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theme/theme15.xml" ContentType="application/vnd.openxmlformats-officedocument.theme+xml"/>
  <Override PartName="/ppt/slideLayouts/slideLayout23.xml" ContentType="application/vnd.openxmlformats-officedocument.presentationml.slideLayout+xml"/>
  <Override PartName="/ppt/theme/theme16.xml" ContentType="application/vnd.openxmlformats-officedocument.theme+xml"/>
  <Override PartName="/ppt/slideLayouts/slideLayout24.xml" ContentType="application/vnd.openxmlformats-officedocument.presentationml.slideLayout+xml"/>
  <Override PartName="/ppt/theme/theme17.xml" ContentType="application/vnd.openxmlformats-officedocument.theme+xml"/>
  <Override PartName="/ppt/slideLayouts/slideLayout25.xml" ContentType="application/vnd.openxmlformats-officedocument.presentationml.slideLayout+xml"/>
  <Override PartName="/ppt/theme/theme18.xml" ContentType="application/vnd.openxmlformats-officedocument.theme+xml"/>
  <Override PartName="/ppt/slideLayouts/slideLayout26.xml" ContentType="application/vnd.openxmlformats-officedocument.presentationml.slideLayout+xml"/>
  <Override PartName="/ppt/theme/theme19.xml" ContentType="application/vnd.openxmlformats-officedocument.theme+xml"/>
  <Override PartName="/ppt/slideLayouts/slideLayout27.xml" ContentType="application/vnd.openxmlformats-officedocument.presentationml.slideLayout+xml"/>
  <Override PartName="/ppt/theme/theme20.xml" ContentType="application/vnd.openxmlformats-officedocument.theme+xml"/>
  <Override PartName="/ppt/slideLayouts/slideLayout28.xml" ContentType="application/vnd.openxmlformats-officedocument.presentationml.slideLayout+xml"/>
  <Override PartName="/ppt/theme/theme21.xml" ContentType="application/vnd.openxmlformats-officedocument.theme+xml"/>
  <Override PartName="/ppt/slideLayouts/slideLayout29.xml" ContentType="application/vnd.openxmlformats-officedocument.presentationml.slideLayout+xml"/>
  <Override PartName="/ppt/theme/theme22.xml" ContentType="application/vnd.openxmlformats-officedocument.theme+xml"/>
  <Override PartName="/ppt/slideLayouts/slideLayout30.xml" ContentType="application/vnd.openxmlformats-officedocument.presentationml.slideLayout+xml"/>
  <Override PartName="/ppt/theme/theme23.xml" ContentType="application/vnd.openxmlformats-officedocument.theme+xml"/>
  <Override PartName="/ppt/slideLayouts/slideLayout3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9.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10.xml" ContentType="application/vnd.openxmlformats-officedocument.presentationml.notesSlide+xml"/>
  <Override PartName="/ppt/theme/themeOverride13.xml" ContentType="application/vnd.openxmlformats-officedocument.themeOverride+xml"/>
  <Override PartName="/ppt/notesSlides/notesSlide11.xml" ContentType="application/vnd.openxmlformats-officedocument.presentationml.notesSlide+xml"/>
  <Override PartName="/ppt/theme/themeOverride14.xml" ContentType="application/vnd.openxmlformats-officedocument.themeOverride+xml"/>
  <Override PartName="/ppt/notesSlides/notesSlide12.xml" ContentType="application/vnd.openxmlformats-officedocument.presentationml.notesSl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notesSlides/notesSlide14.xml" ContentType="application/vnd.openxmlformats-officedocument.presentationml.notesSlide+xml"/>
  <Override PartName="/ppt/theme/themeOverride17.xml" ContentType="application/vnd.openxmlformats-officedocument.themeOverride+xml"/>
  <Override PartName="/ppt/notesSlides/notesSlide15.xml" ContentType="application/vnd.openxmlformats-officedocument.presentationml.notesSlide+xml"/>
  <Override PartName="/ppt/theme/themeOverride18.xml" ContentType="application/vnd.openxmlformats-officedocument.themeOverride+xml"/>
  <Override PartName="/ppt/notesSlides/notesSlide16.xml" ContentType="application/vnd.openxmlformats-officedocument.presentationml.notesSlide+xml"/>
  <Override PartName="/ppt/theme/themeOverride19.xml" ContentType="application/vnd.openxmlformats-officedocument.themeOverride+xml"/>
  <Override PartName="/ppt/notesSlides/notesSlide17.xml" ContentType="application/vnd.openxmlformats-officedocument.presentationml.notesSlide+xml"/>
  <Override PartName="/ppt/theme/themeOverride20.xml" ContentType="application/vnd.openxmlformats-officedocument.themeOverride+xml"/>
  <Override PartName="/ppt/notesSlides/notesSlide18.xml" ContentType="application/vnd.openxmlformats-officedocument.presentationml.notesSlide+xml"/>
  <Override PartName="/ppt/theme/themeOverride21.xml" ContentType="application/vnd.openxmlformats-officedocument.themeOverride+xml"/>
  <Override PartName="/ppt/notesSlides/notesSlide19.xml" ContentType="application/vnd.openxmlformats-officedocument.presentationml.notesSlide+xml"/>
  <Override PartName="/ppt/theme/themeOverride22.xml" ContentType="application/vnd.openxmlformats-officedocument.themeOverride+xml"/>
  <Override PartName="/ppt/notesSlides/notesSlide20.xml" ContentType="application/vnd.openxmlformats-officedocument.presentationml.notesSlide+xml"/>
  <Override PartName="/ppt/theme/themeOverride23.xml" ContentType="application/vnd.openxmlformats-officedocument.themeOverride+xml"/>
  <Override PartName="/ppt/notesSlides/notesSlide21.xml" ContentType="application/vnd.openxmlformats-officedocument.presentationml.notesSlide+xml"/>
  <Override PartName="/ppt/theme/themeOverride24.xml" ContentType="application/vnd.openxmlformats-officedocument.themeOverride+xml"/>
  <Override PartName="/ppt/notesSlides/notesSlide22.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notesSlides/notesSlide23.xml" ContentType="application/vnd.openxmlformats-officedocument.presentationml.notesSlide+xml"/>
  <Override PartName="/ppt/theme/themeOverride27.xml" ContentType="application/vnd.openxmlformats-officedocument.themeOverride+xml"/>
  <Override PartName="/ppt/notesSlides/notesSlide24.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25.xml" ContentType="application/vnd.openxmlformats-officedocument.presentationml.notesSlide+xml"/>
  <Override PartName="/ppt/theme/themeOverride32.xml" ContentType="application/vnd.openxmlformats-officedocument.themeOverride+xml"/>
  <Override PartName="/ppt/notesSlides/notesSlide26.xml" ContentType="application/vnd.openxmlformats-officedocument.presentationml.notesSl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notesSlides/notesSlide27.xml" ContentType="application/vnd.openxmlformats-officedocument.presentationml.notesSlide+xml"/>
  <Override PartName="/ppt/theme/themeOverride38.xml" ContentType="application/vnd.openxmlformats-officedocument.themeOverride+xml"/>
  <Override PartName="/ppt/notesSlides/notesSlide28.xml" ContentType="application/vnd.openxmlformats-officedocument.presentationml.notesSlide+xml"/>
  <Override PartName="/ppt/theme/themeOverride39.xml" ContentType="application/vnd.openxmlformats-officedocument.themeOverride+xml"/>
  <Override PartName="/ppt/notesSlides/notesSlide29.xml" ContentType="application/vnd.openxmlformats-officedocument.presentationml.notesSlide+xml"/>
  <Override PartName="/ppt/theme/themeOverride40.xml" ContentType="application/vnd.openxmlformats-officedocument.themeOverride+xml"/>
  <Override PartName="/ppt/notesSlides/notesSlide30.xml" ContentType="application/vnd.openxmlformats-officedocument.presentationml.notesSlide+xml"/>
  <Override PartName="/ppt/theme/themeOverride41.xml" ContentType="application/vnd.openxmlformats-officedocument.themeOverride+xml"/>
  <Override PartName="/ppt/notesSlides/notesSlide31.xml" ContentType="application/vnd.openxmlformats-officedocument.presentationml.notesSl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notesSlides/notesSlide32.xml" ContentType="application/vnd.openxmlformats-officedocument.presentationml.notesSlide+xml"/>
  <Override PartName="/ppt/theme/themeOverride58.xml" ContentType="application/vnd.openxmlformats-officedocument.themeOverride+xml"/>
  <Override PartName="/ppt/notesSlides/notesSlide33.xml" ContentType="application/vnd.openxmlformats-officedocument.presentationml.notesSlide+xml"/>
  <Override PartName="/ppt/theme/themeOverride59.xml" ContentType="application/vnd.openxmlformats-officedocument.themeOverride+xml"/>
  <Override PartName="/ppt/notesSlides/notesSlide34.xml" ContentType="application/vnd.openxmlformats-officedocument.presentationml.notesSlide+xml"/>
  <Override PartName="/ppt/theme/themeOverride60.xml" ContentType="application/vnd.openxmlformats-officedocument.themeOverride+xml"/>
  <Override PartName="/ppt/notesSlides/notesSlide35.xml" ContentType="application/vnd.openxmlformats-officedocument.presentationml.notesSlide+xml"/>
  <Override PartName="/ppt/theme/themeOverride61.xml" ContentType="application/vnd.openxmlformats-officedocument.themeOverride+xml"/>
  <Override PartName="/ppt/notesSlides/notesSlide36.xml" ContentType="application/vnd.openxmlformats-officedocument.presentationml.notesSlide+xml"/>
  <Override PartName="/ppt/theme/themeOverride6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core0.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metadata/core-properties" Target="docProps/core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4" r:id="rId13"/>
    <p:sldMasterId id="2147483676" r:id="rId14"/>
    <p:sldMasterId id="2147483678" r:id="rId15"/>
    <p:sldMasterId id="2147483680" r:id="rId16"/>
    <p:sldMasterId id="2147483682" r:id="rId17"/>
    <p:sldMasterId id="2147483684" r:id="rId18"/>
    <p:sldMasterId id="2147483686" r:id="rId19"/>
    <p:sldMasterId id="2147483688" r:id="rId20"/>
    <p:sldMasterId id="2147483690" r:id="rId21"/>
    <p:sldMasterId id="2147483692" r:id="rId22"/>
    <p:sldMasterId id="2147483694" r:id="rId23"/>
    <p:sldMasterId id="2147483696" r:id="rId24"/>
  </p:sldMasterIdLst>
  <p:notesMasterIdLst>
    <p:notesMasterId r:id="rId121"/>
  </p:notesMasterIdLst>
  <p:sldIdLst>
    <p:sldId id="668" r:id="rId25"/>
    <p:sldId id="639" r:id="rId26"/>
    <p:sldId id="1209" r:id="rId27"/>
    <p:sldId id="1218" r:id="rId28"/>
    <p:sldId id="1219" r:id="rId29"/>
    <p:sldId id="1220" r:id="rId30"/>
    <p:sldId id="1207" r:id="rId31"/>
    <p:sldId id="1210" r:id="rId32"/>
    <p:sldId id="1213" r:id="rId33"/>
    <p:sldId id="1222" r:id="rId34"/>
    <p:sldId id="1212" r:id="rId35"/>
    <p:sldId id="1310" r:id="rId36"/>
    <p:sldId id="1223" r:id="rId37"/>
    <p:sldId id="1224" r:id="rId38"/>
    <p:sldId id="1225" r:id="rId39"/>
    <p:sldId id="256" r:id="rId40"/>
    <p:sldId id="257" r:id="rId41"/>
    <p:sldId id="258" r:id="rId42"/>
    <p:sldId id="279" r:id="rId43"/>
    <p:sldId id="1313" r:id="rId44"/>
    <p:sldId id="1278" r:id="rId45"/>
    <p:sldId id="1279" r:id="rId46"/>
    <p:sldId id="262" r:id="rId47"/>
    <p:sldId id="643" r:id="rId48"/>
    <p:sldId id="1247" r:id="rId49"/>
    <p:sldId id="1248" r:id="rId50"/>
    <p:sldId id="1249" r:id="rId51"/>
    <p:sldId id="644" r:id="rId52"/>
    <p:sldId id="1286" r:id="rId53"/>
    <p:sldId id="663" r:id="rId54"/>
    <p:sldId id="665" r:id="rId55"/>
    <p:sldId id="545" r:id="rId56"/>
    <p:sldId id="546" r:id="rId57"/>
    <p:sldId id="664" r:id="rId58"/>
    <p:sldId id="1287" r:id="rId59"/>
    <p:sldId id="260" r:id="rId60"/>
    <p:sldId id="641" r:id="rId61"/>
    <p:sldId id="622" r:id="rId62"/>
    <p:sldId id="1288" r:id="rId63"/>
    <p:sldId id="642" r:id="rId64"/>
    <p:sldId id="657" r:id="rId65"/>
    <p:sldId id="646" r:id="rId66"/>
    <p:sldId id="645" r:id="rId67"/>
    <p:sldId id="647" r:id="rId68"/>
    <p:sldId id="649" r:id="rId69"/>
    <p:sldId id="659" r:id="rId70"/>
    <p:sldId id="650" r:id="rId71"/>
    <p:sldId id="651" r:id="rId72"/>
    <p:sldId id="652" r:id="rId73"/>
    <p:sldId id="653" r:id="rId74"/>
    <p:sldId id="1289" r:id="rId75"/>
    <p:sldId id="1300" r:id="rId76"/>
    <p:sldId id="1308" r:id="rId77"/>
    <p:sldId id="1311" r:id="rId78"/>
    <p:sldId id="1290" r:id="rId79"/>
    <p:sldId id="1256" r:id="rId80"/>
    <p:sldId id="1266" r:id="rId81"/>
    <p:sldId id="1276" r:id="rId82"/>
    <p:sldId id="1275" r:id="rId83"/>
    <p:sldId id="1296" r:id="rId84"/>
    <p:sldId id="1281" r:id="rId85"/>
    <p:sldId id="1295" r:id="rId86"/>
    <p:sldId id="1282" r:id="rId87"/>
    <p:sldId id="1283" r:id="rId88"/>
    <p:sldId id="1291" r:id="rId89"/>
    <p:sldId id="654" r:id="rId90"/>
    <p:sldId id="655" r:id="rId91"/>
    <p:sldId id="1312" r:id="rId92"/>
    <p:sldId id="662" r:id="rId93"/>
    <p:sldId id="1258" r:id="rId94"/>
    <p:sldId id="1259" r:id="rId95"/>
    <p:sldId id="1284" r:id="rId96"/>
    <p:sldId id="1285" r:id="rId97"/>
    <p:sldId id="1292" r:id="rId98"/>
    <p:sldId id="1236" r:id="rId99"/>
    <p:sldId id="628" r:id="rId100"/>
    <p:sldId id="1237" r:id="rId101"/>
    <p:sldId id="1238" r:id="rId102"/>
    <p:sldId id="1239" r:id="rId103"/>
    <p:sldId id="270" r:id="rId104"/>
    <p:sldId id="1229" r:id="rId105"/>
    <p:sldId id="1230" r:id="rId106"/>
    <p:sldId id="1231" r:id="rId107"/>
    <p:sldId id="1232" r:id="rId108"/>
    <p:sldId id="1233" r:id="rId109"/>
    <p:sldId id="1234" r:id="rId110"/>
    <p:sldId id="1235" r:id="rId111"/>
    <p:sldId id="1293" r:id="rId112"/>
    <p:sldId id="1240" r:id="rId113"/>
    <p:sldId id="1241" r:id="rId114"/>
    <p:sldId id="1242" r:id="rId115"/>
    <p:sldId id="1243" r:id="rId116"/>
    <p:sldId id="1244" r:id="rId117"/>
    <p:sldId id="1298" r:id="rId118"/>
    <p:sldId id="1297" r:id="rId119"/>
    <p:sldId id="261" r:id="rId1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54" autoAdjust="0"/>
  </p:normalViewPr>
  <p:slideViewPr>
    <p:cSldViewPr snapToGrid="0">
      <p:cViewPr varScale="1">
        <p:scale>
          <a:sx n="116" d="100"/>
          <a:sy n="116" d="100"/>
        </p:scale>
        <p:origin x="82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theme" Target="theme/theme1.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81538-0A4E-4B23-872B-CD4F978F7CC8}"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B0777-89B4-44D6-807C-10AD3EBFA46F}" type="slidenum">
              <a:rPr lang="en-US" smtClean="0"/>
              <a:t>‹#›</a:t>
            </a:fld>
            <a:endParaRPr lang="en-US"/>
          </a:p>
        </p:txBody>
      </p:sp>
    </p:spTree>
    <p:extLst>
      <p:ext uri="{BB962C8B-B14F-4D97-AF65-F5344CB8AC3E}">
        <p14:creationId xmlns:p14="http://schemas.microsoft.com/office/powerpoint/2010/main" val="291462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harmaphorum.com/tag/breakthrough-device-designation"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having me back</a:t>
            </a:r>
          </a:p>
        </p:txBody>
      </p:sp>
      <p:sp>
        <p:nvSpPr>
          <p:cNvPr id="4" name="Slide Number Placeholder 3"/>
          <p:cNvSpPr>
            <a:spLocks noGrp="1"/>
          </p:cNvSpPr>
          <p:nvPr>
            <p:ph type="sldNum" sz="quarter" idx="5"/>
          </p:nvPr>
        </p:nvSpPr>
        <p:spPr/>
        <p:txBody>
          <a:bodyPr/>
          <a:lstStyle/>
          <a:p>
            <a:fld id="{5FBB0777-89B4-44D6-807C-10AD3EBFA46F}" type="slidenum">
              <a:rPr lang="en-US" smtClean="0"/>
              <a:t>1</a:t>
            </a:fld>
            <a:endParaRPr lang="en-US"/>
          </a:p>
        </p:txBody>
      </p:sp>
    </p:spTree>
    <p:extLst>
      <p:ext uri="{BB962C8B-B14F-4D97-AF65-F5344CB8AC3E}">
        <p14:creationId xmlns:p14="http://schemas.microsoft.com/office/powerpoint/2010/main" val="208560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Scientists have been at solving problems with computers for decades….</a:t>
            </a:r>
          </a:p>
          <a:p>
            <a:endParaRPr lang="en-US" dirty="0"/>
          </a:p>
          <a:p>
            <a:r>
              <a:rPr lang="en-US" dirty="0"/>
              <a:t>Tried to find the grandfather ….. You may know of others</a:t>
            </a:r>
          </a:p>
          <a:p>
            <a:endParaRPr lang="en-US" dirty="0"/>
          </a:p>
          <a:p>
            <a:r>
              <a:rPr lang="en-US" dirty="0"/>
              <a:t>Dr. Shortliffe HARVARD and STANFORD grad who developed a program to make antibiotic recommendations back in the early 1970s</a:t>
            </a:r>
          </a:p>
        </p:txBody>
      </p:sp>
      <p:sp>
        <p:nvSpPr>
          <p:cNvPr id="4" name="Slide Number Placeholder 3"/>
          <p:cNvSpPr>
            <a:spLocks noGrp="1"/>
          </p:cNvSpPr>
          <p:nvPr>
            <p:ph type="sldNum" sz="quarter" idx="5"/>
          </p:nvPr>
        </p:nvSpPr>
        <p:spPr/>
        <p:txBody>
          <a:bodyPr/>
          <a:lstStyle/>
          <a:p>
            <a:fld id="{D1197D03-73B5-4460-89AE-42195C4C201C}" type="slidenum">
              <a:rPr lang="en-US" smtClean="0"/>
              <a:t>37</a:t>
            </a:fld>
            <a:endParaRPr lang="en-US" dirty="0"/>
          </a:p>
        </p:txBody>
      </p:sp>
    </p:spTree>
    <p:extLst>
      <p:ext uri="{BB962C8B-B14F-4D97-AF65-F5344CB8AC3E}">
        <p14:creationId xmlns:p14="http://schemas.microsoft.com/office/powerpoint/2010/main" val="302514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understand where AI falls in an ever expanding technological landscape..</a:t>
            </a:r>
          </a:p>
          <a:p>
            <a:endParaRPr lang="en-US" dirty="0"/>
          </a:p>
          <a:p>
            <a:r>
              <a:rPr lang="en-US" dirty="0"/>
              <a:t>Software as a medical device</a:t>
            </a:r>
          </a:p>
          <a:p>
            <a:endParaRPr lang="en-US" dirty="0"/>
          </a:p>
          <a:p>
            <a:r>
              <a:rPr lang="en-US" dirty="0"/>
              <a:t>Another talk on Software in medical devices….hasn’t quite made it to pediatrics yet but it will….</a:t>
            </a:r>
          </a:p>
        </p:txBody>
      </p:sp>
      <p:sp>
        <p:nvSpPr>
          <p:cNvPr id="4" name="Slide Number Placeholder 3"/>
          <p:cNvSpPr>
            <a:spLocks noGrp="1"/>
          </p:cNvSpPr>
          <p:nvPr>
            <p:ph type="sldNum" sz="quarter" idx="5"/>
          </p:nvPr>
        </p:nvSpPr>
        <p:spPr/>
        <p:txBody>
          <a:bodyPr/>
          <a:lstStyle/>
          <a:p>
            <a:fld id="{D1197D03-73B5-4460-89AE-42195C4C201C}" type="slidenum">
              <a:rPr lang="en-US" smtClean="0"/>
              <a:t>38</a:t>
            </a:fld>
            <a:endParaRPr lang="en-US" dirty="0"/>
          </a:p>
        </p:txBody>
      </p:sp>
    </p:spTree>
    <p:extLst>
      <p:ext uri="{BB962C8B-B14F-4D97-AF65-F5344CB8AC3E}">
        <p14:creationId xmlns:p14="http://schemas.microsoft.com/office/powerpoint/2010/main" val="280681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dream is </a:t>
            </a:r>
            <a:r>
              <a:rPr lang="en-US" b="1" dirty="0"/>
              <a:t>autonomous</a:t>
            </a:r>
            <a:r>
              <a:rPr lang="en-US" dirty="0"/>
              <a:t> diagnosis</a:t>
            </a:r>
          </a:p>
          <a:p>
            <a:endParaRPr lang="en-US" dirty="0"/>
          </a:p>
          <a:p>
            <a:r>
              <a:rPr lang="en-US" dirty="0"/>
              <a:t>An example of an FDA approved device that diagnoses diabetic retinopathy </a:t>
            </a:r>
          </a:p>
          <a:p>
            <a:endParaRPr lang="en-US" dirty="0"/>
          </a:p>
          <a:p>
            <a:r>
              <a:rPr lang="en-US" b="0" i="0" dirty="0">
                <a:effectLst/>
                <a:latin typeface="fkGroteskNeue"/>
              </a:rPr>
              <a:t>AI system that diagnoses referable diabetic retinopathy using a single image from each eye, taken with a portable or tabletop retinal camera</a:t>
            </a:r>
            <a:endParaRPr lang="en-US" dirty="0"/>
          </a:p>
          <a:p>
            <a:endParaRPr lang="en-US" dirty="0"/>
          </a:p>
          <a:p>
            <a:r>
              <a:rPr lang="en-US" dirty="0"/>
              <a:t>Human in the Loop</a:t>
            </a:r>
          </a:p>
        </p:txBody>
      </p:sp>
      <p:sp>
        <p:nvSpPr>
          <p:cNvPr id="4" name="Slide Number Placeholder 3"/>
          <p:cNvSpPr>
            <a:spLocks noGrp="1"/>
          </p:cNvSpPr>
          <p:nvPr>
            <p:ph type="sldNum" sz="quarter" idx="5"/>
          </p:nvPr>
        </p:nvSpPr>
        <p:spPr/>
        <p:txBody>
          <a:bodyPr/>
          <a:lstStyle/>
          <a:p>
            <a:fld id="{D1197D03-73B5-4460-89AE-42195C4C201C}" type="slidenum">
              <a:rPr lang="en-US" smtClean="0"/>
              <a:t>40</a:t>
            </a:fld>
            <a:endParaRPr lang="en-US" dirty="0"/>
          </a:p>
        </p:txBody>
      </p:sp>
    </p:spTree>
    <p:extLst>
      <p:ext uri="{BB962C8B-B14F-4D97-AF65-F5344CB8AC3E}">
        <p14:creationId xmlns:p14="http://schemas.microsoft.com/office/powerpoint/2010/main" val="2084899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engagement</a:t>
            </a:r>
          </a:p>
        </p:txBody>
      </p:sp>
      <p:sp>
        <p:nvSpPr>
          <p:cNvPr id="4" name="Slide Number Placeholder 3"/>
          <p:cNvSpPr>
            <a:spLocks noGrp="1"/>
          </p:cNvSpPr>
          <p:nvPr>
            <p:ph type="sldNum" sz="quarter" idx="5"/>
          </p:nvPr>
        </p:nvSpPr>
        <p:spPr/>
        <p:txBody>
          <a:bodyPr/>
          <a:lstStyle/>
          <a:p>
            <a:fld id="{D1197D03-73B5-4460-89AE-42195C4C201C}" type="slidenum">
              <a:rPr lang="en-US" smtClean="0"/>
              <a:t>41</a:t>
            </a:fld>
            <a:endParaRPr lang="en-US" dirty="0"/>
          </a:p>
        </p:txBody>
      </p:sp>
    </p:spTree>
    <p:extLst>
      <p:ext uri="{BB962C8B-B14F-4D97-AF65-F5344CB8AC3E}">
        <p14:creationId xmlns:p14="http://schemas.microsoft.com/office/powerpoint/2010/main" val="3099351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Preop and post op patient engagement</a:t>
            </a:r>
          </a:p>
          <a:p>
            <a:endParaRPr lang="en-US" dirty="0"/>
          </a:p>
          <a:p>
            <a:r>
              <a:rPr lang="en-US" dirty="0"/>
              <a:t>With Human in the Loop at present</a:t>
            </a:r>
          </a:p>
          <a:p>
            <a:endParaRPr lang="en-US" dirty="0"/>
          </a:p>
          <a:p>
            <a:endParaRPr lang="en-US" dirty="0"/>
          </a:p>
        </p:txBody>
      </p:sp>
      <p:sp>
        <p:nvSpPr>
          <p:cNvPr id="4" name="Slide Number Placeholder 3"/>
          <p:cNvSpPr>
            <a:spLocks noGrp="1"/>
          </p:cNvSpPr>
          <p:nvPr>
            <p:ph type="sldNum" sz="quarter" idx="5"/>
          </p:nvPr>
        </p:nvSpPr>
        <p:spPr/>
        <p:txBody>
          <a:bodyPr/>
          <a:lstStyle/>
          <a:p>
            <a:fld id="{D1197D03-73B5-4460-89AE-42195C4C201C}" type="slidenum">
              <a:rPr lang="en-US" smtClean="0"/>
              <a:t>42</a:t>
            </a:fld>
            <a:endParaRPr lang="en-US" dirty="0"/>
          </a:p>
        </p:txBody>
      </p:sp>
    </p:spTree>
    <p:extLst>
      <p:ext uri="{BB962C8B-B14F-4D97-AF65-F5344CB8AC3E}">
        <p14:creationId xmlns:p14="http://schemas.microsoft.com/office/powerpoint/2010/main" val="1570036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WebMD – Advice in your pocket</a:t>
            </a:r>
          </a:p>
        </p:txBody>
      </p:sp>
      <p:sp>
        <p:nvSpPr>
          <p:cNvPr id="4" name="Slide Number Placeholder 3"/>
          <p:cNvSpPr>
            <a:spLocks noGrp="1"/>
          </p:cNvSpPr>
          <p:nvPr>
            <p:ph type="sldNum" sz="quarter" idx="5"/>
          </p:nvPr>
        </p:nvSpPr>
        <p:spPr/>
        <p:txBody>
          <a:bodyPr/>
          <a:lstStyle/>
          <a:p>
            <a:fld id="{D1197D03-73B5-4460-89AE-42195C4C201C}" type="slidenum">
              <a:rPr lang="en-US" smtClean="0"/>
              <a:t>43</a:t>
            </a:fld>
            <a:endParaRPr lang="en-US" dirty="0"/>
          </a:p>
        </p:txBody>
      </p:sp>
    </p:spTree>
    <p:extLst>
      <p:ext uri="{BB962C8B-B14F-4D97-AF65-F5344CB8AC3E}">
        <p14:creationId xmlns:p14="http://schemas.microsoft.com/office/powerpoint/2010/main" val="376789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for hospitals than practices…but AI is going to allow for seamless scheduling of …</a:t>
            </a:r>
          </a:p>
          <a:p>
            <a:endParaRPr lang="en-US" dirty="0"/>
          </a:p>
          <a:p>
            <a:r>
              <a:rPr lang="en-US" dirty="0"/>
              <a:t>Not unlike the airline industry…at least one expert says there will be workforce solutions for bidding of shifts</a:t>
            </a:r>
          </a:p>
        </p:txBody>
      </p:sp>
      <p:sp>
        <p:nvSpPr>
          <p:cNvPr id="4" name="Slide Number Placeholder 3"/>
          <p:cNvSpPr>
            <a:spLocks noGrp="1"/>
          </p:cNvSpPr>
          <p:nvPr>
            <p:ph type="sldNum" sz="quarter" idx="5"/>
          </p:nvPr>
        </p:nvSpPr>
        <p:spPr/>
        <p:txBody>
          <a:bodyPr/>
          <a:lstStyle/>
          <a:p>
            <a:fld id="{D1197D03-73B5-4460-89AE-42195C4C201C}" type="slidenum">
              <a:rPr lang="en-US" smtClean="0"/>
              <a:t>44</a:t>
            </a:fld>
            <a:endParaRPr lang="en-US" dirty="0"/>
          </a:p>
        </p:txBody>
      </p:sp>
    </p:spTree>
    <p:extLst>
      <p:ext uri="{BB962C8B-B14F-4D97-AF65-F5344CB8AC3E}">
        <p14:creationId xmlns:p14="http://schemas.microsoft.com/office/powerpoint/2010/main" val="7149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February of this year</a:t>
            </a:r>
          </a:p>
          <a:p>
            <a:endParaRPr lang="en-US" dirty="0"/>
          </a:p>
          <a:p>
            <a:r>
              <a:rPr lang="en-US" dirty="0"/>
              <a:t>More in a minute on this but ambient listening is the biggest game changer for private practices IMO…..</a:t>
            </a:r>
          </a:p>
        </p:txBody>
      </p:sp>
      <p:sp>
        <p:nvSpPr>
          <p:cNvPr id="4" name="Slide Number Placeholder 3"/>
          <p:cNvSpPr>
            <a:spLocks noGrp="1"/>
          </p:cNvSpPr>
          <p:nvPr>
            <p:ph type="sldNum" sz="quarter" idx="5"/>
          </p:nvPr>
        </p:nvSpPr>
        <p:spPr/>
        <p:txBody>
          <a:bodyPr/>
          <a:lstStyle/>
          <a:p>
            <a:fld id="{D1197D03-73B5-4460-89AE-42195C4C201C}" type="slidenum">
              <a:rPr lang="en-US" smtClean="0"/>
              <a:t>45</a:t>
            </a:fld>
            <a:endParaRPr lang="en-US" dirty="0"/>
          </a:p>
        </p:txBody>
      </p:sp>
    </p:spTree>
    <p:extLst>
      <p:ext uri="{BB962C8B-B14F-4D97-AF65-F5344CB8AC3E}">
        <p14:creationId xmlns:p14="http://schemas.microsoft.com/office/powerpoint/2010/main" val="190298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Editing will make your life better…prepared and organized data so you can review and bless in short order</a:t>
            </a:r>
          </a:p>
        </p:txBody>
      </p:sp>
      <p:sp>
        <p:nvSpPr>
          <p:cNvPr id="4" name="Slide Number Placeholder 3"/>
          <p:cNvSpPr>
            <a:spLocks noGrp="1"/>
          </p:cNvSpPr>
          <p:nvPr>
            <p:ph type="sldNum" sz="quarter" idx="5"/>
          </p:nvPr>
        </p:nvSpPr>
        <p:spPr/>
        <p:txBody>
          <a:bodyPr/>
          <a:lstStyle/>
          <a:p>
            <a:fld id="{D1197D03-73B5-4460-89AE-42195C4C201C}" type="slidenum">
              <a:rPr lang="en-US" smtClean="0"/>
              <a:t>46</a:t>
            </a:fld>
            <a:endParaRPr lang="en-US" dirty="0"/>
          </a:p>
        </p:txBody>
      </p:sp>
    </p:spTree>
    <p:extLst>
      <p:ext uri="{BB962C8B-B14F-4D97-AF65-F5344CB8AC3E}">
        <p14:creationId xmlns:p14="http://schemas.microsoft.com/office/powerpoint/2010/main" val="4155891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article from published in January from research out lead by Dr. Ravi Parikh at Emory </a:t>
            </a:r>
          </a:p>
          <a:p>
            <a:endParaRPr lang="en-US" dirty="0"/>
          </a:p>
          <a:p>
            <a:r>
              <a:rPr lang="en-US" b="0" i="0" dirty="0" err="1">
                <a:solidFill>
                  <a:srgbClr val="222222"/>
                </a:solidFill>
                <a:effectLst/>
                <a:latin typeface="Harding"/>
              </a:rPr>
              <a:t>TrialTranslator</a:t>
            </a:r>
            <a:r>
              <a:rPr lang="en-US" b="0" i="0" dirty="0">
                <a:solidFill>
                  <a:srgbClr val="222222"/>
                </a:solidFill>
                <a:effectLst/>
                <a:latin typeface="Harding"/>
              </a:rPr>
              <a:t> is a framework that uses machine learning models to risk stratify real-world oncology patients into distinct prognostic phenotypes before emulating landmark phase 3 trials to assess the result generalizability</a:t>
            </a:r>
          </a:p>
          <a:p>
            <a:endParaRPr lang="en-US" b="0" i="0" dirty="0">
              <a:solidFill>
                <a:srgbClr val="222222"/>
              </a:solidFill>
              <a:effectLst/>
              <a:latin typeface="Harding"/>
            </a:endParaRPr>
          </a:p>
          <a:p>
            <a:r>
              <a:rPr lang="en-US" b="0" i="0" dirty="0">
                <a:solidFill>
                  <a:srgbClr val="222222"/>
                </a:solidFill>
                <a:effectLst/>
                <a:latin typeface="Harding"/>
              </a:rPr>
              <a:t>to translate oncology randomized controlled trials results to individual patients. </a:t>
            </a:r>
            <a:endParaRPr lang="en-US" dirty="0"/>
          </a:p>
        </p:txBody>
      </p:sp>
      <p:sp>
        <p:nvSpPr>
          <p:cNvPr id="4" name="Slide Number Placeholder 3"/>
          <p:cNvSpPr>
            <a:spLocks noGrp="1"/>
          </p:cNvSpPr>
          <p:nvPr>
            <p:ph type="sldNum" sz="quarter" idx="5"/>
          </p:nvPr>
        </p:nvSpPr>
        <p:spPr/>
        <p:txBody>
          <a:bodyPr/>
          <a:lstStyle/>
          <a:p>
            <a:fld id="{D1197D03-73B5-4460-89AE-42195C4C201C}" type="slidenum">
              <a:rPr lang="en-US" smtClean="0"/>
              <a:t>47</a:t>
            </a:fld>
            <a:endParaRPr lang="en-US" dirty="0"/>
          </a:p>
        </p:txBody>
      </p:sp>
    </p:spTree>
    <p:extLst>
      <p:ext uri="{BB962C8B-B14F-4D97-AF65-F5344CB8AC3E}">
        <p14:creationId xmlns:p14="http://schemas.microsoft.com/office/powerpoint/2010/main" val="2159236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Today’s talk is broken into two sections:</a:t>
            </a:r>
            <a:endParaRPr lang="en-US" dirty="0"/>
          </a:p>
        </p:txBody>
      </p:sp>
      <p:sp>
        <p:nvSpPr>
          <p:cNvPr id="4" name="Slide Number Placeholder 3"/>
          <p:cNvSpPr>
            <a:spLocks noGrp="1"/>
          </p:cNvSpPr>
          <p:nvPr>
            <p:ph type="sldNum" sz="quarter" idx="5"/>
          </p:nvPr>
        </p:nvSpPr>
        <p:spPr/>
        <p:txBody>
          <a:bodyPr/>
          <a:lstStyle/>
          <a:p>
            <a:fld id="{5FBB0777-89B4-44D6-807C-10AD3EBFA46F}" type="slidenum">
              <a:rPr lang="en-US" smtClean="0"/>
              <a:t>2</a:t>
            </a:fld>
            <a:endParaRPr lang="en-US"/>
          </a:p>
        </p:txBody>
      </p:sp>
    </p:spTree>
    <p:extLst>
      <p:ext uri="{BB962C8B-B14F-4D97-AF65-F5344CB8AC3E}">
        <p14:creationId xmlns:p14="http://schemas.microsoft.com/office/powerpoint/2010/main" val="2457072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 money</a:t>
            </a:r>
          </a:p>
        </p:txBody>
      </p:sp>
      <p:sp>
        <p:nvSpPr>
          <p:cNvPr id="4" name="Slide Number Placeholder 3"/>
          <p:cNvSpPr>
            <a:spLocks noGrp="1"/>
          </p:cNvSpPr>
          <p:nvPr>
            <p:ph type="sldNum" sz="quarter" idx="5"/>
          </p:nvPr>
        </p:nvSpPr>
        <p:spPr/>
        <p:txBody>
          <a:bodyPr/>
          <a:lstStyle/>
          <a:p>
            <a:fld id="{D1197D03-73B5-4460-89AE-42195C4C201C}" type="slidenum">
              <a:rPr lang="en-US" smtClean="0"/>
              <a:t>48</a:t>
            </a:fld>
            <a:endParaRPr lang="en-US" dirty="0"/>
          </a:p>
        </p:txBody>
      </p:sp>
    </p:spTree>
    <p:extLst>
      <p:ext uri="{BB962C8B-B14F-4D97-AF65-F5344CB8AC3E}">
        <p14:creationId xmlns:p14="http://schemas.microsoft.com/office/powerpoint/2010/main" val="2338510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 UP</a:t>
            </a:r>
          </a:p>
        </p:txBody>
      </p:sp>
      <p:sp>
        <p:nvSpPr>
          <p:cNvPr id="4" name="Slide Number Placeholder 3"/>
          <p:cNvSpPr>
            <a:spLocks noGrp="1"/>
          </p:cNvSpPr>
          <p:nvPr>
            <p:ph type="sldNum" sz="quarter" idx="5"/>
          </p:nvPr>
        </p:nvSpPr>
        <p:spPr/>
        <p:txBody>
          <a:bodyPr/>
          <a:lstStyle/>
          <a:p>
            <a:fld id="{D1197D03-73B5-4460-89AE-42195C4C201C}" type="slidenum">
              <a:rPr lang="en-US" smtClean="0"/>
              <a:t>49</a:t>
            </a:fld>
            <a:endParaRPr lang="en-US" dirty="0"/>
          </a:p>
        </p:txBody>
      </p:sp>
    </p:spTree>
    <p:extLst>
      <p:ext uri="{BB962C8B-B14F-4D97-AF65-F5344CB8AC3E}">
        <p14:creationId xmlns:p14="http://schemas.microsoft.com/office/powerpoint/2010/main" val="2025330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Frankly there are some folks in this room probably better credentialed to talk about some of the Oncology Specific AL….and the universe of investment is far too large to tackle  so I’m going to give you the categories of AI applications and a few examples that have made their way through the FDA in the last 90 days</a:t>
            </a:r>
          </a:p>
        </p:txBody>
      </p:sp>
      <p:sp>
        <p:nvSpPr>
          <p:cNvPr id="4" name="Slide Number Placeholder 3"/>
          <p:cNvSpPr>
            <a:spLocks noGrp="1"/>
          </p:cNvSpPr>
          <p:nvPr>
            <p:ph type="sldNum" sz="quarter" idx="5"/>
          </p:nvPr>
        </p:nvSpPr>
        <p:spPr/>
        <p:txBody>
          <a:bodyPr/>
          <a:lstStyle/>
          <a:p>
            <a:fld id="{5FBB0777-89B4-44D6-807C-10AD3EBFA46F}" type="slidenum">
              <a:rPr lang="en-US" smtClean="0"/>
              <a:t>51</a:t>
            </a:fld>
            <a:endParaRPr lang="en-US"/>
          </a:p>
        </p:txBody>
      </p:sp>
    </p:spTree>
    <p:extLst>
      <p:ext uri="{BB962C8B-B14F-4D97-AF65-F5344CB8AC3E}">
        <p14:creationId xmlns:p14="http://schemas.microsoft.com/office/powerpoint/2010/main" val="158570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ui-sans-serif"/>
              </a:rPr>
              <a:t>A couple of breakthrough device designations from the FDA two weeks ago and in </a:t>
            </a:r>
            <a:r>
              <a:rPr lang="en-US" b="0" i="0" dirty="0" err="1">
                <a:solidFill>
                  <a:srgbClr val="000000"/>
                </a:solidFill>
                <a:effectLst/>
                <a:latin typeface="ui-sans-serif"/>
              </a:rPr>
              <a:t>Feburary</a:t>
            </a:r>
            <a:r>
              <a:rPr lang="en-US" b="0" i="0" dirty="0">
                <a:solidFill>
                  <a:srgbClr val="000000"/>
                </a:solidFill>
                <a:effectLst/>
                <a:latin typeface="ui-sans-serif"/>
              </a:rPr>
              <a:t> to assist in the diagnosis and prognosis of non–small cell lung cancer</a:t>
            </a:r>
          </a:p>
          <a:p>
            <a:endParaRPr lang="en-US" b="0" i="0" dirty="0">
              <a:solidFill>
                <a:srgbClr val="000000"/>
              </a:solidFill>
              <a:effectLst/>
              <a:latin typeface="ui-sans-serif"/>
            </a:endParaRPr>
          </a:p>
          <a:p>
            <a:r>
              <a:rPr lang="en-US" b="0" i="0" dirty="0">
                <a:solidFill>
                  <a:srgbClr val="000000"/>
                </a:solidFill>
                <a:effectLst/>
                <a:latin typeface="ui-sans-serif"/>
              </a:rPr>
              <a:t>#1 Ventana TROP2 - First computational pathology companion diagnostic device </a:t>
            </a:r>
          </a:p>
          <a:p>
            <a:endParaRPr lang="en-US" b="0" i="0" dirty="0">
              <a:solidFill>
                <a:srgbClr val="000000"/>
              </a:solidFill>
              <a:effectLst/>
              <a:latin typeface="ui-sans-serif"/>
            </a:endParaRPr>
          </a:p>
          <a:p>
            <a:r>
              <a:rPr lang="en-US" b="0" i="0" dirty="0">
                <a:solidFill>
                  <a:srgbClr val="000000"/>
                </a:solidFill>
                <a:effectLst/>
                <a:latin typeface="ui-sans-serif"/>
              </a:rPr>
              <a:t>And</a:t>
            </a:r>
          </a:p>
          <a:p>
            <a:endParaRPr lang="en-US" b="0" i="0" dirty="0">
              <a:solidFill>
                <a:srgbClr val="000000"/>
              </a:solidFill>
              <a:effectLst/>
              <a:latin typeface="ui-sans-serif"/>
            </a:endParaRPr>
          </a:p>
          <a:p>
            <a:r>
              <a:rPr lang="en-US" b="0" i="0" dirty="0">
                <a:solidFill>
                  <a:srgbClr val="000000"/>
                </a:solidFill>
                <a:effectLst/>
                <a:latin typeface="ui-sans-serif"/>
              </a:rPr>
              <a:t>#2 Serial CTRS - The prognostic tool is part of a pipeline of AI imaging models being developed by Onc.AI to automate risk prognosis and optimize treatment decision-making for patients with non–small cell lung cancer in order to enable more precise, personalized care.</a:t>
            </a:r>
          </a:p>
          <a:p>
            <a:endParaRPr lang="en-US" b="0" i="0" dirty="0">
              <a:solidFill>
                <a:srgbClr val="000000"/>
              </a:solidFill>
              <a:effectLst/>
              <a:latin typeface="ui-sans-serif"/>
            </a:endParaRPr>
          </a:p>
          <a:p>
            <a:endParaRPr lang="en-US" dirty="0"/>
          </a:p>
        </p:txBody>
      </p:sp>
      <p:sp>
        <p:nvSpPr>
          <p:cNvPr id="4" name="Slide Number Placeholder 3"/>
          <p:cNvSpPr>
            <a:spLocks noGrp="1"/>
          </p:cNvSpPr>
          <p:nvPr>
            <p:ph type="sldNum" sz="quarter" idx="5"/>
          </p:nvPr>
        </p:nvSpPr>
        <p:spPr/>
        <p:txBody>
          <a:bodyPr/>
          <a:lstStyle/>
          <a:p>
            <a:fld id="{5FBB0777-89B4-44D6-807C-10AD3EBFA46F}" type="slidenum">
              <a:rPr lang="en-US" smtClean="0"/>
              <a:t>53</a:t>
            </a:fld>
            <a:endParaRPr lang="en-US"/>
          </a:p>
        </p:txBody>
      </p:sp>
    </p:spTree>
    <p:extLst>
      <p:ext uri="{BB962C8B-B14F-4D97-AF65-F5344CB8AC3E}">
        <p14:creationId xmlns:p14="http://schemas.microsoft.com/office/powerpoint/2010/main" val="148711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ui-sans-serif"/>
              </a:rPr>
              <a:t>In April both:</a:t>
            </a:r>
          </a:p>
          <a:p>
            <a:endParaRPr lang="en-US" b="0" i="0" dirty="0">
              <a:solidFill>
                <a:srgbClr val="000000"/>
              </a:solidFill>
              <a:effectLst/>
              <a:latin typeface="ui-sans-serif"/>
            </a:endParaRPr>
          </a:p>
          <a:p>
            <a:r>
              <a:rPr lang="en-US" b="0" i="0" dirty="0">
                <a:solidFill>
                  <a:srgbClr val="000000"/>
                </a:solidFill>
                <a:effectLst/>
                <a:latin typeface="ui-sans-serif"/>
              </a:rPr>
              <a:t>#1 Paige </a:t>
            </a:r>
            <a:r>
              <a:rPr lang="en-US" b="0" i="0" dirty="0" err="1">
                <a:solidFill>
                  <a:srgbClr val="000000"/>
                </a:solidFill>
                <a:effectLst/>
                <a:latin typeface="ui-sans-serif"/>
              </a:rPr>
              <a:t>PanCancer</a:t>
            </a:r>
            <a:r>
              <a:rPr lang="en-US" b="0" i="0" dirty="0">
                <a:solidFill>
                  <a:srgbClr val="000000"/>
                </a:solidFill>
                <a:effectLst/>
                <a:latin typeface="ui-sans-serif"/>
              </a:rPr>
              <a:t> Detect, </a:t>
            </a:r>
            <a:r>
              <a:rPr lang="en-US" b="0" i="0" dirty="0">
                <a:solidFill>
                  <a:srgbClr val="212529"/>
                </a:solidFill>
                <a:effectLst/>
                <a:latin typeface="Open Sans" panose="020B0606030504020204" pitchFamily="34" charset="0"/>
              </a:rPr>
              <a:t>this is the first time that </a:t>
            </a:r>
            <a:r>
              <a:rPr lang="en-US" b="0" i="0" u="sng" dirty="0">
                <a:solidFill>
                  <a:srgbClr val="486FAE"/>
                </a:solidFill>
                <a:effectLst/>
                <a:latin typeface="Open Sans" panose="020B0606030504020204" pitchFamily="34" charset="0"/>
                <a:hlinkClick r:id="rId3"/>
              </a:rPr>
              <a:t>breakthrough status</a:t>
            </a:r>
            <a:r>
              <a:rPr lang="en-US" b="0" i="0" dirty="0">
                <a:solidFill>
                  <a:srgbClr val="212529"/>
                </a:solidFill>
                <a:effectLst/>
                <a:latin typeface="Open Sans" panose="020B0606030504020204" pitchFamily="34" charset="0"/>
              </a:rPr>
              <a:t> has been awarded for an AI-enabled tool capable of identifying both common cancers and rare variants from different anatomic sites.</a:t>
            </a:r>
          </a:p>
          <a:p>
            <a:endParaRPr lang="en-US" b="0" i="0" dirty="0">
              <a:solidFill>
                <a:srgbClr val="212529"/>
              </a:solidFill>
              <a:effectLst/>
              <a:latin typeface="Open Sans" panose="020B0606030504020204" pitchFamily="34" charset="0"/>
            </a:endParaRPr>
          </a:p>
          <a:p>
            <a:r>
              <a:rPr lang="en-US" b="0" i="0" dirty="0">
                <a:solidFill>
                  <a:srgbClr val="242424"/>
                </a:solidFill>
                <a:effectLst/>
                <a:latin typeface="ui-sans-serif"/>
              </a:rPr>
              <a:t>#2 DAMO PANDA - a pancreatic cancer detection AI model aimed at early detection of pancreatic cancer through precise analysis of subtle lesions in CT imaging. </a:t>
            </a:r>
          </a:p>
          <a:p>
            <a:endParaRPr lang="en-US" b="0" i="0" dirty="0">
              <a:solidFill>
                <a:srgbClr val="242424"/>
              </a:solidFill>
              <a:effectLst/>
              <a:latin typeface="ui-sans-serif"/>
            </a:endParaRPr>
          </a:p>
          <a:p>
            <a:r>
              <a:rPr lang="en-US" dirty="0"/>
              <a:t>#3 </a:t>
            </a:r>
            <a:r>
              <a:rPr lang="en-US" dirty="0" err="1"/>
              <a:t>EvoLiver</a:t>
            </a:r>
            <a:r>
              <a:rPr lang="en-US" dirty="0"/>
              <a:t> test - </a:t>
            </a:r>
            <a:r>
              <a:rPr lang="en-US" b="0" i="0" dirty="0">
                <a:solidFill>
                  <a:srgbClr val="000000"/>
                </a:solidFill>
                <a:effectLst/>
                <a:latin typeface="ui-sans-serif"/>
              </a:rPr>
              <a:t>gained this designation for hepatocellular carcinoma surveillance in high-risk cirrhosis patients.</a:t>
            </a:r>
            <a:endParaRPr lang="en-US" dirty="0"/>
          </a:p>
        </p:txBody>
      </p:sp>
      <p:sp>
        <p:nvSpPr>
          <p:cNvPr id="4" name="Slide Number Placeholder 3"/>
          <p:cNvSpPr>
            <a:spLocks noGrp="1"/>
          </p:cNvSpPr>
          <p:nvPr>
            <p:ph type="sldNum" sz="quarter" idx="5"/>
          </p:nvPr>
        </p:nvSpPr>
        <p:spPr/>
        <p:txBody>
          <a:bodyPr/>
          <a:lstStyle/>
          <a:p>
            <a:fld id="{5FBB0777-89B4-44D6-807C-10AD3EBFA46F}" type="slidenum">
              <a:rPr lang="en-US" smtClean="0"/>
              <a:t>54</a:t>
            </a:fld>
            <a:endParaRPr lang="en-US"/>
          </a:p>
        </p:txBody>
      </p:sp>
    </p:spTree>
    <p:extLst>
      <p:ext uri="{BB962C8B-B14F-4D97-AF65-F5344CB8AC3E}">
        <p14:creationId xmlns:p14="http://schemas.microsoft.com/office/powerpoint/2010/main" val="4154929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voluminous a market to dissect </a:t>
            </a:r>
          </a:p>
          <a:p>
            <a:endParaRPr lang="en-US" dirty="0"/>
          </a:p>
          <a:p>
            <a:r>
              <a:rPr lang="en-US" dirty="0"/>
              <a:t>Capterra is a useful aggregator of software solutions that you can sort </a:t>
            </a:r>
          </a:p>
        </p:txBody>
      </p:sp>
      <p:sp>
        <p:nvSpPr>
          <p:cNvPr id="4" name="Slide Number Placeholder 3"/>
          <p:cNvSpPr>
            <a:spLocks noGrp="1"/>
          </p:cNvSpPr>
          <p:nvPr>
            <p:ph type="sldNum" sz="quarter" idx="5"/>
          </p:nvPr>
        </p:nvSpPr>
        <p:spPr/>
        <p:txBody>
          <a:bodyPr/>
          <a:lstStyle/>
          <a:p>
            <a:fld id="{D1197D03-73B5-4460-89AE-42195C4C201C}" type="slidenum">
              <a:rPr lang="en-US" smtClean="0"/>
              <a:t>59</a:t>
            </a:fld>
            <a:endParaRPr lang="en-US" dirty="0"/>
          </a:p>
        </p:txBody>
      </p:sp>
    </p:spTree>
    <p:extLst>
      <p:ext uri="{BB962C8B-B14F-4D97-AF65-F5344CB8AC3E}">
        <p14:creationId xmlns:p14="http://schemas.microsoft.com/office/powerpoint/2010/main" val="3763070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behind a paywall but I understand from at least one manager it was useful</a:t>
            </a:r>
          </a:p>
        </p:txBody>
      </p:sp>
      <p:sp>
        <p:nvSpPr>
          <p:cNvPr id="4" name="Slide Number Placeholder 3"/>
          <p:cNvSpPr>
            <a:spLocks noGrp="1"/>
          </p:cNvSpPr>
          <p:nvPr>
            <p:ph type="sldNum" sz="quarter" idx="5"/>
          </p:nvPr>
        </p:nvSpPr>
        <p:spPr/>
        <p:txBody>
          <a:bodyPr/>
          <a:lstStyle/>
          <a:p>
            <a:fld id="{D1197D03-73B5-4460-89AE-42195C4C201C}" type="slidenum">
              <a:rPr lang="en-US" smtClean="0"/>
              <a:t>60</a:t>
            </a:fld>
            <a:endParaRPr lang="en-US" dirty="0"/>
          </a:p>
        </p:txBody>
      </p:sp>
    </p:spTree>
    <p:extLst>
      <p:ext uri="{BB962C8B-B14F-4D97-AF65-F5344CB8AC3E}">
        <p14:creationId xmlns:p14="http://schemas.microsoft.com/office/powerpoint/2010/main" val="4124783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 is hard for even the developers to determine how the AI is diagnosing</a:t>
            </a:r>
          </a:p>
          <a:p>
            <a:endParaRPr lang="en-US" dirty="0"/>
          </a:p>
          <a:p>
            <a:r>
              <a:rPr lang="en-US" dirty="0"/>
              <a:t>This study is an example of the AI assuming the hairiness impacted melanoma diagnosis…only through professional intervention were they able to determine this black box effect</a:t>
            </a:r>
          </a:p>
        </p:txBody>
      </p:sp>
      <p:sp>
        <p:nvSpPr>
          <p:cNvPr id="4" name="Slide Number Placeholder 3"/>
          <p:cNvSpPr>
            <a:spLocks noGrp="1"/>
          </p:cNvSpPr>
          <p:nvPr>
            <p:ph type="sldNum" sz="quarter" idx="5"/>
          </p:nvPr>
        </p:nvSpPr>
        <p:spPr/>
        <p:txBody>
          <a:bodyPr/>
          <a:lstStyle/>
          <a:p>
            <a:fld id="{D1197D03-73B5-4460-89AE-42195C4C201C}" type="slidenum">
              <a:rPr lang="en-US" smtClean="0"/>
              <a:t>66</a:t>
            </a:fld>
            <a:endParaRPr lang="en-US" dirty="0"/>
          </a:p>
        </p:txBody>
      </p:sp>
    </p:spTree>
    <p:extLst>
      <p:ext uri="{BB962C8B-B14F-4D97-AF65-F5344CB8AC3E}">
        <p14:creationId xmlns:p14="http://schemas.microsoft.com/office/powerpoint/2010/main" val="1278568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1B1B1B"/>
                </a:solidFill>
                <a:effectLst/>
                <a:latin typeface="Source Sans Pro Web"/>
              </a:rPr>
              <a:t>Self-Referential Learning Loop</a:t>
            </a:r>
          </a:p>
          <a:p>
            <a:endParaRPr lang="en-US" dirty="0"/>
          </a:p>
        </p:txBody>
      </p:sp>
      <p:sp>
        <p:nvSpPr>
          <p:cNvPr id="4" name="Slide Number Placeholder 3"/>
          <p:cNvSpPr>
            <a:spLocks noGrp="1"/>
          </p:cNvSpPr>
          <p:nvPr>
            <p:ph type="sldNum" sz="quarter" idx="5"/>
          </p:nvPr>
        </p:nvSpPr>
        <p:spPr/>
        <p:txBody>
          <a:bodyPr/>
          <a:lstStyle/>
          <a:p>
            <a:fld id="{D1197D03-73B5-4460-89AE-42195C4C201C}" type="slidenum">
              <a:rPr lang="en-US" smtClean="0"/>
              <a:t>67</a:t>
            </a:fld>
            <a:endParaRPr lang="en-US" dirty="0"/>
          </a:p>
        </p:txBody>
      </p:sp>
    </p:spTree>
    <p:extLst>
      <p:ext uri="{BB962C8B-B14F-4D97-AF65-F5344CB8AC3E}">
        <p14:creationId xmlns:p14="http://schemas.microsoft.com/office/powerpoint/2010/main" val="3879221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867D-FFE4-10C1-45DA-9BA269913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99A57-827D-3EAB-52DD-DE7648485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2B2CB0-D429-9DA0-0A0A-854DFA1046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1B1B1B"/>
                </a:solidFill>
                <a:effectLst/>
                <a:latin typeface="Source Sans Pro Web"/>
              </a:rPr>
              <a:t>Self-Referential Learning Loop</a:t>
            </a:r>
          </a:p>
          <a:p>
            <a:endParaRPr lang="en-US" dirty="0"/>
          </a:p>
        </p:txBody>
      </p:sp>
      <p:sp>
        <p:nvSpPr>
          <p:cNvPr id="4" name="Slide Number Placeholder 3">
            <a:extLst>
              <a:ext uri="{FF2B5EF4-FFF2-40B4-BE49-F238E27FC236}">
                <a16:creationId xmlns:a16="http://schemas.microsoft.com/office/drawing/2014/main" id="{83C29530-62E6-6F2D-F30D-083DD08894B8}"/>
              </a:ext>
            </a:extLst>
          </p:cNvPr>
          <p:cNvSpPr>
            <a:spLocks noGrp="1"/>
          </p:cNvSpPr>
          <p:nvPr>
            <p:ph type="sldNum" sz="quarter" idx="5"/>
          </p:nvPr>
        </p:nvSpPr>
        <p:spPr/>
        <p:txBody>
          <a:bodyPr/>
          <a:lstStyle/>
          <a:p>
            <a:fld id="{D1197D03-73B5-4460-89AE-42195C4C201C}" type="slidenum">
              <a:rPr lang="en-US" smtClean="0"/>
              <a:t>68</a:t>
            </a:fld>
            <a:endParaRPr lang="en-US" dirty="0"/>
          </a:p>
        </p:txBody>
      </p:sp>
    </p:spTree>
    <p:extLst>
      <p:ext uri="{BB962C8B-B14F-4D97-AF65-F5344CB8AC3E}">
        <p14:creationId xmlns:p14="http://schemas.microsoft.com/office/powerpoint/2010/main" val="4126596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several years of Kemp talking a good game…..you saw his rhetoric ramp up in the final few months of last year leading into this year’s legislative session</a:t>
            </a:r>
          </a:p>
        </p:txBody>
      </p:sp>
      <p:sp>
        <p:nvSpPr>
          <p:cNvPr id="4" name="Slide Number Placeholder 3"/>
          <p:cNvSpPr>
            <a:spLocks noGrp="1"/>
          </p:cNvSpPr>
          <p:nvPr>
            <p:ph type="sldNum" sz="quarter" idx="5"/>
          </p:nvPr>
        </p:nvSpPr>
        <p:spPr/>
        <p:txBody>
          <a:bodyPr/>
          <a:lstStyle/>
          <a:p>
            <a:fld id="{5FBB0777-89B4-44D6-807C-10AD3EBFA46F}" type="slidenum">
              <a:rPr lang="en-US" smtClean="0"/>
              <a:t>3</a:t>
            </a:fld>
            <a:endParaRPr lang="en-US"/>
          </a:p>
        </p:txBody>
      </p:sp>
    </p:spTree>
    <p:extLst>
      <p:ext uri="{BB962C8B-B14F-4D97-AF65-F5344CB8AC3E}">
        <p14:creationId xmlns:p14="http://schemas.microsoft.com/office/powerpoint/2010/main" val="2749392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do go really deep….</a:t>
            </a:r>
          </a:p>
          <a:p>
            <a:endParaRPr lang="en-US" dirty="0"/>
          </a:p>
          <a:p>
            <a:endParaRPr lang="en-US" dirty="0"/>
          </a:p>
        </p:txBody>
      </p:sp>
      <p:sp>
        <p:nvSpPr>
          <p:cNvPr id="4" name="Slide Number Placeholder 3"/>
          <p:cNvSpPr>
            <a:spLocks noGrp="1"/>
          </p:cNvSpPr>
          <p:nvPr>
            <p:ph type="sldNum" sz="quarter" idx="5"/>
          </p:nvPr>
        </p:nvSpPr>
        <p:spPr/>
        <p:txBody>
          <a:bodyPr/>
          <a:lstStyle/>
          <a:p>
            <a:fld id="{D1197D03-73B5-4460-89AE-42195C4C201C}" type="slidenum">
              <a:rPr lang="en-US" smtClean="0"/>
              <a:t>69</a:t>
            </a:fld>
            <a:endParaRPr lang="en-US" dirty="0"/>
          </a:p>
        </p:txBody>
      </p:sp>
    </p:spTree>
    <p:extLst>
      <p:ext uri="{BB962C8B-B14F-4D97-AF65-F5344CB8AC3E}">
        <p14:creationId xmlns:p14="http://schemas.microsoft.com/office/powerpoint/2010/main" val="1475039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commentary published in the Journal of Pediatrics this month….</a:t>
            </a:r>
          </a:p>
        </p:txBody>
      </p:sp>
      <p:sp>
        <p:nvSpPr>
          <p:cNvPr id="4" name="Slide Number Placeholder 3"/>
          <p:cNvSpPr>
            <a:spLocks noGrp="1"/>
          </p:cNvSpPr>
          <p:nvPr>
            <p:ph type="sldNum" sz="quarter" idx="5"/>
          </p:nvPr>
        </p:nvSpPr>
        <p:spPr/>
        <p:txBody>
          <a:bodyPr/>
          <a:lstStyle/>
          <a:p>
            <a:fld id="{D1197D03-73B5-4460-89AE-42195C4C201C}" type="slidenum">
              <a:rPr lang="en-US" smtClean="0"/>
              <a:t>70</a:t>
            </a:fld>
            <a:endParaRPr lang="en-US" dirty="0"/>
          </a:p>
        </p:txBody>
      </p:sp>
    </p:spTree>
    <p:extLst>
      <p:ext uri="{BB962C8B-B14F-4D97-AF65-F5344CB8AC3E}">
        <p14:creationId xmlns:p14="http://schemas.microsoft.com/office/powerpoint/2010/main" val="1513826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35B63-E6F3-3F12-AE51-5E552F14A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2FDC9-AE56-E668-332C-7AD561F65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2A9A1-9918-A7D7-3D27-436D18119F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8E0214-8903-AD32-5F06-F083DDCE91FA}"/>
              </a:ext>
            </a:extLst>
          </p:cNvPr>
          <p:cNvSpPr>
            <a:spLocks noGrp="1"/>
          </p:cNvSpPr>
          <p:nvPr>
            <p:ph type="sldNum" sz="quarter" idx="5"/>
          </p:nvPr>
        </p:nvSpPr>
        <p:spPr/>
        <p:txBody>
          <a:bodyPr/>
          <a:lstStyle/>
          <a:p>
            <a:fld id="{CF048F75-F6FA-4D31-836E-1AD569F93FC9}" type="slidenum">
              <a:rPr lang="en-US" smtClean="0"/>
              <a:t>89</a:t>
            </a:fld>
            <a:endParaRPr lang="en-US" dirty="0"/>
          </a:p>
        </p:txBody>
      </p:sp>
    </p:spTree>
    <p:extLst>
      <p:ext uri="{BB962C8B-B14F-4D97-AF65-F5344CB8AC3E}">
        <p14:creationId xmlns:p14="http://schemas.microsoft.com/office/powerpoint/2010/main" val="2961473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F505A-EA2D-94A1-7D5A-DAEBDBDC6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B6BDD-F98C-DB79-8A1B-E2A0C31A8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D5B95-842C-5401-A923-A1B4EF518C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2D3432-275A-ED87-E5BA-2A5640682CA3}"/>
              </a:ext>
            </a:extLst>
          </p:cNvPr>
          <p:cNvSpPr>
            <a:spLocks noGrp="1"/>
          </p:cNvSpPr>
          <p:nvPr>
            <p:ph type="sldNum" sz="quarter" idx="5"/>
          </p:nvPr>
        </p:nvSpPr>
        <p:spPr/>
        <p:txBody>
          <a:bodyPr/>
          <a:lstStyle/>
          <a:p>
            <a:fld id="{CF048F75-F6FA-4D31-836E-1AD569F93FC9}" type="slidenum">
              <a:rPr lang="en-US" smtClean="0"/>
              <a:t>90</a:t>
            </a:fld>
            <a:endParaRPr lang="en-US" dirty="0"/>
          </a:p>
        </p:txBody>
      </p:sp>
    </p:spTree>
    <p:extLst>
      <p:ext uri="{BB962C8B-B14F-4D97-AF65-F5344CB8AC3E}">
        <p14:creationId xmlns:p14="http://schemas.microsoft.com/office/powerpoint/2010/main" val="2903035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DF525-7975-BFD0-9FF2-18B45C8AC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425D6-BE79-B541-2C79-10D052BB6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6B61D-74BA-17D3-BC3A-513D41938A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4C628-B462-14E8-E6F6-3F6AB8D31EFE}"/>
              </a:ext>
            </a:extLst>
          </p:cNvPr>
          <p:cNvSpPr>
            <a:spLocks noGrp="1"/>
          </p:cNvSpPr>
          <p:nvPr>
            <p:ph type="sldNum" sz="quarter" idx="5"/>
          </p:nvPr>
        </p:nvSpPr>
        <p:spPr/>
        <p:txBody>
          <a:bodyPr/>
          <a:lstStyle/>
          <a:p>
            <a:fld id="{CF048F75-F6FA-4D31-836E-1AD569F93FC9}" type="slidenum">
              <a:rPr lang="en-US" smtClean="0"/>
              <a:t>91</a:t>
            </a:fld>
            <a:endParaRPr lang="en-US" dirty="0"/>
          </a:p>
        </p:txBody>
      </p:sp>
    </p:spTree>
    <p:extLst>
      <p:ext uri="{BB962C8B-B14F-4D97-AF65-F5344CB8AC3E}">
        <p14:creationId xmlns:p14="http://schemas.microsoft.com/office/powerpoint/2010/main" val="1593192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8123-A431-CE30-2267-8C18D7EBE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E0D43-4A3B-C40F-3722-79BD0BC19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DD8DC-2CC2-D7E6-8B84-F556AFB724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EBEBC0-B617-CDB8-20CB-0F975DE2D95C}"/>
              </a:ext>
            </a:extLst>
          </p:cNvPr>
          <p:cNvSpPr>
            <a:spLocks noGrp="1"/>
          </p:cNvSpPr>
          <p:nvPr>
            <p:ph type="sldNum" sz="quarter" idx="5"/>
          </p:nvPr>
        </p:nvSpPr>
        <p:spPr/>
        <p:txBody>
          <a:bodyPr/>
          <a:lstStyle/>
          <a:p>
            <a:fld id="{CF048F75-F6FA-4D31-836E-1AD569F93FC9}" type="slidenum">
              <a:rPr lang="en-US" smtClean="0"/>
              <a:t>92</a:t>
            </a:fld>
            <a:endParaRPr lang="en-US" dirty="0"/>
          </a:p>
        </p:txBody>
      </p:sp>
    </p:spTree>
    <p:extLst>
      <p:ext uri="{BB962C8B-B14F-4D97-AF65-F5344CB8AC3E}">
        <p14:creationId xmlns:p14="http://schemas.microsoft.com/office/powerpoint/2010/main" val="1129955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93893-E2DF-1D51-7464-8467F9F11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393BA-A194-0AFD-179E-8D72ECDD1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20F04-9D4A-C600-DCB8-452A2B20E5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6D2BAE-EDD3-A921-2520-9AB1B3477215}"/>
              </a:ext>
            </a:extLst>
          </p:cNvPr>
          <p:cNvSpPr>
            <a:spLocks noGrp="1"/>
          </p:cNvSpPr>
          <p:nvPr>
            <p:ph type="sldNum" sz="quarter" idx="5"/>
          </p:nvPr>
        </p:nvSpPr>
        <p:spPr/>
        <p:txBody>
          <a:bodyPr/>
          <a:lstStyle/>
          <a:p>
            <a:fld id="{CF048F75-F6FA-4D31-836E-1AD569F93FC9}" type="slidenum">
              <a:rPr lang="en-US" smtClean="0"/>
              <a:t>93</a:t>
            </a:fld>
            <a:endParaRPr lang="en-US" dirty="0"/>
          </a:p>
        </p:txBody>
      </p:sp>
    </p:spTree>
    <p:extLst>
      <p:ext uri="{BB962C8B-B14F-4D97-AF65-F5344CB8AC3E}">
        <p14:creationId xmlns:p14="http://schemas.microsoft.com/office/powerpoint/2010/main" val="5076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from two weeks ago</a:t>
            </a:r>
          </a:p>
          <a:p>
            <a:endParaRPr lang="en-US" dirty="0"/>
          </a:p>
          <a:p>
            <a:r>
              <a:rPr lang="en-US" dirty="0"/>
              <a:t>Trouble bending fingers</a:t>
            </a:r>
          </a:p>
          <a:p>
            <a:endParaRPr lang="en-US" dirty="0"/>
          </a:p>
          <a:p>
            <a:r>
              <a:rPr lang="en-US" dirty="0"/>
              <a:t>Diag with rheumatoid arthritis then acid reflux</a:t>
            </a:r>
          </a:p>
          <a:p>
            <a:endParaRPr lang="en-US" dirty="0"/>
          </a:p>
          <a:p>
            <a:r>
              <a:rPr lang="en-US" dirty="0"/>
              <a:t>Went to ChatGPT and entered her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Hashimoto’s disease</a:t>
            </a:r>
          </a:p>
          <a:p>
            <a:endParaRPr lang="en-US" dirty="0"/>
          </a:p>
          <a:p>
            <a:r>
              <a:rPr lang="en-US" dirty="0"/>
              <a:t>Forced her provider to run additional tests</a:t>
            </a:r>
          </a:p>
          <a:p>
            <a:endParaRPr lang="en-US" dirty="0"/>
          </a:p>
          <a:p>
            <a:endParaRPr lang="en-US" dirty="0"/>
          </a:p>
          <a:p>
            <a:r>
              <a:rPr lang="en-US" b="1" dirty="0"/>
              <a:t>SECOND POPUP</a:t>
            </a:r>
          </a:p>
        </p:txBody>
      </p:sp>
      <p:sp>
        <p:nvSpPr>
          <p:cNvPr id="4" name="Slide Number Placeholder 3"/>
          <p:cNvSpPr>
            <a:spLocks noGrp="1"/>
          </p:cNvSpPr>
          <p:nvPr>
            <p:ph type="sldNum" sz="quarter" idx="5"/>
          </p:nvPr>
        </p:nvSpPr>
        <p:spPr/>
        <p:txBody>
          <a:bodyPr/>
          <a:lstStyle/>
          <a:p>
            <a:fld id="{D1197D03-73B5-4460-89AE-42195C4C201C}" type="slidenum">
              <a:rPr lang="en-US" smtClean="0"/>
              <a:t>19</a:t>
            </a:fld>
            <a:endParaRPr lang="en-US" dirty="0"/>
          </a:p>
        </p:txBody>
      </p:sp>
    </p:spTree>
    <p:extLst>
      <p:ext uri="{BB962C8B-B14F-4D97-AF65-F5344CB8AC3E}">
        <p14:creationId xmlns:p14="http://schemas.microsoft.com/office/powerpoint/2010/main" val="113055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4C971-294D-025D-6EA8-1323A8DB0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E999D-CAFD-1C85-735D-2A76EB5E9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7BD20-8E63-80FC-CFE0-52366814EC13}"/>
              </a:ext>
            </a:extLst>
          </p:cNvPr>
          <p:cNvSpPr>
            <a:spLocks noGrp="1"/>
          </p:cNvSpPr>
          <p:nvPr>
            <p:ph type="body" idx="1"/>
          </p:nvPr>
        </p:nvSpPr>
        <p:spPr/>
        <p:txBody>
          <a:bodyPr/>
          <a:lstStyle/>
          <a:p>
            <a:r>
              <a:rPr lang="en-US" dirty="0"/>
              <a:t>Story April</a:t>
            </a:r>
          </a:p>
          <a:p>
            <a:endParaRPr lang="en-US" b="1" dirty="0"/>
          </a:p>
          <a:p>
            <a:r>
              <a:rPr lang="en-US" b="1" dirty="0"/>
              <a:t>Patient was having night sweats and itchy skin…wen to her physician was tested and test results were normal</a:t>
            </a:r>
          </a:p>
          <a:p>
            <a:endParaRPr lang="en-US" b="1" dirty="0"/>
          </a:p>
          <a:p>
            <a:r>
              <a:rPr lang="en-US" b="1" dirty="0"/>
              <a:t>Put her symptoms ion ChatGPT and it said she had blood cancer</a:t>
            </a:r>
          </a:p>
          <a:p>
            <a:endParaRPr lang="en-US" b="1" dirty="0"/>
          </a:p>
          <a:p>
            <a:r>
              <a:rPr lang="en-US" b="1" dirty="0"/>
              <a:t>Ultimately diagnosed with Hodgkin lymphoma</a:t>
            </a:r>
          </a:p>
        </p:txBody>
      </p:sp>
      <p:sp>
        <p:nvSpPr>
          <p:cNvPr id="4" name="Slide Number Placeholder 3">
            <a:extLst>
              <a:ext uri="{FF2B5EF4-FFF2-40B4-BE49-F238E27FC236}">
                <a16:creationId xmlns:a16="http://schemas.microsoft.com/office/drawing/2014/main" id="{5F4E76E3-D40C-C96F-B5EE-EC909986DBF1}"/>
              </a:ext>
            </a:extLst>
          </p:cNvPr>
          <p:cNvSpPr>
            <a:spLocks noGrp="1"/>
          </p:cNvSpPr>
          <p:nvPr>
            <p:ph type="sldNum" sz="quarter" idx="5"/>
          </p:nvPr>
        </p:nvSpPr>
        <p:spPr/>
        <p:txBody>
          <a:bodyPr/>
          <a:lstStyle/>
          <a:p>
            <a:fld id="{D1197D03-73B5-4460-89AE-42195C4C201C}" type="slidenum">
              <a:rPr lang="en-US" smtClean="0"/>
              <a:t>20</a:t>
            </a:fld>
            <a:endParaRPr lang="en-US" dirty="0"/>
          </a:p>
        </p:txBody>
      </p:sp>
    </p:spTree>
    <p:extLst>
      <p:ext uri="{BB962C8B-B14F-4D97-AF65-F5344CB8AC3E}">
        <p14:creationId xmlns:p14="http://schemas.microsoft.com/office/powerpoint/2010/main" val="6531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editorial in Forbes from February of this year</a:t>
            </a:r>
          </a:p>
          <a:p>
            <a:endParaRPr lang="en-US" b="1" dirty="0"/>
          </a:p>
          <a:p>
            <a:r>
              <a:rPr lang="en-US" b="1" dirty="0"/>
              <a:t>Bias against AI</a:t>
            </a:r>
          </a:p>
          <a:p>
            <a:endParaRPr lang="en-US" dirty="0"/>
          </a:p>
          <a:p>
            <a:r>
              <a:rPr lang="en-US" dirty="0"/>
              <a:t>Two click additional popups</a:t>
            </a:r>
          </a:p>
          <a:p>
            <a:endParaRPr lang="en-US" dirty="0"/>
          </a:p>
          <a:p>
            <a:r>
              <a:rPr lang="en-US" dirty="0"/>
              <a:t>First – commentary</a:t>
            </a:r>
          </a:p>
          <a:p>
            <a:endParaRPr lang="en-US" dirty="0"/>
          </a:p>
          <a:p>
            <a:r>
              <a:rPr lang="en-US" dirty="0"/>
              <a:t>Second - data</a:t>
            </a:r>
          </a:p>
          <a:p>
            <a:endParaRPr lang="en-US" dirty="0"/>
          </a:p>
          <a:p>
            <a:endParaRPr lang="en-US" dirty="0"/>
          </a:p>
        </p:txBody>
      </p:sp>
      <p:sp>
        <p:nvSpPr>
          <p:cNvPr id="4" name="Slide Number Placeholder 3"/>
          <p:cNvSpPr>
            <a:spLocks noGrp="1"/>
          </p:cNvSpPr>
          <p:nvPr>
            <p:ph type="sldNum" sz="quarter" idx="5"/>
          </p:nvPr>
        </p:nvSpPr>
        <p:spPr/>
        <p:txBody>
          <a:bodyPr/>
          <a:lstStyle/>
          <a:p>
            <a:fld id="{D1197D03-73B5-4460-89AE-42195C4C201C}" type="slidenum">
              <a:rPr lang="en-US" smtClean="0"/>
              <a:t>24</a:t>
            </a:fld>
            <a:endParaRPr lang="en-US" dirty="0"/>
          </a:p>
        </p:txBody>
      </p:sp>
    </p:spTree>
    <p:extLst>
      <p:ext uri="{BB962C8B-B14F-4D97-AF65-F5344CB8AC3E}">
        <p14:creationId xmlns:p14="http://schemas.microsoft.com/office/powerpoint/2010/main" val="111168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study of Reddit answers</a:t>
            </a:r>
          </a:p>
          <a:p>
            <a:endParaRPr lang="en-US" dirty="0"/>
          </a:p>
          <a:p>
            <a:r>
              <a:rPr lang="en-US" dirty="0"/>
              <a:t>Verified human answers</a:t>
            </a:r>
          </a:p>
          <a:p>
            <a:endParaRPr lang="en-US" dirty="0"/>
          </a:p>
          <a:p>
            <a:r>
              <a:rPr lang="en-US" dirty="0"/>
              <a:t>Ran them thru ChatGPT</a:t>
            </a:r>
          </a:p>
          <a:p>
            <a:endParaRPr lang="en-US" dirty="0"/>
          </a:p>
          <a:p>
            <a:r>
              <a:rPr lang="en-US" dirty="0"/>
              <a:t>Reviewed by healthcare professionals</a:t>
            </a:r>
          </a:p>
        </p:txBody>
      </p:sp>
      <p:sp>
        <p:nvSpPr>
          <p:cNvPr id="4" name="Slide Number Placeholder 3"/>
          <p:cNvSpPr>
            <a:spLocks noGrp="1"/>
          </p:cNvSpPr>
          <p:nvPr>
            <p:ph type="sldNum" sz="quarter" idx="5"/>
          </p:nvPr>
        </p:nvSpPr>
        <p:spPr/>
        <p:txBody>
          <a:bodyPr/>
          <a:lstStyle/>
          <a:p>
            <a:fld id="{D1197D03-73B5-4460-89AE-42195C4C201C}" type="slidenum">
              <a:rPr lang="en-US" smtClean="0"/>
              <a:t>25</a:t>
            </a:fld>
            <a:endParaRPr lang="en-US" dirty="0"/>
          </a:p>
        </p:txBody>
      </p:sp>
    </p:spTree>
    <p:extLst>
      <p:ext uri="{BB962C8B-B14F-4D97-AF65-F5344CB8AC3E}">
        <p14:creationId xmlns:p14="http://schemas.microsoft.com/office/powerpoint/2010/main" val="175195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POPUP</a:t>
            </a:r>
          </a:p>
        </p:txBody>
      </p:sp>
      <p:sp>
        <p:nvSpPr>
          <p:cNvPr id="4" name="Slide Number Placeholder 3"/>
          <p:cNvSpPr>
            <a:spLocks noGrp="1"/>
          </p:cNvSpPr>
          <p:nvPr>
            <p:ph type="sldNum" sz="quarter" idx="5"/>
          </p:nvPr>
        </p:nvSpPr>
        <p:spPr/>
        <p:txBody>
          <a:bodyPr/>
          <a:lstStyle/>
          <a:p>
            <a:fld id="{D1197D03-73B5-4460-89AE-42195C4C201C}" type="slidenum">
              <a:rPr lang="en-US" smtClean="0"/>
              <a:t>27</a:t>
            </a:fld>
            <a:endParaRPr lang="en-US" dirty="0"/>
          </a:p>
        </p:txBody>
      </p:sp>
    </p:spTree>
    <p:extLst>
      <p:ext uri="{BB962C8B-B14F-4D97-AF65-F5344CB8AC3E}">
        <p14:creationId xmlns:p14="http://schemas.microsoft.com/office/powerpoint/2010/main" val="224262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from last month</a:t>
            </a:r>
          </a:p>
          <a:p>
            <a:endParaRPr lang="en-US" dirty="0"/>
          </a:p>
          <a:p>
            <a:r>
              <a:rPr lang="en-US" dirty="0"/>
              <a:t>Advocating for the expansion of the Learned Intermediary Doctrine</a:t>
            </a:r>
          </a:p>
        </p:txBody>
      </p:sp>
      <p:sp>
        <p:nvSpPr>
          <p:cNvPr id="4" name="Slide Number Placeholder 3"/>
          <p:cNvSpPr>
            <a:spLocks noGrp="1"/>
          </p:cNvSpPr>
          <p:nvPr>
            <p:ph type="sldNum" sz="quarter" idx="5"/>
          </p:nvPr>
        </p:nvSpPr>
        <p:spPr/>
        <p:txBody>
          <a:bodyPr/>
          <a:lstStyle/>
          <a:p>
            <a:fld id="{D1197D03-73B5-4460-89AE-42195C4C201C}" type="slidenum">
              <a:rPr lang="en-US" smtClean="0"/>
              <a:t>34</a:t>
            </a:fld>
            <a:endParaRPr lang="en-US" dirty="0"/>
          </a:p>
        </p:txBody>
      </p:sp>
    </p:spTree>
    <p:extLst>
      <p:ext uri="{BB962C8B-B14F-4D97-AF65-F5344CB8AC3E}">
        <p14:creationId xmlns:p14="http://schemas.microsoft.com/office/powerpoint/2010/main" val="277366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3" name="PlaceHolder 1"/>
          <p:cNvSpPr>
            <a:spLocks noGrp="1"/>
          </p:cNvSpPr>
          <p:nvPr>
            <p:ph type="title"/>
          </p:nvPr>
        </p:nvSpPr>
        <p:spPr>
          <a:xfrm>
            <a:off x="448200" y="2575440"/>
            <a:ext cx="381384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4"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OpenSymbo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477A85-D31E-4AC4-9583-C5C721B98CA1}"/>
              </a:ext>
            </a:extLst>
          </p:cNvPr>
          <p:cNvSpPr/>
          <p:nvPr userDrawn="1"/>
        </p:nvSpPr>
        <p:spPr>
          <a:xfrm>
            <a:off x="0" y="4800600"/>
            <a:ext cx="914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2247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ONE_COLUMN_TEXT_1">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_ONLY_1">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_ONLY_1_1">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_1_1_1_2">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_1_1_1_1_1">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1_1_1_1_1_1">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SECTION_HEADER">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5FA7-F7DF-42AB-B543-8038F23E18E5}"/>
              </a:ext>
            </a:extLst>
          </p:cNvPr>
          <p:cNvSpPr>
            <a:spLocks noGrp="1"/>
          </p:cNvSpPr>
          <p:nvPr>
            <p:ph type="title"/>
          </p:nvPr>
        </p:nvSpPr>
        <p:spPr>
          <a:xfrm>
            <a:off x="205740" y="205740"/>
            <a:ext cx="8702516" cy="532210"/>
          </a:xfrm>
        </p:spPr>
        <p:txBody>
          <a:bodyPr anchor="b">
            <a:normAutofit/>
          </a:bodyPr>
          <a:lstStyle>
            <a:lvl1pPr>
              <a:defRPr sz="27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CD1E3A-721B-4391-857B-8879DB6AD76F}"/>
              </a:ext>
            </a:extLst>
          </p:cNvPr>
          <p:cNvSpPr>
            <a:spLocks noGrp="1"/>
          </p:cNvSpPr>
          <p:nvPr>
            <p:ph idx="1"/>
          </p:nvPr>
        </p:nvSpPr>
        <p:spPr>
          <a:xfrm>
            <a:off x="205740" y="926014"/>
            <a:ext cx="8702516" cy="3706709"/>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F8E0823-D3AC-470C-B119-632E316B8B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9434" y="100244"/>
            <a:ext cx="297644" cy="323248"/>
          </a:xfrm>
          <a:prstGeom prst="rect">
            <a:avLst/>
          </a:prstGeom>
        </p:spPr>
      </p:pic>
    </p:spTree>
    <p:extLst>
      <p:ext uri="{BB962C8B-B14F-4D97-AF65-F5344CB8AC3E}">
        <p14:creationId xmlns:p14="http://schemas.microsoft.com/office/powerpoint/2010/main" val="1799795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ack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477A85-D31E-4AC4-9583-C5C721B98CA1}"/>
              </a:ext>
            </a:extLst>
          </p:cNvPr>
          <p:cNvSpPr/>
          <p:nvPr userDrawn="1"/>
        </p:nvSpPr>
        <p:spPr>
          <a:xfrm>
            <a:off x="0" y="4800600"/>
            <a:ext cx="914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a:extLst>
              <a:ext uri="{FF2B5EF4-FFF2-40B4-BE49-F238E27FC236}">
                <a16:creationId xmlns:a16="http://schemas.microsoft.com/office/drawing/2014/main" id="{33920743-0DC0-4E4A-B955-080CD6DE2C75}"/>
              </a:ext>
            </a:extLst>
          </p:cNvPr>
          <p:cNvSpPr txBox="1"/>
          <p:nvPr userDrawn="1"/>
        </p:nvSpPr>
        <p:spPr>
          <a:xfrm>
            <a:off x="108425" y="4688967"/>
            <a:ext cx="8927150" cy="323165"/>
          </a:xfrm>
          <a:prstGeom prst="rect">
            <a:avLst/>
          </a:prstGeom>
          <a:noFill/>
        </p:spPr>
        <p:txBody>
          <a:bodyPr wrap="square" rtlCol="0">
            <a:spAutoFit/>
          </a:bodyPr>
          <a:lstStyle/>
          <a:p>
            <a:pPr algn="r"/>
            <a:r>
              <a:rPr lang="en-US" sz="1500" b="0" dirty="0">
                <a:solidFill>
                  <a:schemeClr val="tx2"/>
                </a:solidFill>
              </a:rPr>
              <a:t>Stronger</a:t>
            </a:r>
            <a:r>
              <a:rPr lang="en-US" sz="1500" b="0" dirty="0"/>
              <a:t> </a:t>
            </a:r>
            <a:r>
              <a:rPr lang="en-US" sz="1500" b="1" dirty="0">
                <a:solidFill>
                  <a:schemeClr val="accent3"/>
                </a:solidFill>
              </a:rPr>
              <a:t>Together </a:t>
            </a:r>
            <a:r>
              <a:rPr lang="en-US" sz="1500" b="1" dirty="0">
                <a:solidFill>
                  <a:schemeClr val="tx2"/>
                </a:solidFill>
              </a:rPr>
              <a:t>| </a:t>
            </a:r>
            <a:r>
              <a:rPr lang="en-US" sz="1500" b="1" dirty="0">
                <a:solidFill>
                  <a:schemeClr val="tx2"/>
                </a:solidFill>
                <a:latin typeface="Nunito Black" panose="00000A00000000000000" pitchFamily="2" charset="0"/>
              </a:rPr>
              <a:t>Sterling Seacrest Pritchard</a:t>
            </a:r>
          </a:p>
        </p:txBody>
      </p:sp>
    </p:spTree>
    <p:extLst>
      <p:ext uri="{BB962C8B-B14F-4D97-AF65-F5344CB8AC3E}">
        <p14:creationId xmlns:p14="http://schemas.microsoft.com/office/powerpoint/2010/main" val="206404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5FA7-F7DF-42AB-B543-8038F23E18E5}"/>
              </a:ext>
            </a:extLst>
          </p:cNvPr>
          <p:cNvSpPr>
            <a:spLocks noGrp="1"/>
          </p:cNvSpPr>
          <p:nvPr>
            <p:ph type="title"/>
          </p:nvPr>
        </p:nvSpPr>
        <p:spPr>
          <a:xfrm>
            <a:off x="205740" y="205740"/>
            <a:ext cx="8702516" cy="532210"/>
          </a:xfrm>
        </p:spPr>
        <p:txBody>
          <a:bodyPr anchor="b">
            <a:normAutofit/>
          </a:bodyPr>
          <a:lstStyle>
            <a:lvl1pPr>
              <a:defRPr sz="27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CD1E3A-721B-4391-857B-8879DB6AD76F}"/>
              </a:ext>
            </a:extLst>
          </p:cNvPr>
          <p:cNvSpPr>
            <a:spLocks noGrp="1"/>
          </p:cNvSpPr>
          <p:nvPr>
            <p:ph idx="1"/>
          </p:nvPr>
        </p:nvSpPr>
        <p:spPr>
          <a:xfrm>
            <a:off x="205740" y="926014"/>
            <a:ext cx="8702516" cy="3706709"/>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F8E0823-D3AC-470C-B119-632E316B8B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59434" y="100244"/>
            <a:ext cx="297644" cy="323248"/>
          </a:xfrm>
          <a:prstGeom prst="rect">
            <a:avLst/>
          </a:prstGeom>
        </p:spPr>
      </p:pic>
    </p:spTree>
    <p:extLst>
      <p:ext uri="{BB962C8B-B14F-4D97-AF65-F5344CB8AC3E}">
        <p14:creationId xmlns:p14="http://schemas.microsoft.com/office/powerpoint/2010/main" val="1368940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1_1_1_1_1_1_1">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_1_1_1_1_1_1_1_1">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38" name="PlaceHolder 1"/>
          <p:cNvSpPr>
            <a:spLocks noGrp="1"/>
          </p:cNvSpPr>
          <p:nvPr>
            <p:ph type="title"/>
          </p:nvPr>
        </p:nvSpPr>
        <p:spPr>
          <a:xfrm>
            <a:off x="448200" y="2575440"/>
            <a:ext cx="381384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39"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ITLE_AND_TWO_COLUMNS">
    <p:spTree>
      <p:nvGrpSpPr>
        <p:cNvPr id="1" name=""/>
        <p:cNvGrpSpPr/>
        <p:nvPr/>
      </p:nvGrpSpPr>
      <p:grpSpPr>
        <a:xfrm>
          <a:off x="0" y="0"/>
          <a:ext cx="0" cy="0"/>
          <a:chOff x="0" y="0"/>
          <a:chExt cx="0" cy="0"/>
        </a:xfrm>
      </p:grpSpPr>
      <p:sp>
        <p:nvSpPr>
          <p:cNvPr id="42" name="PlaceHolder 1"/>
          <p:cNvSpPr>
            <a:spLocks noGrp="1"/>
          </p:cNvSpPr>
          <p:nvPr>
            <p:ph type="title"/>
          </p:nvPr>
        </p:nvSpPr>
        <p:spPr>
          <a:xfrm>
            <a:off x="448200" y="2575440"/>
            <a:ext cx="381384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
        <p:nvSpPr>
          <p:cNvPr id="4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
        <p:nvSpPr>
          <p:cNvPr id="4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pPr indent="0">
              <a:spcBef>
                <a:spcPts val="1417"/>
              </a:spcBef>
              <a:buNone/>
            </a:pPr>
            <a:endParaRPr lang="fr-FR"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46" name="PlaceHolder 1"/>
          <p:cNvSpPr>
            <a:spLocks noGrp="1"/>
          </p:cNvSpPr>
          <p:nvPr>
            <p:ph type="title"/>
          </p:nvPr>
        </p:nvSpPr>
        <p:spPr>
          <a:xfrm>
            <a:off x="448200" y="2575440"/>
            <a:ext cx="3813840" cy="1058400"/>
          </a:xfrm>
          <a:prstGeom prst="rect">
            <a:avLst/>
          </a:prstGeom>
          <a:noFill/>
          <a:ln w="0">
            <a:noFill/>
          </a:ln>
        </p:spPr>
        <p:txBody>
          <a:bodyPr lIns="0" tIns="0" rIns="0" bIns="0" anchor="ctr">
            <a:noAutofit/>
          </a:bodyPr>
          <a:lstStyle/>
          <a:p>
            <a:pPr indent="0">
              <a:buNone/>
            </a:pPr>
            <a:endParaRPr lang="fr-FR" sz="1800" b="0" strike="noStrike" spc="-1">
              <a:solidFill>
                <a:schemeClr val="dk1"/>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ONE_COLUMN_TEXT">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MAIN_POINT">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SECTION_TITLE_AND_DESCRIPTION">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APTION_ONLY">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simple-light-2">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A6265-5377-75AE-7E0F-6EDB8A6F8D76}"/>
              </a:ext>
            </a:extLst>
          </p:cNvPr>
          <p:cNvSpPr>
            <a:spLocks noGrp="1"/>
          </p:cNvSpPr>
          <p:nvPr>
            <p:ph type="dt" sz="half" idx="10"/>
          </p:nvPr>
        </p:nvSpPr>
        <p:spPr/>
        <p:txBody>
          <a:bodyPr/>
          <a:lstStyle/>
          <a:p>
            <a:fld id="{53D75057-C5B2-CE49-8B13-06F40A09B6EF}" type="datetimeFigureOut">
              <a:rPr lang="en-US" smtClean="0"/>
              <a:t>5/14/2025</a:t>
            </a:fld>
            <a:endParaRPr lang="en-US" dirty="0"/>
          </a:p>
        </p:txBody>
      </p:sp>
      <p:sp>
        <p:nvSpPr>
          <p:cNvPr id="3" name="Footer Placeholder 2">
            <a:extLst>
              <a:ext uri="{FF2B5EF4-FFF2-40B4-BE49-F238E27FC236}">
                <a16:creationId xmlns:a16="http://schemas.microsoft.com/office/drawing/2014/main" id="{4049B2DA-1832-6D5D-BFC4-CAECB0F3DDA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AEF20AC-53B9-C51D-F5D1-A4147B9633D9}"/>
              </a:ext>
            </a:extLst>
          </p:cNvPr>
          <p:cNvSpPr>
            <a:spLocks noGrp="1"/>
          </p:cNvSpPr>
          <p:nvPr>
            <p:ph type="sldNum" sz="quarter" idx="12"/>
          </p:nvPr>
        </p:nvSpPr>
        <p:spPr/>
        <p:txBody>
          <a:bodyPr/>
          <a:lstStyle/>
          <a:p>
            <a:fld id="{6846BE95-A2AE-CA43-A7CC-813907625F00}" type="slidenum">
              <a:rPr lang="en-US" smtClean="0"/>
              <a:t>‹#›</a:t>
            </a:fld>
            <a:endParaRPr lang="en-US" dirty="0"/>
          </a:p>
        </p:txBody>
      </p:sp>
    </p:spTree>
    <p:extLst>
      <p:ext uri="{BB962C8B-B14F-4D97-AF65-F5344CB8AC3E}">
        <p14:creationId xmlns:p14="http://schemas.microsoft.com/office/powerpoint/2010/main" val="3350695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USTOM_2_1">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CUSTOM_2_1_1">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1DC062-3F85-4E86-9236-CC101B955715}"/>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1"/>
            <a:ext cx="9144000" cy="3743324"/>
          </a:xfrm>
          <a:prstGeom prst="rect">
            <a:avLst/>
          </a:prstGeom>
        </p:spPr>
      </p:pic>
      <p:sp>
        <p:nvSpPr>
          <p:cNvPr id="2" name="Title 1">
            <a:extLst>
              <a:ext uri="{FF2B5EF4-FFF2-40B4-BE49-F238E27FC236}">
                <a16:creationId xmlns:a16="http://schemas.microsoft.com/office/drawing/2014/main" id="{082CC204-D45E-4526-A41C-BDDE588D58DF}"/>
              </a:ext>
            </a:extLst>
          </p:cNvPr>
          <p:cNvSpPr>
            <a:spLocks noGrp="1"/>
          </p:cNvSpPr>
          <p:nvPr>
            <p:ph type="ctrTitle" hasCustomPrompt="1"/>
          </p:nvPr>
        </p:nvSpPr>
        <p:spPr>
          <a:xfrm>
            <a:off x="211440" y="4014085"/>
            <a:ext cx="8675385" cy="483224"/>
          </a:xfrm>
        </p:spPr>
        <p:txBody>
          <a:bodyPr anchor="b">
            <a:normAutofit/>
          </a:bodyPr>
          <a:lstStyle>
            <a:lvl1pPr algn="l">
              <a:defRPr sz="2700" b="1">
                <a:latin typeface="Arial" panose="020B0604020202020204" pitchFamily="34" charset="0"/>
                <a:cs typeface="Arial" panose="020B0604020202020204" pitchFamily="34" charset="0"/>
              </a:defRPr>
            </a:lvl1pPr>
          </a:lstStyle>
          <a:p>
            <a:r>
              <a:rPr lang="en-US" dirty="0"/>
              <a:t>Master title style</a:t>
            </a:r>
          </a:p>
        </p:txBody>
      </p:sp>
      <p:sp>
        <p:nvSpPr>
          <p:cNvPr id="3" name="Subtitle 2">
            <a:extLst>
              <a:ext uri="{FF2B5EF4-FFF2-40B4-BE49-F238E27FC236}">
                <a16:creationId xmlns:a16="http://schemas.microsoft.com/office/drawing/2014/main" id="{75E39286-FDC9-4486-95AC-C8661C2A8A62}"/>
              </a:ext>
            </a:extLst>
          </p:cNvPr>
          <p:cNvSpPr>
            <a:spLocks noGrp="1" noChangeAspect="1"/>
          </p:cNvSpPr>
          <p:nvPr>
            <p:ph type="subTitle" idx="1"/>
          </p:nvPr>
        </p:nvSpPr>
        <p:spPr>
          <a:xfrm>
            <a:off x="211440" y="4584821"/>
            <a:ext cx="8675383" cy="326231"/>
          </a:xfrm>
        </p:spPr>
        <p:txBody>
          <a:bodyPr>
            <a:normAutofit/>
          </a:bodyPr>
          <a:lstStyle>
            <a:lvl1pPr marL="0" indent="0" algn="l">
              <a:buNone/>
              <a:defRPr sz="1350">
                <a:solidFill>
                  <a:schemeClr val="accent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7" name="Rectangle 16">
            <a:extLst>
              <a:ext uri="{FF2B5EF4-FFF2-40B4-BE49-F238E27FC236}">
                <a16:creationId xmlns:a16="http://schemas.microsoft.com/office/drawing/2014/main" id="{F6A76646-91DA-4954-A6CD-440DA3DE4A98}"/>
              </a:ext>
            </a:extLst>
          </p:cNvPr>
          <p:cNvSpPr/>
          <p:nvPr userDrawn="1"/>
        </p:nvSpPr>
        <p:spPr>
          <a:xfrm>
            <a:off x="0" y="0"/>
            <a:ext cx="9144000" cy="3743324"/>
          </a:xfrm>
          <a:prstGeom prst="rect">
            <a:avLst/>
          </a:prstGeom>
          <a:solidFill>
            <a:srgbClr val="BFBFBF">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D005BE35-6EE9-1F4F-AB18-9DE5A56EE2F7}"/>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11440" y="3132481"/>
            <a:ext cx="3789907" cy="483406"/>
          </a:xfrm>
          <a:prstGeom prst="rect">
            <a:avLst/>
          </a:prstGeom>
        </p:spPr>
      </p:pic>
    </p:spTree>
    <p:extLst>
      <p:ext uri="{BB962C8B-B14F-4D97-AF65-F5344CB8AC3E}">
        <p14:creationId xmlns:p14="http://schemas.microsoft.com/office/powerpoint/2010/main" val="3227267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IG_NUMBER">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_1_1_1_1_2_1">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USTOM">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5FA7-F7DF-42AB-B543-8038F23E18E5}"/>
              </a:ext>
            </a:extLst>
          </p:cNvPr>
          <p:cNvSpPr>
            <a:spLocks noGrp="1"/>
          </p:cNvSpPr>
          <p:nvPr>
            <p:ph type="title"/>
          </p:nvPr>
        </p:nvSpPr>
        <p:spPr>
          <a:xfrm>
            <a:off x="205740" y="205740"/>
            <a:ext cx="8702516" cy="532210"/>
          </a:xfrm>
        </p:spPr>
        <p:txBody>
          <a:bodyPr anchor="b">
            <a:normAutofit/>
          </a:bodyPr>
          <a:lstStyle>
            <a:lvl1pPr>
              <a:defRPr sz="27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CD1E3A-721B-4391-857B-8879DB6AD76F}"/>
              </a:ext>
            </a:extLst>
          </p:cNvPr>
          <p:cNvSpPr>
            <a:spLocks noGrp="1"/>
          </p:cNvSpPr>
          <p:nvPr>
            <p:ph idx="1"/>
          </p:nvPr>
        </p:nvSpPr>
        <p:spPr>
          <a:xfrm>
            <a:off x="205740" y="926014"/>
            <a:ext cx="8702516" cy="3706709"/>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3631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0.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2.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3.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0.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cxnSp>
        <p:nvCxnSpPr>
          <p:cNvPr id="3" name="Google Shape;9;p2"/>
          <p:cNvCxnSpPr/>
          <p:nvPr/>
        </p:nvCxnSpPr>
        <p:spPr>
          <a:xfrm>
            <a:off x="0" y="152640"/>
            <a:ext cx="9144360" cy="360"/>
          </a:xfrm>
          <a:prstGeom prst="straightConnector1">
            <a:avLst/>
          </a:prstGeom>
          <a:ln w="9525">
            <a:solidFill>
              <a:srgbClr val="000000"/>
            </a:solidFill>
            <a:round/>
          </a:ln>
        </p:spPr>
      </p:cxnSp>
      <p:sp>
        <p:nvSpPr>
          <p:cNvPr id="4" name="PlaceHolder 1"/>
          <p:cNvSpPr>
            <a:spLocks noGrp="1"/>
          </p:cNvSpPr>
          <p:nvPr>
            <p:ph type="body"/>
          </p:nvPr>
        </p:nvSpPr>
        <p:spPr>
          <a:xfrm>
            <a:off x="228600" y="612720"/>
            <a:ext cx="8686080" cy="4306320"/>
          </a:xfrm>
          <a:prstGeom prst="rect">
            <a:avLst/>
          </a:prstGeom>
          <a:noFill/>
          <a:ln w="0">
            <a:noFill/>
          </a:ln>
        </p:spPr>
        <p:txBody>
          <a:bodyPr lIns="90000" tIns="45000" rIns="90000" bIns="45000" anchor="t">
            <a:normAutofit/>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
        <p:nvSpPr>
          <p:cNvPr id="2" name="PlaceHolder 2"/>
          <p:cNvSpPr>
            <a:spLocks noGrp="1"/>
          </p:cNvSpPr>
          <p:nvPr>
            <p:ph type="title"/>
          </p:nvPr>
        </p:nvSpPr>
        <p:spPr>
          <a:xfrm>
            <a:off x="448200" y="795240"/>
            <a:ext cx="4736520" cy="3947760"/>
          </a:xfrm>
          <a:prstGeom prst="rect">
            <a:avLst/>
          </a:prstGeom>
          <a:noFill/>
          <a:ln w="0">
            <a:noFill/>
          </a:ln>
        </p:spPr>
        <p:txBody>
          <a:bodyPr lIns="91440" tIns="91440" rIns="91440" bIns="91440" anchor="b">
            <a:noAutofit/>
          </a:bodyPr>
          <a:lstStyle/>
          <a:p>
            <a:pPr indent="0">
              <a:buNone/>
            </a:pPr>
            <a:r>
              <a:rPr lang="fr-FR" sz="7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49" r:id="rId1"/>
    <p:sldLayoutId id="2147483702" r:id="rId2"/>
    <p:sldLayoutId id="2147483703" r:id="rId3"/>
    <p:sldLayoutId id="214748370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3" name="PlaceHolder 1"/>
          <p:cNvSpPr>
            <a:spLocks noGrp="1"/>
          </p:cNvSpPr>
          <p:nvPr>
            <p:ph type="title"/>
          </p:nvPr>
        </p:nvSpPr>
        <p:spPr>
          <a:xfrm>
            <a:off x="228600" y="228600"/>
            <a:ext cx="2742840" cy="57240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cxnSp>
        <p:nvCxnSpPr>
          <p:cNvPr id="24" name="Google Shape;99;p20"/>
          <p:cNvCxnSpPr/>
          <p:nvPr/>
        </p:nvCxnSpPr>
        <p:spPr>
          <a:xfrm>
            <a:off x="0" y="152640"/>
            <a:ext cx="9144360" cy="360"/>
          </a:xfrm>
          <a:prstGeom prst="straightConnector1">
            <a:avLst/>
          </a:prstGeom>
          <a:ln w="9525">
            <a:solidFill>
              <a:srgbClr val="000000"/>
            </a:solidFill>
            <a:round/>
          </a:ln>
        </p:spPr>
      </p:cxnSp>
      <p:sp>
        <p:nvSpPr>
          <p:cNvPr id="25" name="PlaceHolder 1"/>
          <p:cNvSpPr>
            <a:spLocks noGrp="1"/>
          </p:cNvSpPr>
          <p:nvPr>
            <p:ph type="body"/>
          </p:nvPr>
        </p:nvSpPr>
        <p:spPr>
          <a:xfrm>
            <a:off x="229320" y="612720"/>
            <a:ext cx="8686080" cy="4306320"/>
          </a:xfrm>
          <a:prstGeom prst="rect">
            <a:avLst/>
          </a:prstGeom>
          <a:noFill/>
          <a:ln w="0">
            <a:noFill/>
          </a:ln>
        </p:spPr>
        <p:txBody>
          <a:bodyPr lIns="90000" tIns="45000" rIns="90000" bIns="45000" anchor="t">
            <a:normAutofit/>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
        <p:nvSpPr>
          <p:cNvPr id="26" name="PlaceHolder 2"/>
          <p:cNvSpPr>
            <a:spLocks noGrp="1"/>
          </p:cNvSpPr>
          <p:nvPr>
            <p:ph type="title"/>
          </p:nvPr>
        </p:nvSpPr>
        <p:spPr>
          <a:xfrm>
            <a:off x="447840" y="3865680"/>
            <a:ext cx="3224520" cy="876960"/>
          </a:xfrm>
          <a:prstGeom prst="rect">
            <a:avLst/>
          </a:prstGeom>
          <a:noFill/>
          <a:ln w="0">
            <a:noFill/>
          </a:ln>
          <a:effectLst>
            <a:outerShdw blurRad="57240" dist="19080" dir="5400000" rotWithShape="0">
              <a:srgbClr val="000000">
                <a:alpha val="50000"/>
              </a:srgbClr>
            </a:outerShdw>
          </a:effectLst>
        </p:spPr>
        <p:txBody>
          <a:bodyPr lIns="91440" tIns="91440" rIns="91440" bIns="91440" anchor="b">
            <a:noAutofit/>
          </a:bodyPr>
          <a:lstStyle/>
          <a:p>
            <a:pPr indent="0">
              <a:lnSpc>
                <a:spcPct val="100000"/>
              </a:lnSpc>
              <a:buNone/>
            </a:pPr>
            <a:r>
              <a:rPr lang="fr-FR" sz="4500" b="0" strike="noStrike" spc="-1">
                <a:solidFill>
                  <a:schemeClr val="lt1"/>
                </a:solidFill>
                <a:latin typeface="Fjalla One"/>
                <a:ea typeface="Fjalla One"/>
              </a:rPr>
              <a:t>xx%</a:t>
            </a:r>
            <a:endParaRPr lang="fr-FR" sz="4500" b="0" strike="noStrike" spc="-1">
              <a:solidFill>
                <a:schemeClr val="dk1"/>
              </a:solidFill>
              <a:latin typeface="Arial"/>
            </a:endParaRPr>
          </a:p>
        </p:txBody>
      </p:sp>
      <p:sp>
        <p:nvSpPr>
          <p:cNvPr id="27" name="PlaceHolder 3"/>
          <p:cNvSpPr>
            <a:spLocks noGrp="1"/>
          </p:cNvSpPr>
          <p:nvPr>
            <p:ph type="title"/>
          </p:nvPr>
        </p:nvSpPr>
        <p:spPr>
          <a:xfrm>
            <a:off x="5470920" y="3865680"/>
            <a:ext cx="3224520" cy="876960"/>
          </a:xfrm>
          <a:prstGeom prst="rect">
            <a:avLst/>
          </a:prstGeom>
          <a:noFill/>
          <a:ln w="0">
            <a:noFill/>
          </a:ln>
          <a:effectLst>
            <a:outerShdw blurRad="57240" dist="19080" dir="5400000" rotWithShape="0">
              <a:srgbClr val="000000">
                <a:alpha val="50000"/>
              </a:srgbClr>
            </a:outerShdw>
          </a:effectLst>
        </p:spPr>
        <p:txBody>
          <a:bodyPr lIns="91440" tIns="91440" rIns="91440" bIns="91440" anchor="b">
            <a:noAutofit/>
          </a:bodyPr>
          <a:lstStyle/>
          <a:p>
            <a:pPr indent="0">
              <a:lnSpc>
                <a:spcPct val="100000"/>
              </a:lnSpc>
              <a:buNone/>
            </a:pPr>
            <a:r>
              <a:rPr lang="fr-FR" sz="4500" b="0" strike="noStrike" spc="-1">
                <a:solidFill>
                  <a:schemeClr val="lt1"/>
                </a:solidFill>
                <a:latin typeface="Fjalla One"/>
                <a:ea typeface="Fjalla One"/>
              </a:rPr>
              <a:t>xx%</a:t>
            </a:r>
            <a:endParaRPr lang="fr-FR" sz="45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cxnSp>
        <p:nvCxnSpPr>
          <p:cNvPr id="28" name="Google Shape;14;p3"/>
          <p:cNvCxnSpPr/>
          <p:nvPr/>
        </p:nvCxnSpPr>
        <p:spPr>
          <a:xfrm>
            <a:off x="0" y="152640"/>
            <a:ext cx="9144360" cy="360"/>
          </a:xfrm>
          <a:prstGeom prst="straightConnector1">
            <a:avLst/>
          </a:prstGeom>
          <a:ln w="9525">
            <a:solidFill>
              <a:srgbClr val="000000"/>
            </a:solidFill>
            <a:round/>
          </a:ln>
        </p:spPr>
      </p:cxnSp>
      <p:sp>
        <p:nvSpPr>
          <p:cNvPr id="29" name="PlaceHolder 1"/>
          <p:cNvSpPr>
            <a:spLocks noGrp="1"/>
          </p:cNvSpPr>
          <p:nvPr>
            <p:ph type="body"/>
          </p:nvPr>
        </p:nvSpPr>
        <p:spPr>
          <a:xfrm>
            <a:off x="228960" y="612720"/>
            <a:ext cx="8686080" cy="4306320"/>
          </a:xfrm>
          <a:prstGeom prst="rect">
            <a:avLst/>
          </a:prstGeom>
          <a:noFill/>
          <a:ln w="0">
            <a:noFill/>
          </a:ln>
        </p:spPr>
        <p:txBody>
          <a:bodyPr lIns="90000" tIns="45000" rIns="90000" bIns="45000" anchor="t">
            <a:normAutofit/>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
        <p:nvSpPr>
          <p:cNvPr id="30" name="PlaceHolder 2"/>
          <p:cNvSpPr>
            <a:spLocks noGrp="1"/>
          </p:cNvSpPr>
          <p:nvPr>
            <p:ph type="title"/>
          </p:nvPr>
        </p:nvSpPr>
        <p:spPr>
          <a:xfrm>
            <a:off x="1104840" y="3266640"/>
            <a:ext cx="4582800" cy="138240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Autofit/>
          </a:bodyPr>
          <a:lstStyle/>
          <a:p>
            <a:pPr indent="0">
              <a:buNone/>
            </a:pPr>
            <a:r>
              <a:rPr lang="fr-FR" sz="4000" b="0" strike="noStrike" spc="-1">
                <a:solidFill>
                  <a:schemeClr val="dk1"/>
                </a:solidFill>
                <a:latin typeface="Arial"/>
              </a:rPr>
              <a:t>Click to edit the title text format</a:t>
            </a:r>
          </a:p>
        </p:txBody>
      </p:sp>
      <p:sp>
        <p:nvSpPr>
          <p:cNvPr id="31" name="PlaceHolder 3"/>
          <p:cNvSpPr>
            <a:spLocks noGrp="1"/>
          </p:cNvSpPr>
          <p:nvPr>
            <p:ph type="title"/>
          </p:nvPr>
        </p:nvSpPr>
        <p:spPr>
          <a:xfrm>
            <a:off x="448200" y="3266640"/>
            <a:ext cx="656280" cy="79992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Autofit/>
          </a:bodyPr>
          <a:lstStyle/>
          <a:p>
            <a:pPr indent="0" algn="ctr">
              <a:lnSpc>
                <a:spcPct val="100000"/>
              </a:lnSpc>
              <a:buNone/>
            </a:pPr>
            <a:r>
              <a:rPr lang="fr-FR" sz="4000" b="0" strike="noStrike" spc="-1">
                <a:solidFill>
                  <a:schemeClr val="lt1"/>
                </a:solidFill>
                <a:latin typeface="Fjalla One"/>
                <a:ea typeface="Fjalla One"/>
              </a:rPr>
              <a:t>xx%</a:t>
            </a:r>
            <a:endParaRPr lang="fr-FR" sz="40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71" r:id="rId1"/>
    <p:sldLayoutId id="2147483699" r:id="rId2"/>
    <p:sldLayoutId id="21474837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6" name="PlaceHolder 1"/>
          <p:cNvSpPr>
            <a:spLocks noGrp="1"/>
          </p:cNvSpPr>
          <p:nvPr>
            <p:ph type="body"/>
          </p:nvPr>
        </p:nvSpPr>
        <p:spPr>
          <a:xfrm>
            <a:off x="3163680" y="228600"/>
            <a:ext cx="5751360" cy="36900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2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2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2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2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2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200" b="0" strike="noStrike" spc="-1">
                <a:solidFill>
                  <a:srgbClr val="000000"/>
                </a:solidFill>
                <a:latin typeface="Arial"/>
              </a:rPr>
              <a:t>Seventh Outline Level</a:t>
            </a:r>
          </a:p>
        </p:txBody>
      </p:sp>
      <p:sp>
        <p:nvSpPr>
          <p:cNvPr id="37" name="PlaceHolder 2"/>
          <p:cNvSpPr>
            <a:spLocks noGrp="1"/>
          </p:cNvSpPr>
          <p:nvPr>
            <p:ph type="title"/>
          </p:nvPr>
        </p:nvSpPr>
        <p:spPr>
          <a:xfrm>
            <a:off x="228600" y="228600"/>
            <a:ext cx="2742840" cy="98496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228600" y="228600"/>
            <a:ext cx="3556800" cy="98496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
        <p:nvSpPr>
          <p:cNvPr id="41" name="PlaceHolder 2"/>
          <p:cNvSpPr>
            <a:spLocks noGrp="1"/>
          </p:cNvSpPr>
          <p:nvPr>
            <p:ph type="body"/>
          </p:nvPr>
        </p:nvSpPr>
        <p:spPr>
          <a:xfrm>
            <a:off x="228600" y="2884680"/>
            <a:ext cx="3712320" cy="2029680"/>
          </a:xfrm>
          <a:prstGeom prst="rect">
            <a:avLst/>
          </a:prstGeom>
          <a:noFill/>
          <a:ln w="0">
            <a:noFill/>
          </a:ln>
        </p:spPr>
        <p:txBody>
          <a:bodyPr lIns="90000" tIns="45000" rIns="90000" bIns="45000" anchor="t">
            <a:normAutofit fontScale="71666"/>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5" name="PlaceHolder 1"/>
          <p:cNvSpPr>
            <a:spLocks noGrp="1"/>
          </p:cNvSpPr>
          <p:nvPr>
            <p:ph type="title"/>
          </p:nvPr>
        </p:nvSpPr>
        <p:spPr>
          <a:xfrm>
            <a:off x="228600" y="2049480"/>
            <a:ext cx="3940920" cy="57240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7" name="PlaceHolder 1"/>
          <p:cNvSpPr>
            <a:spLocks noGrp="1"/>
          </p:cNvSpPr>
          <p:nvPr>
            <p:ph type="title"/>
          </p:nvPr>
        </p:nvSpPr>
        <p:spPr>
          <a:xfrm>
            <a:off x="3913560" y="228600"/>
            <a:ext cx="5001480" cy="98712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
        <p:nvSpPr>
          <p:cNvPr id="48" name="PlaceHolder 2"/>
          <p:cNvSpPr>
            <a:spLocks noGrp="1"/>
          </p:cNvSpPr>
          <p:nvPr>
            <p:ph type="body"/>
          </p:nvPr>
        </p:nvSpPr>
        <p:spPr>
          <a:xfrm>
            <a:off x="3913560" y="3016440"/>
            <a:ext cx="5001480" cy="189792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49" name="PlaceHolder 3"/>
          <p:cNvSpPr>
            <a:spLocks noGrp="1"/>
          </p:cNvSpPr>
          <p:nvPr>
            <p:ph type="body"/>
          </p:nvPr>
        </p:nvSpPr>
        <p:spPr>
          <a:xfrm>
            <a:off x="228600" y="228600"/>
            <a:ext cx="3346920" cy="4690440"/>
          </a:xfrm>
          <a:prstGeom prst="rect">
            <a:avLst/>
          </a:prstGeom>
          <a:noFill/>
          <a:ln w="0">
            <a:noFill/>
          </a:ln>
        </p:spPr>
        <p:txBody>
          <a:bodyPr lIns="90000" tIns="45000" rIns="90000" bIns="45000" anchor="t">
            <a:normAutofit fontScale="81111"/>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0" name="PlaceHolder 1"/>
          <p:cNvSpPr>
            <a:spLocks noGrp="1"/>
          </p:cNvSpPr>
          <p:nvPr>
            <p:ph type="title"/>
          </p:nvPr>
        </p:nvSpPr>
        <p:spPr>
          <a:xfrm>
            <a:off x="1388160" y="1307160"/>
            <a:ext cx="6367320" cy="2529000"/>
          </a:xfrm>
          <a:prstGeom prst="rect">
            <a:avLst/>
          </a:prstGeom>
          <a:noFill/>
          <a:ln w="0">
            <a:noFill/>
          </a:ln>
        </p:spPr>
        <p:txBody>
          <a:bodyPr lIns="91440" tIns="91440" rIns="91440" bIns="91440" anchor="ctr">
            <a:noAutofit/>
          </a:bodyPr>
          <a:lstStyle/>
          <a:p>
            <a:pPr indent="0">
              <a:buNone/>
            </a:pPr>
            <a:r>
              <a:rPr lang="fr-FR" sz="6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284120" y="1953000"/>
            <a:ext cx="6575760" cy="799200"/>
          </a:xfrm>
          <a:prstGeom prst="rect">
            <a:avLst/>
          </a:prstGeom>
          <a:noFill/>
          <a:ln w="0">
            <a:noFill/>
          </a:ln>
        </p:spPr>
        <p:txBody>
          <a:bodyPr lIns="91440" tIns="91440" rIns="91440" bIns="91440" anchor="b">
            <a:noAutofit/>
          </a:bodyPr>
          <a:lstStyle/>
          <a:p>
            <a:pPr indent="0" algn="ctr">
              <a:lnSpc>
                <a:spcPct val="100000"/>
              </a:lnSpc>
              <a:buNone/>
            </a:pPr>
            <a:r>
              <a:rPr lang="fr-FR" sz="6000" b="0" strike="noStrike" spc="-1">
                <a:solidFill>
                  <a:schemeClr val="accent1"/>
                </a:solidFill>
                <a:latin typeface="Fjalla One"/>
                <a:ea typeface="Fjalla One"/>
              </a:rPr>
              <a:t>xx%</a:t>
            </a:r>
            <a:endParaRPr lang="fr-FR" sz="6000" b="0" strike="noStrike" spc="-1">
              <a:solidFill>
                <a:schemeClr val="dk1"/>
              </a:solidFill>
              <a:latin typeface="Arial"/>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720000" y="444960"/>
            <a:ext cx="7703640" cy="57240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52" name="PlaceHolder 1"/>
          <p:cNvSpPr>
            <a:spLocks noGrp="1"/>
          </p:cNvSpPr>
          <p:nvPr>
            <p:ph type="body"/>
          </p:nvPr>
        </p:nvSpPr>
        <p:spPr>
          <a:xfrm>
            <a:off x="0" y="0"/>
            <a:ext cx="9143640" cy="5143320"/>
          </a:xfrm>
          <a:prstGeom prst="rect">
            <a:avLst/>
          </a:prstGeom>
          <a:noFill/>
          <a:ln w="0">
            <a:noFill/>
          </a:ln>
        </p:spPr>
        <p:txBody>
          <a:bodyPr lIns="90000" tIns="45000" rIns="90000" bIns="45000" anchor="t">
            <a:normAutofit/>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
        <p:nvSpPr>
          <p:cNvPr id="53" name="PlaceHolder 2"/>
          <p:cNvSpPr>
            <a:spLocks noGrp="1"/>
          </p:cNvSpPr>
          <p:nvPr>
            <p:ph type="title"/>
          </p:nvPr>
        </p:nvSpPr>
        <p:spPr>
          <a:xfrm>
            <a:off x="228600" y="228600"/>
            <a:ext cx="3658320" cy="338400"/>
          </a:xfrm>
          <a:prstGeom prst="rect">
            <a:avLst/>
          </a:prstGeom>
          <a:noFill/>
          <a:ln w="0">
            <a:noFill/>
          </a:ln>
        </p:spPr>
        <p:txBody>
          <a:bodyPr lIns="91440" tIns="91440" rIns="91440" bIns="91440" anchor="t">
            <a:noAutofit/>
          </a:bodyPr>
          <a:lstStyle/>
          <a:p>
            <a:pPr indent="0">
              <a:buNone/>
            </a:pPr>
            <a:r>
              <a:rPr lang="fr-FR" sz="10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54" name="Google Shape;117;p26"/>
          <p:cNvSpPr/>
          <p:nvPr/>
        </p:nvSpPr>
        <p:spPr>
          <a:xfrm>
            <a:off x="0" y="-10440"/>
            <a:ext cx="9143640" cy="1180440"/>
          </a:xfrm>
          <a:prstGeom prst="rect">
            <a:avLst/>
          </a:prstGeom>
          <a:solidFill>
            <a:schemeClr val="accen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
        <p:nvSpPr>
          <p:cNvPr id="55" name="PlaceHolder 1"/>
          <p:cNvSpPr>
            <a:spLocks noGrp="1"/>
          </p:cNvSpPr>
          <p:nvPr>
            <p:ph type="title"/>
          </p:nvPr>
        </p:nvSpPr>
        <p:spPr>
          <a:xfrm>
            <a:off x="713160" y="539640"/>
            <a:ext cx="7717320" cy="482040"/>
          </a:xfrm>
          <a:prstGeom prst="rect">
            <a:avLst/>
          </a:prstGeom>
          <a:noFill/>
          <a:ln w="0">
            <a:noFill/>
          </a:ln>
        </p:spPr>
        <p:txBody>
          <a:bodyPr lIns="91440" tIns="91440" rIns="91440" bIns="91440" anchor="t">
            <a:noAutofit/>
          </a:bodyPr>
          <a:lstStyle/>
          <a:p>
            <a:pPr indent="0">
              <a:buNone/>
            </a:pPr>
            <a:r>
              <a:rPr lang="fr-FR" sz="22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56" name="Google Shape;120;p27"/>
          <p:cNvSpPr/>
          <p:nvPr/>
        </p:nvSpPr>
        <p:spPr>
          <a:xfrm>
            <a:off x="0" y="-10440"/>
            <a:ext cx="9143640" cy="1180440"/>
          </a:xfrm>
          <a:prstGeom prst="rect">
            <a:avLst/>
          </a:prstGeom>
          <a:solidFill>
            <a:schemeClr val="accent2"/>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a:solidFill>
                <a:srgbClr val="000000"/>
              </a:solidFill>
              <a:latin typeface="OpenSymbol"/>
            </a:endParaRPr>
          </a:p>
        </p:txBody>
      </p:sp>
      <p:sp>
        <p:nvSpPr>
          <p:cNvPr id="57" name="PlaceHolder 1"/>
          <p:cNvSpPr>
            <a:spLocks noGrp="1"/>
          </p:cNvSpPr>
          <p:nvPr>
            <p:ph type="title"/>
          </p:nvPr>
        </p:nvSpPr>
        <p:spPr>
          <a:xfrm>
            <a:off x="728640" y="539640"/>
            <a:ext cx="3347280" cy="482040"/>
          </a:xfrm>
          <a:prstGeom prst="rect">
            <a:avLst/>
          </a:prstGeom>
          <a:noFill/>
          <a:ln w="0">
            <a:noFill/>
          </a:ln>
        </p:spPr>
        <p:txBody>
          <a:bodyPr lIns="91440" tIns="91440" rIns="91440" bIns="91440" anchor="t">
            <a:noAutofit/>
          </a:bodyPr>
          <a:lstStyle/>
          <a:p>
            <a:pPr indent="0">
              <a:buNone/>
            </a:pPr>
            <a:r>
              <a:rPr lang="fr-FR" sz="2200" b="0" strike="noStrike" spc="-1">
                <a:solidFill>
                  <a:schemeClr val="dk1"/>
                </a:solidFill>
                <a:latin typeface="Arial"/>
              </a:rPr>
              <a:t>Click to edit the title text format</a:t>
            </a:r>
          </a:p>
        </p:txBody>
      </p:sp>
      <p:sp>
        <p:nvSpPr>
          <p:cNvPr id="58" name="PlaceHolder 2"/>
          <p:cNvSpPr>
            <a:spLocks noGrp="1"/>
          </p:cNvSpPr>
          <p:nvPr>
            <p:ph type="title"/>
          </p:nvPr>
        </p:nvSpPr>
        <p:spPr>
          <a:xfrm>
            <a:off x="4977720" y="539640"/>
            <a:ext cx="3458160" cy="482040"/>
          </a:xfrm>
          <a:prstGeom prst="rect">
            <a:avLst/>
          </a:prstGeom>
          <a:noFill/>
          <a:ln w="0">
            <a:noFill/>
          </a:ln>
        </p:spPr>
        <p:txBody>
          <a:bodyPr lIns="91440" tIns="91440" rIns="91440" bIns="91440" anchor="t">
            <a:noAutofit/>
          </a:bodyPr>
          <a:lstStyle/>
          <a:p>
            <a:pPr indent="0">
              <a:buNone/>
            </a:pPr>
            <a:r>
              <a:rPr lang="fr-FR" sz="22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228600" y="2560320"/>
            <a:ext cx="2569320" cy="98496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
        <p:nvSpPr>
          <p:cNvPr id="7" name="PlaceHolder 2"/>
          <p:cNvSpPr>
            <a:spLocks noGrp="1"/>
          </p:cNvSpPr>
          <p:nvPr>
            <p:ph type="title"/>
          </p:nvPr>
        </p:nvSpPr>
        <p:spPr>
          <a:xfrm>
            <a:off x="4763880" y="3372480"/>
            <a:ext cx="347040" cy="418320"/>
          </a:xfrm>
          <a:prstGeom prst="rect">
            <a:avLst/>
          </a:prstGeom>
          <a:noFill/>
          <a:ln w="0">
            <a:noFill/>
          </a:ln>
        </p:spPr>
        <p:txBody>
          <a:bodyPr lIns="91440" tIns="91440" rIns="91440" bIns="91440" anchor="ctr">
            <a:noAutofit/>
          </a:bodyPr>
          <a:lstStyle/>
          <a:p>
            <a:pPr indent="0" algn="ctr">
              <a:lnSpc>
                <a:spcPct val="100000"/>
              </a:lnSpc>
              <a:buNone/>
            </a:pPr>
            <a:r>
              <a:rPr lang="fr-FR" sz="1600" b="0" strike="noStrike" spc="-1">
                <a:solidFill>
                  <a:schemeClr val="dk2"/>
                </a:solidFill>
                <a:latin typeface="Fjalla One"/>
                <a:ea typeface="Fjalla One"/>
              </a:rPr>
              <a:t>xx%</a:t>
            </a:r>
            <a:endParaRPr lang="fr-FR" sz="1600" b="0" strike="noStrike" spc="-1">
              <a:solidFill>
                <a:schemeClr val="dk1"/>
              </a:solidFill>
              <a:latin typeface="Arial"/>
            </a:endParaRPr>
          </a:p>
        </p:txBody>
      </p:sp>
      <p:sp>
        <p:nvSpPr>
          <p:cNvPr id="8" name="PlaceHolder 3"/>
          <p:cNvSpPr>
            <a:spLocks noGrp="1"/>
          </p:cNvSpPr>
          <p:nvPr>
            <p:ph type="title"/>
          </p:nvPr>
        </p:nvSpPr>
        <p:spPr>
          <a:xfrm>
            <a:off x="4763880" y="4202640"/>
            <a:ext cx="347040" cy="418320"/>
          </a:xfrm>
          <a:prstGeom prst="rect">
            <a:avLst/>
          </a:prstGeom>
          <a:noFill/>
          <a:ln w="0">
            <a:noFill/>
          </a:ln>
        </p:spPr>
        <p:txBody>
          <a:bodyPr lIns="91440" tIns="91440" rIns="91440" bIns="91440" anchor="ctr">
            <a:noAutofit/>
          </a:bodyPr>
          <a:lstStyle/>
          <a:p>
            <a:pPr indent="0" algn="ctr">
              <a:lnSpc>
                <a:spcPct val="100000"/>
              </a:lnSpc>
              <a:buNone/>
            </a:pPr>
            <a:r>
              <a:rPr lang="fr-FR" sz="1600" b="0" strike="noStrike" spc="-1">
                <a:solidFill>
                  <a:schemeClr val="dk2"/>
                </a:solidFill>
                <a:latin typeface="Fjalla One"/>
                <a:ea typeface="Fjalla One"/>
              </a:rPr>
              <a:t>xx%</a:t>
            </a:r>
            <a:endParaRPr lang="fr-FR" sz="1600" b="0" strike="noStrike" spc="-1">
              <a:solidFill>
                <a:schemeClr val="dk1"/>
              </a:solidFill>
              <a:latin typeface="Arial"/>
            </a:endParaRPr>
          </a:p>
        </p:txBody>
      </p:sp>
      <p:sp>
        <p:nvSpPr>
          <p:cNvPr id="9" name="PlaceHolder 4"/>
          <p:cNvSpPr>
            <a:spLocks noGrp="1"/>
          </p:cNvSpPr>
          <p:nvPr>
            <p:ph type="title"/>
          </p:nvPr>
        </p:nvSpPr>
        <p:spPr>
          <a:xfrm>
            <a:off x="4763880" y="2541960"/>
            <a:ext cx="347040" cy="418320"/>
          </a:xfrm>
          <a:prstGeom prst="rect">
            <a:avLst/>
          </a:prstGeom>
          <a:noFill/>
          <a:ln w="0">
            <a:noFill/>
          </a:ln>
        </p:spPr>
        <p:txBody>
          <a:bodyPr lIns="91440" tIns="91440" rIns="91440" bIns="91440" anchor="ctr">
            <a:noAutofit/>
          </a:bodyPr>
          <a:lstStyle/>
          <a:p>
            <a:pPr indent="0" algn="ctr">
              <a:lnSpc>
                <a:spcPct val="100000"/>
              </a:lnSpc>
              <a:buNone/>
            </a:pPr>
            <a:r>
              <a:rPr lang="fr-FR" sz="1600" b="0" strike="noStrike" spc="-1">
                <a:solidFill>
                  <a:schemeClr val="dk2"/>
                </a:solidFill>
                <a:latin typeface="Fjalla One"/>
                <a:ea typeface="Fjalla One"/>
              </a:rPr>
              <a:t>xx%</a:t>
            </a:r>
            <a:endParaRPr lang="fr-FR" sz="1600" b="0" strike="noStrike" spc="-1">
              <a:solidFill>
                <a:schemeClr val="dk1"/>
              </a:solidFill>
              <a:latin typeface="Arial"/>
            </a:endParaRPr>
          </a:p>
        </p:txBody>
      </p:sp>
      <p:sp>
        <p:nvSpPr>
          <p:cNvPr id="10" name="PlaceHolder 5"/>
          <p:cNvSpPr>
            <a:spLocks noGrp="1"/>
          </p:cNvSpPr>
          <p:nvPr>
            <p:ph type="body"/>
          </p:nvPr>
        </p:nvSpPr>
        <p:spPr>
          <a:xfrm>
            <a:off x="4763880" y="228600"/>
            <a:ext cx="3712320" cy="2029680"/>
          </a:xfrm>
          <a:prstGeom prst="rect">
            <a:avLst/>
          </a:prstGeom>
          <a:noFill/>
          <a:ln w="0">
            <a:noFill/>
          </a:ln>
        </p:spPr>
        <p:txBody>
          <a:bodyPr lIns="90000" tIns="45000" rIns="90000" bIns="45000" anchor="t">
            <a:normAutofit fontScale="71666"/>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228600" y="228600"/>
            <a:ext cx="8460720" cy="698040"/>
          </a:xfrm>
          <a:prstGeom prst="rect">
            <a:avLst/>
          </a:prstGeom>
          <a:noFill/>
          <a:ln w="0">
            <a:noFill/>
          </a:ln>
        </p:spPr>
        <p:txBody>
          <a:bodyPr lIns="91440" tIns="91440" rIns="91440" bIns="91440" anchor="t">
            <a:noAutofit/>
          </a:bodyPr>
          <a:lstStyle/>
          <a:p>
            <a:pPr indent="0">
              <a:buNone/>
            </a:pPr>
            <a:r>
              <a:rPr lang="fr-FR" sz="4000" b="0" strike="noStrike" spc="-1">
                <a:solidFill>
                  <a:schemeClr val="dk1"/>
                </a:solidFill>
                <a:latin typeface="Arial"/>
              </a:rPr>
              <a:t>Click to edit the title text format</a:t>
            </a:r>
          </a:p>
        </p:txBody>
      </p:sp>
      <p:sp>
        <p:nvSpPr>
          <p:cNvPr id="1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7" r:id="rId1"/>
    <p:sldLayoutId id="2147483698" r:id="rId2"/>
    <p:sldLayoutId id="214748370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3913560" y="228600"/>
            <a:ext cx="5001480" cy="98712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
        <p:nvSpPr>
          <p:cNvPr id="14" name="PlaceHolder 2"/>
          <p:cNvSpPr>
            <a:spLocks noGrp="1"/>
          </p:cNvSpPr>
          <p:nvPr>
            <p:ph type="body"/>
          </p:nvPr>
        </p:nvSpPr>
        <p:spPr>
          <a:xfrm>
            <a:off x="3913560" y="1267920"/>
            <a:ext cx="5001480" cy="364644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4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4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400" b="0" strike="noStrike" spc="-1">
                <a:solidFill>
                  <a:srgbClr val="000000"/>
                </a:solidFill>
                <a:latin typeface="Arial"/>
              </a:rPr>
              <a:t>Seventh Outline Level</a:t>
            </a:r>
          </a:p>
        </p:txBody>
      </p:sp>
      <p:sp>
        <p:nvSpPr>
          <p:cNvPr id="15" name="PlaceHolder 3"/>
          <p:cNvSpPr>
            <a:spLocks noGrp="1"/>
          </p:cNvSpPr>
          <p:nvPr>
            <p:ph type="body"/>
          </p:nvPr>
        </p:nvSpPr>
        <p:spPr>
          <a:xfrm>
            <a:off x="228600" y="228600"/>
            <a:ext cx="3346920" cy="4690440"/>
          </a:xfrm>
          <a:prstGeom prst="rect">
            <a:avLst/>
          </a:prstGeom>
          <a:noFill/>
          <a:ln w="0">
            <a:noFill/>
          </a:ln>
        </p:spPr>
        <p:txBody>
          <a:bodyPr lIns="90000" tIns="45000" rIns="90000" bIns="45000" anchor="t">
            <a:normAutofit fontScale="81111"/>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228600" y="228600"/>
            <a:ext cx="8686800" cy="57240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228600" y="228600"/>
            <a:ext cx="8686800" cy="57240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4764240" y="2622240"/>
            <a:ext cx="347040" cy="420120"/>
          </a:xfrm>
          <a:prstGeom prst="rect">
            <a:avLst/>
          </a:prstGeom>
          <a:noFill/>
          <a:ln w="0">
            <a:noFill/>
          </a:ln>
        </p:spPr>
        <p:txBody>
          <a:bodyPr lIns="91440" tIns="91440" rIns="91440" bIns="91440" anchor="ctr">
            <a:noAutofit/>
          </a:bodyPr>
          <a:lstStyle/>
          <a:p>
            <a:pPr indent="0" algn="ctr">
              <a:lnSpc>
                <a:spcPct val="100000"/>
              </a:lnSpc>
              <a:buNone/>
            </a:pPr>
            <a:r>
              <a:rPr lang="fr-FR" sz="1600" b="0" strike="noStrike" spc="-1">
                <a:solidFill>
                  <a:schemeClr val="dk2"/>
                </a:solidFill>
                <a:latin typeface="Fjalla One"/>
                <a:ea typeface="Fjalla One"/>
              </a:rPr>
              <a:t>xx%</a:t>
            </a:r>
            <a:endParaRPr lang="fr-FR" sz="1600" b="0" strike="noStrike" spc="-1">
              <a:solidFill>
                <a:schemeClr val="dk1"/>
              </a:solidFill>
              <a:latin typeface="Arial"/>
            </a:endParaRPr>
          </a:p>
        </p:txBody>
      </p:sp>
      <p:sp>
        <p:nvSpPr>
          <p:cNvPr id="19" name="PlaceHolder 2"/>
          <p:cNvSpPr>
            <a:spLocks noGrp="1"/>
          </p:cNvSpPr>
          <p:nvPr>
            <p:ph type="title"/>
          </p:nvPr>
        </p:nvSpPr>
        <p:spPr>
          <a:xfrm>
            <a:off x="4764240" y="1437840"/>
            <a:ext cx="347040" cy="420120"/>
          </a:xfrm>
          <a:prstGeom prst="rect">
            <a:avLst/>
          </a:prstGeom>
          <a:noFill/>
          <a:ln w="0">
            <a:noFill/>
          </a:ln>
        </p:spPr>
        <p:txBody>
          <a:bodyPr lIns="91440" tIns="91440" rIns="91440" bIns="91440" anchor="ctr">
            <a:noAutofit/>
          </a:bodyPr>
          <a:lstStyle/>
          <a:p>
            <a:pPr indent="0" algn="ctr">
              <a:lnSpc>
                <a:spcPct val="100000"/>
              </a:lnSpc>
              <a:buNone/>
            </a:pPr>
            <a:r>
              <a:rPr lang="fr-FR" sz="1600" b="0" strike="noStrike" spc="-1">
                <a:solidFill>
                  <a:schemeClr val="dk2"/>
                </a:solidFill>
                <a:latin typeface="Fjalla One"/>
                <a:ea typeface="Fjalla One"/>
              </a:rPr>
              <a:t>xx%</a:t>
            </a:r>
            <a:endParaRPr lang="fr-FR" sz="1600" b="0" strike="noStrike" spc="-1">
              <a:solidFill>
                <a:schemeClr val="dk1"/>
              </a:solidFill>
              <a:latin typeface="Arial"/>
            </a:endParaRPr>
          </a:p>
        </p:txBody>
      </p:sp>
      <p:sp>
        <p:nvSpPr>
          <p:cNvPr id="20" name="PlaceHolder 3"/>
          <p:cNvSpPr>
            <a:spLocks noGrp="1"/>
          </p:cNvSpPr>
          <p:nvPr>
            <p:ph type="title"/>
          </p:nvPr>
        </p:nvSpPr>
        <p:spPr>
          <a:xfrm>
            <a:off x="4764240" y="3806640"/>
            <a:ext cx="347040" cy="420120"/>
          </a:xfrm>
          <a:prstGeom prst="rect">
            <a:avLst/>
          </a:prstGeom>
          <a:noFill/>
          <a:ln w="0">
            <a:noFill/>
          </a:ln>
        </p:spPr>
        <p:txBody>
          <a:bodyPr lIns="91440" tIns="91440" rIns="91440" bIns="91440" anchor="ctr">
            <a:noAutofit/>
          </a:bodyPr>
          <a:lstStyle/>
          <a:p>
            <a:pPr indent="0" algn="ctr">
              <a:lnSpc>
                <a:spcPct val="100000"/>
              </a:lnSpc>
              <a:buNone/>
            </a:pPr>
            <a:r>
              <a:rPr lang="fr-FR" sz="1600" b="0" strike="noStrike" spc="-1">
                <a:solidFill>
                  <a:schemeClr val="dk2"/>
                </a:solidFill>
                <a:latin typeface="Fjalla One"/>
                <a:ea typeface="Fjalla One"/>
              </a:rPr>
              <a:t>xx%</a:t>
            </a:r>
            <a:endParaRPr lang="fr-FR" sz="1600" b="0" strike="noStrike" spc="-1">
              <a:solidFill>
                <a:schemeClr val="dk1"/>
              </a:solidFill>
              <a:latin typeface="Arial"/>
            </a:endParaRPr>
          </a:p>
        </p:txBody>
      </p:sp>
      <p:sp>
        <p:nvSpPr>
          <p:cNvPr id="21" name="PlaceHolder 4"/>
          <p:cNvSpPr>
            <a:spLocks noGrp="1"/>
          </p:cNvSpPr>
          <p:nvPr>
            <p:ph type="title"/>
          </p:nvPr>
        </p:nvSpPr>
        <p:spPr>
          <a:xfrm>
            <a:off x="228600" y="2972880"/>
            <a:ext cx="3940920" cy="572400"/>
          </a:xfrm>
          <a:prstGeom prst="rect">
            <a:avLst/>
          </a:prstGeom>
          <a:noFill/>
          <a:ln w="0">
            <a:noFill/>
          </a:ln>
        </p:spPr>
        <p:txBody>
          <a:bodyPr lIns="91440" tIns="91440" rIns="91440" bIns="91440" anchor="t">
            <a:noAutofit/>
          </a:bodyPr>
          <a:lstStyle/>
          <a:p>
            <a:pPr indent="0">
              <a:buNone/>
            </a:pPr>
            <a:r>
              <a:rPr lang="fr-FR" sz="2600" b="0" strike="noStrike" spc="-1">
                <a:solidFill>
                  <a:schemeClr val="dk1"/>
                </a:solidFill>
                <a:latin typeface="Arial"/>
              </a:rPr>
              <a:t>Click to edit the title text format</a:t>
            </a:r>
          </a:p>
        </p:txBody>
      </p:sp>
      <p:sp>
        <p:nvSpPr>
          <p:cNvPr id="22" name="PlaceHolder 5"/>
          <p:cNvSpPr>
            <a:spLocks noGrp="1"/>
          </p:cNvSpPr>
          <p:nvPr>
            <p:ph type="body"/>
          </p:nvPr>
        </p:nvSpPr>
        <p:spPr>
          <a:xfrm>
            <a:off x="228600" y="228600"/>
            <a:ext cx="3712320" cy="2029680"/>
          </a:xfrm>
          <a:prstGeom prst="rect">
            <a:avLst/>
          </a:prstGeom>
          <a:noFill/>
          <a:ln w="0">
            <a:noFill/>
          </a:ln>
        </p:spPr>
        <p:txBody>
          <a:bodyPr lIns="90000" tIns="45000" rIns="90000" bIns="45000" anchor="t">
            <a:normAutofit fontScale="71666"/>
          </a:bodyPr>
          <a:lstStyle/>
          <a:p>
            <a:pPr marL="432000" indent="-324000">
              <a:spcBef>
                <a:spcPts val="1417"/>
              </a:spcBef>
              <a:buClr>
                <a:srgbClr val="000000"/>
              </a:buClr>
              <a:buSzPct val="45000"/>
              <a:buFont typeface="Wingdings" charset="2"/>
              <a:buChar char=""/>
            </a:pPr>
            <a:r>
              <a:rPr lang="fr-FR"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fr-FR"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fr-FR"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fr-FR"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fr-FR"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fr-FR"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fr-FR" sz="1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https://my.clevelandclinic.org/health/diseases/6206-hodgkin-lymphoma" TargetMode="External"/><Relationship Id="rId5" Type="http://schemas.openxmlformats.org/officeDocument/2006/relationships/hyperlink" Target="https://people.com/health/youtube-star-hank-green-diagnosed-with-hodgkins-lymphoma/" TargetMode="External"/><Relationship Id="rId4" Type="http://schemas.openxmlformats.org/officeDocument/2006/relationships/hyperlink" Target="https://www.dailymail.co.uk/health/article-14634813/lymphoma-blood-cancer-subtle-signs-deadly-test.htm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hyperlink" Target="https://jamanetwork.com/journals/jamanetworkopen/fullarticle/2825395" TargetMode="External"/><Relationship Id="rId5" Type="http://schemas.openxmlformats.org/officeDocument/2006/relationships/hyperlink" Target="https://erictopol.substack.com/p/when-doctors-with-ai-are-outperformed" TargetMode="Externa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hemeOverride" Target="../theme/themeOverride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hemeOverride" Target="../theme/themeOverride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8.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hemeOverride" Target="../theme/themeOverride10.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hemeOverride" Target="../theme/themeOverride1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hemeOverride" Target="../theme/themeOverride13.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hemeOverride" Target="../theme/themeOverride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hemeOverride" Target="../theme/themeOverride15.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hemeOverride" Target="../theme/themeOverride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hemeOverride" Target="../theme/themeOverride17.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hemeOverride" Target="../theme/themeOverride18.xml"/><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hemeOverride" Target="../theme/themeOverride19.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hemeOverride" Target="../theme/themeOverride20.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hemeOverride" Target="../theme/themeOverride21.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hemeOverride" Target="../theme/themeOverride2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hemeOverride" Target="../theme/themeOverride23.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hemeOverride" Target="../theme/themeOverride24.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hemeOverride" Target="../theme/themeOverride2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hemeOverride" Target="../theme/themeOverride26.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hemeOverride" Target="../theme/themeOverride2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slideLayout" Target="../slideLayouts/slideLayout9.xml"/><Relationship Id="rId16" Type="http://schemas.openxmlformats.org/officeDocument/2006/relationships/image" Target="../media/image85.png"/><Relationship Id="rId1" Type="http://schemas.openxmlformats.org/officeDocument/2006/relationships/themeOverride" Target="../theme/themeOverride28.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29.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3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hemeOverride" Target="../theme/themeOverride3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www.beckershospitalreview.com/lists/388-revenue-cycle-management-companies-to-know-202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hemeOverride" Target="../theme/themeOverride32.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9.xml"/><Relationship Id="rId1" Type="http://schemas.openxmlformats.org/officeDocument/2006/relationships/themeOverride" Target="../theme/themeOverride33.xml"/><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9.xml"/><Relationship Id="rId1" Type="http://schemas.openxmlformats.org/officeDocument/2006/relationships/themeOverride" Target="../theme/themeOverride3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35.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36.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hemeOverride" Target="../theme/themeOverride37.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hemeOverride" Target="../theme/themeOverride38.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hemeOverride" Target="../theme/themeOverride39.xml"/><Relationship Id="rId5" Type="http://schemas.openxmlformats.org/officeDocument/2006/relationships/image" Target="../media/image100.png"/><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hemeOverride" Target="../theme/themeOverride40.xml"/><Relationship Id="rId5" Type="http://schemas.openxmlformats.org/officeDocument/2006/relationships/hyperlink" Target="https://www.frontiersin.org/journals/medicine/articles/10.3389/fmed.2024.1324963/full#ref38" TargetMode="Externa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hemeOverride" Target="../theme/themeOverride41.xml"/><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4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43.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44.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9.xml"/><Relationship Id="rId1" Type="http://schemas.openxmlformats.org/officeDocument/2006/relationships/themeOverride" Target="../theme/themeOverride45.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46.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9.xml"/><Relationship Id="rId1" Type="http://schemas.openxmlformats.org/officeDocument/2006/relationships/themeOverride" Target="../theme/themeOverride47.xml"/><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48.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0.xml"/><Relationship Id="rId1" Type="http://schemas.openxmlformats.org/officeDocument/2006/relationships/themeOverride" Target="../theme/themeOverride49.xml"/><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10.xml"/><Relationship Id="rId1" Type="http://schemas.openxmlformats.org/officeDocument/2006/relationships/themeOverride" Target="../theme/themeOverride50.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0.xml"/><Relationship Id="rId1" Type="http://schemas.openxmlformats.org/officeDocument/2006/relationships/themeOverride" Target="../theme/themeOverride51.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3.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4.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5.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6.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hemeOverride" Target="../theme/themeOverride5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hemeOverride" Target="../theme/themeOverride5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hemeOverride" Target="../theme/themeOverride59.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hemeOverride" Target="../theme/themeOverride6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hemeOverride" Target="../theme/themeOverride61.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hyperlink" Target="https://www.moffitt.org/education/research-education-and-training/office-of-postdoctoral-affairs/integrated-program-in-cancer-and-data-science-icads/fair-artificial-intelligencemachine-learning-course/" TargetMode="External"/><Relationship Id="rId2" Type="http://schemas.openxmlformats.org/officeDocument/2006/relationships/slideLayout" Target="../slideLayouts/slideLayout8.xml"/><Relationship Id="rId1" Type="http://schemas.openxmlformats.org/officeDocument/2006/relationships/themeOverride" Target="../theme/themeOverride62.xml"/><Relationship Id="rId6" Type="http://schemas.openxmlformats.org/officeDocument/2006/relationships/image" Target="../media/image113.jpeg"/><Relationship Id="rId5" Type="http://schemas.openxmlformats.org/officeDocument/2006/relationships/hyperlink" Target="https://www.gotoper.com/courses/exploring-the-benefits-and-risks-of-ai-in-oncology" TargetMode="External"/><Relationship Id="rId4" Type="http://schemas.openxmlformats.org/officeDocument/2006/relationships/hyperlink" Target="https://education.nccn.org/node/95535"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95D5-CE0F-C807-A1A3-A133BC31196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241EFC-5D97-E37C-D479-3E6AEC8A7484}"/>
              </a:ext>
            </a:extLst>
          </p:cNvPr>
          <p:cNvPicPr>
            <a:picLocks noChangeAspect="1"/>
          </p:cNvPicPr>
          <p:nvPr/>
        </p:nvPicPr>
        <p:blipFill>
          <a:blip r:embed="rId3">
            <a:extLst>
              <a:ext uri="{BEBA8EAE-BF5A-486C-A8C5-ECC9F3942E4B}">
                <a14:imgProps xmlns:a14="http://schemas.microsoft.com/office/drawing/2010/main">
                  <a14:imgLayer r:embed="rId4">
                    <a14:imgEffect>
                      <a14:artisticPlasticWrap/>
                    </a14:imgEffect>
                  </a14:imgLayer>
                </a14:imgProps>
              </a:ext>
            </a:extLst>
          </a:blip>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121379CD-4118-2E8D-34C3-E154571A11ED}"/>
              </a:ext>
            </a:extLst>
          </p:cNvPr>
          <p:cNvSpPr>
            <a:spLocks noGrp="1"/>
          </p:cNvSpPr>
          <p:nvPr>
            <p:ph idx="1"/>
          </p:nvPr>
        </p:nvSpPr>
        <p:spPr>
          <a:xfrm>
            <a:off x="142678" y="1436791"/>
            <a:ext cx="8702516" cy="3706709"/>
          </a:xfrm>
        </p:spPr>
        <p:txBody>
          <a:bodyPr>
            <a:normAutofit fontScale="92500" lnSpcReduction="20000"/>
          </a:bodyPr>
          <a:lstStyle/>
          <a:p>
            <a:pPr marL="0" indent="0">
              <a:buNone/>
            </a:pPr>
            <a:r>
              <a:rPr lang="en-US" sz="4500" dirty="0">
                <a:solidFill>
                  <a:schemeClr val="bg1"/>
                </a:solidFill>
                <a:effectLst>
                  <a:outerShdw blurRad="38100" dist="88900" dir="2400000" algn="tl">
                    <a:srgbClr val="000000">
                      <a:alpha val="73000"/>
                    </a:srgbClr>
                  </a:outerShdw>
                </a:effectLst>
              </a:rPr>
              <a:t>Georgia Tort Reform Update </a:t>
            </a:r>
          </a:p>
          <a:p>
            <a:pPr marL="0" indent="0">
              <a:buNone/>
            </a:pPr>
            <a:endParaRPr lang="en-US" sz="4500" dirty="0">
              <a:solidFill>
                <a:schemeClr val="bg1"/>
              </a:solidFill>
              <a:effectLst>
                <a:outerShdw blurRad="38100" dist="88900" dir="2400000" algn="tl">
                  <a:srgbClr val="000000">
                    <a:alpha val="73000"/>
                  </a:srgbClr>
                </a:outerShdw>
              </a:effectLst>
            </a:endParaRPr>
          </a:p>
          <a:p>
            <a:pPr marL="0" indent="0">
              <a:buNone/>
            </a:pPr>
            <a:r>
              <a:rPr lang="en-US" sz="4500" dirty="0">
                <a:solidFill>
                  <a:schemeClr val="bg1"/>
                </a:solidFill>
                <a:effectLst>
                  <a:outerShdw blurRad="38100" dist="88900" dir="2400000" algn="tl">
                    <a:srgbClr val="000000">
                      <a:alpha val="73000"/>
                    </a:srgbClr>
                  </a:outerShdw>
                </a:effectLst>
              </a:rPr>
              <a:t>AI Innovation vs. Legal Accountability: Balancing Progress and Responsibility in the Digital Age</a:t>
            </a:r>
            <a:br>
              <a:rPr lang="en-US" sz="4500" dirty="0">
                <a:solidFill>
                  <a:schemeClr val="bg1"/>
                </a:solidFill>
                <a:effectLst>
                  <a:outerShdw blurRad="38100" dist="88900" dir="2400000" algn="tl">
                    <a:srgbClr val="000000">
                      <a:alpha val="73000"/>
                    </a:srgbClr>
                  </a:outerShdw>
                </a:effectLst>
              </a:rPr>
            </a:br>
            <a:br>
              <a:rPr lang="en-US" sz="4500" dirty="0">
                <a:solidFill>
                  <a:schemeClr val="bg1"/>
                </a:solidFill>
                <a:effectLst>
                  <a:outerShdw blurRad="38100" dist="38100" dir="2700000" algn="tl">
                    <a:srgbClr val="000000">
                      <a:alpha val="43137"/>
                    </a:srgbClr>
                  </a:outerShdw>
                </a:effectLst>
              </a:rPr>
            </a:br>
            <a:endParaRPr lang="en-US" sz="2700"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0FAFB3DB-9503-B269-337C-D420B26572BC}"/>
              </a:ext>
            </a:extLst>
          </p:cNvPr>
          <p:cNvSpPr txBox="1"/>
          <p:nvPr/>
        </p:nvSpPr>
        <p:spPr>
          <a:xfrm>
            <a:off x="7656671" y="72065"/>
            <a:ext cx="2217388" cy="430887"/>
          </a:xfrm>
          <a:prstGeom prst="rect">
            <a:avLst/>
          </a:prstGeom>
          <a:noFill/>
        </p:spPr>
        <p:txBody>
          <a:bodyPr wrap="square" rtlCol="0">
            <a:spAutoFit/>
          </a:bodyPr>
          <a:lstStyle/>
          <a:p>
            <a:r>
              <a:rPr lang="en-US" sz="1100" b="1" dirty="0">
                <a:solidFill>
                  <a:schemeClr val="bg1"/>
                </a:solidFill>
              </a:rPr>
              <a:t>John W. Miller II</a:t>
            </a:r>
          </a:p>
          <a:p>
            <a:r>
              <a:rPr lang="en-US" sz="1100" b="1" dirty="0">
                <a:solidFill>
                  <a:schemeClr val="bg1"/>
                </a:solidFill>
              </a:rPr>
              <a:t>Chairman/Partner</a:t>
            </a:r>
          </a:p>
        </p:txBody>
      </p:sp>
      <p:pic>
        <p:nvPicPr>
          <p:cNvPr id="4" name="Picture 3" descr="A logo with white text&#10;&#10;AI-generated content may be incorrect.">
            <a:extLst>
              <a:ext uri="{FF2B5EF4-FFF2-40B4-BE49-F238E27FC236}">
                <a16:creationId xmlns:a16="http://schemas.microsoft.com/office/drawing/2014/main" id="{A2F92D60-9721-6429-AF73-BB84E72597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6500" y="575017"/>
            <a:ext cx="1297172" cy="581391"/>
          </a:xfrm>
          <a:prstGeom prst="rect">
            <a:avLst/>
          </a:prstGeom>
        </p:spPr>
      </p:pic>
    </p:spTree>
    <p:extLst>
      <p:ext uri="{BB962C8B-B14F-4D97-AF65-F5344CB8AC3E}">
        <p14:creationId xmlns:p14="http://schemas.microsoft.com/office/powerpoint/2010/main" val="978579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9A26-1087-38FF-9EBC-4A490A65EDAF}"/>
              </a:ext>
            </a:extLst>
          </p:cNvPr>
          <p:cNvSpPr>
            <a:spLocks noGrp="1"/>
          </p:cNvSpPr>
          <p:nvPr>
            <p:ph type="title"/>
          </p:nvPr>
        </p:nvSpPr>
        <p:spPr/>
        <p:txBody>
          <a:bodyPr>
            <a:normAutofit fontScale="90000"/>
          </a:bodyPr>
          <a:lstStyle/>
          <a:p>
            <a:r>
              <a:rPr lang="en-US" dirty="0"/>
              <a:t>Civil Procedure Rule Changes</a:t>
            </a:r>
          </a:p>
        </p:txBody>
      </p:sp>
      <p:sp>
        <p:nvSpPr>
          <p:cNvPr id="3" name="Content Placeholder 2">
            <a:extLst>
              <a:ext uri="{FF2B5EF4-FFF2-40B4-BE49-F238E27FC236}">
                <a16:creationId xmlns:a16="http://schemas.microsoft.com/office/drawing/2014/main" id="{44CF12D3-396E-CF5F-3503-B0B88E823AF9}"/>
              </a:ext>
            </a:extLst>
          </p:cNvPr>
          <p:cNvSpPr>
            <a:spLocks noGrp="1"/>
          </p:cNvSpPr>
          <p:nvPr>
            <p:ph idx="1"/>
          </p:nvPr>
        </p:nvSpPr>
        <p:spPr>
          <a:xfrm>
            <a:off x="205740" y="926014"/>
            <a:ext cx="4596919" cy="3706709"/>
          </a:xfrm>
        </p:spPr>
        <p:txBody>
          <a:bodyPr/>
          <a:lstStyle/>
          <a:p>
            <a:pPr marL="0" indent="0">
              <a:buNone/>
            </a:pPr>
            <a:r>
              <a:rPr lang="en-US" dirty="0"/>
              <a:t>Key Changes:</a:t>
            </a:r>
          </a:p>
          <a:p>
            <a:pPr marL="257175" indent="-257175">
              <a:buFont typeface="+mj-lt"/>
              <a:buAutoNum type="arabicPeriod"/>
            </a:pPr>
            <a:r>
              <a:rPr lang="en-US" dirty="0"/>
              <a:t>Relevant in healthcare, if you receive illegible and </a:t>
            </a:r>
            <a:r>
              <a:rPr lang="en-US" i="1" dirty="0"/>
              <a:t>pro se </a:t>
            </a:r>
            <a:r>
              <a:rPr lang="en-US" dirty="0"/>
              <a:t>complaints, the Act removes the requirement that a defendant attempt to respond to ambiguous or vague complaints before a defendant can move for a more definite statement. A motion for more definite statement requires the plaintiff to rewrite their complaint to be less ambiguous and/or vague.</a:t>
            </a:r>
          </a:p>
          <a:p>
            <a:pPr marL="257175" indent="-257175">
              <a:buFont typeface="+mj-lt"/>
              <a:buAutoNum type="arabicPeriod"/>
            </a:pPr>
            <a:endParaRPr lang="en-US" dirty="0"/>
          </a:p>
        </p:txBody>
      </p:sp>
      <p:pic>
        <p:nvPicPr>
          <p:cNvPr id="5" name="Picture 4">
            <a:extLst>
              <a:ext uri="{FF2B5EF4-FFF2-40B4-BE49-F238E27FC236}">
                <a16:creationId xmlns:a16="http://schemas.microsoft.com/office/drawing/2014/main" id="{E12D021E-2C80-3FEA-56B6-31651FE20CAB}"/>
              </a:ext>
            </a:extLst>
          </p:cNvPr>
          <p:cNvPicPr>
            <a:picLocks noChangeAspect="1"/>
          </p:cNvPicPr>
          <p:nvPr/>
        </p:nvPicPr>
        <p:blipFill>
          <a:blip r:embed="rId2"/>
          <a:stretch>
            <a:fillRect/>
          </a:stretch>
        </p:blipFill>
        <p:spPr>
          <a:xfrm>
            <a:off x="4983892" y="1407960"/>
            <a:ext cx="2092410" cy="1031985"/>
          </a:xfrm>
          <a:prstGeom prst="rect">
            <a:avLst/>
          </a:prstGeom>
        </p:spPr>
      </p:pic>
      <p:pic>
        <p:nvPicPr>
          <p:cNvPr id="6" name="Picture 5">
            <a:extLst>
              <a:ext uri="{FF2B5EF4-FFF2-40B4-BE49-F238E27FC236}">
                <a16:creationId xmlns:a16="http://schemas.microsoft.com/office/drawing/2014/main" id="{E837BD0E-5CB7-8C61-A7C4-7C46CFFE3096}"/>
              </a:ext>
            </a:extLst>
          </p:cNvPr>
          <p:cNvPicPr>
            <a:picLocks noChangeAspect="1"/>
          </p:cNvPicPr>
          <p:nvPr/>
        </p:nvPicPr>
        <p:blipFill>
          <a:blip r:embed="rId3"/>
          <a:stretch>
            <a:fillRect/>
          </a:stretch>
        </p:blipFill>
        <p:spPr>
          <a:xfrm>
            <a:off x="2740776" y="3429295"/>
            <a:ext cx="2551069" cy="1391492"/>
          </a:xfrm>
          <a:prstGeom prst="rect">
            <a:avLst/>
          </a:prstGeom>
        </p:spPr>
      </p:pic>
      <p:sp>
        <p:nvSpPr>
          <p:cNvPr id="7" name="TextBox 6">
            <a:extLst>
              <a:ext uri="{FF2B5EF4-FFF2-40B4-BE49-F238E27FC236}">
                <a16:creationId xmlns:a16="http://schemas.microsoft.com/office/drawing/2014/main" id="{B0784446-7DE9-2C9E-B9A7-6A25B9570EED}"/>
              </a:ext>
            </a:extLst>
          </p:cNvPr>
          <p:cNvSpPr txBox="1"/>
          <p:nvPr/>
        </p:nvSpPr>
        <p:spPr>
          <a:xfrm>
            <a:off x="4983892" y="2982097"/>
            <a:ext cx="3924364" cy="2239074"/>
          </a:xfrm>
          <a:prstGeom prst="rect">
            <a:avLst/>
          </a:prstGeom>
          <a:noFill/>
        </p:spPr>
        <p:txBody>
          <a:bodyPr wrap="square" rtlCol="0">
            <a:spAutoFit/>
          </a:bodyPr>
          <a:lstStyle/>
          <a:p>
            <a:pPr marL="342900" indent="-342900">
              <a:buFont typeface="+mj-lt"/>
              <a:buAutoNum type="arabicPeriod" startAt="2"/>
            </a:pPr>
            <a:r>
              <a:rPr lang="en-US" sz="1350" dirty="0"/>
              <a:t>Now prohibits plaintiffs from dismissing a case without prejudice after a defendant files an answer or summary judgment motion unless all parties consent or the court approves. This prevents a plaintiff from “cherry-picking” venues by dismissing a case during trial and refiling in a more favorable jurisdiction after the defendant has racked up costs of preparing for trial.</a:t>
            </a:r>
          </a:p>
          <a:p>
            <a:endParaRPr lang="en-US" dirty="0"/>
          </a:p>
        </p:txBody>
      </p:sp>
    </p:spTree>
    <p:extLst>
      <p:ext uri="{BB962C8B-B14F-4D97-AF65-F5344CB8AC3E}">
        <p14:creationId xmlns:p14="http://schemas.microsoft.com/office/powerpoint/2010/main" val="68136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C7A1D-F164-04F5-35E4-650AD04E73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B6A932-F763-669F-873D-C5F8765999DA}"/>
              </a:ext>
            </a:extLst>
          </p:cNvPr>
          <p:cNvSpPr>
            <a:spLocks noGrp="1"/>
          </p:cNvSpPr>
          <p:nvPr>
            <p:ph type="title"/>
          </p:nvPr>
        </p:nvSpPr>
        <p:spPr>
          <a:xfrm>
            <a:off x="205740" y="255231"/>
            <a:ext cx="8291036" cy="532210"/>
          </a:xfrm>
        </p:spPr>
        <p:txBody>
          <a:bodyPr>
            <a:normAutofit fontScale="90000"/>
          </a:bodyPr>
          <a:lstStyle/>
          <a:p>
            <a:r>
              <a:rPr lang="en-US" dirty="0"/>
              <a:t>Other Areas of Focus</a:t>
            </a:r>
          </a:p>
        </p:txBody>
      </p:sp>
      <p:sp>
        <p:nvSpPr>
          <p:cNvPr id="5" name="TextBox 4">
            <a:extLst>
              <a:ext uri="{FF2B5EF4-FFF2-40B4-BE49-F238E27FC236}">
                <a16:creationId xmlns:a16="http://schemas.microsoft.com/office/drawing/2014/main" id="{918CC418-9233-49E3-30EE-C847B0D39A2D}"/>
              </a:ext>
            </a:extLst>
          </p:cNvPr>
          <p:cNvSpPr txBox="1"/>
          <p:nvPr/>
        </p:nvSpPr>
        <p:spPr>
          <a:xfrm>
            <a:off x="205740" y="978597"/>
            <a:ext cx="3723710" cy="3554819"/>
          </a:xfrm>
          <a:prstGeom prst="rect">
            <a:avLst/>
          </a:prstGeom>
          <a:noFill/>
        </p:spPr>
        <p:txBody>
          <a:bodyPr wrap="square">
            <a:spAutoFit/>
          </a:bodyPr>
          <a:lstStyle/>
          <a:p>
            <a:pPr marL="257175" indent="-257175">
              <a:buFont typeface="+mj-lt"/>
              <a:buAutoNum type="arabicPeriod"/>
            </a:pPr>
            <a:r>
              <a:rPr lang="en-US" sz="1500" b="1" dirty="0">
                <a:solidFill>
                  <a:srgbClr val="38424B"/>
                </a:solidFill>
                <a:latin typeface="Montserrat" panose="00000500000000000000" pitchFamily="2" charset="0"/>
              </a:rPr>
              <a:t>Standard for Negligent Security Liability (“Premises Liability”)</a:t>
            </a: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r>
              <a:rPr lang="en-US" sz="1500" b="1" dirty="0">
                <a:solidFill>
                  <a:srgbClr val="38424B"/>
                </a:solidFill>
                <a:latin typeface="Montserrat" panose="00000500000000000000" pitchFamily="2" charset="0"/>
              </a:rPr>
              <a:t>Allowing a Jury to Know Whether the Plaintiff Wore Their Seatbelt (“Admissible Seatbelt Evidence”)</a:t>
            </a:r>
          </a:p>
          <a:p>
            <a:pPr marL="257175" indent="-257175">
              <a:buFont typeface="+mj-lt"/>
              <a:buAutoNum type="arabicPeriod"/>
            </a:pPr>
            <a:endParaRPr lang="en-US" sz="1500" b="1" dirty="0">
              <a:solidFill>
                <a:srgbClr val="38424B"/>
              </a:solidFill>
              <a:latin typeface="Montserrat" panose="00000500000000000000" pitchFamily="2" charset="0"/>
            </a:endParaRPr>
          </a:p>
          <a:p>
            <a:pPr marL="257175" indent="-257175">
              <a:buFont typeface="+mj-lt"/>
              <a:buAutoNum type="arabicPeriod"/>
            </a:pPr>
            <a:endParaRPr lang="en-US" sz="1500" dirty="0"/>
          </a:p>
        </p:txBody>
      </p:sp>
      <p:pic>
        <p:nvPicPr>
          <p:cNvPr id="6" name="Picture 5">
            <a:extLst>
              <a:ext uri="{FF2B5EF4-FFF2-40B4-BE49-F238E27FC236}">
                <a16:creationId xmlns:a16="http://schemas.microsoft.com/office/drawing/2014/main" id="{29409939-06BD-7085-9809-6D335D32B481}"/>
              </a:ext>
            </a:extLst>
          </p:cNvPr>
          <p:cNvPicPr>
            <a:picLocks noChangeAspect="1"/>
          </p:cNvPicPr>
          <p:nvPr/>
        </p:nvPicPr>
        <p:blipFill>
          <a:blip r:embed="rId2"/>
          <a:srcRect b="7840"/>
          <a:stretch/>
        </p:blipFill>
        <p:spPr>
          <a:xfrm>
            <a:off x="5135264" y="1062682"/>
            <a:ext cx="2831755" cy="1631091"/>
          </a:xfrm>
          <a:prstGeom prst="rect">
            <a:avLst/>
          </a:prstGeom>
        </p:spPr>
      </p:pic>
      <p:pic>
        <p:nvPicPr>
          <p:cNvPr id="9" name="Picture 8">
            <a:extLst>
              <a:ext uri="{FF2B5EF4-FFF2-40B4-BE49-F238E27FC236}">
                <a16:creationId xmlns:a16="http://schemas.microsoft.com/office/drawing/2014/main" id="{A9DCEE6E-9CDC-D3C9-73FB-203BFC6BF917}"/>
              </a:ext>
            </a:extLst>
          </p:cNvPr>
          <p:cNvPicPr>
            <a:picLocks noChangeAspect="1"/>
          </p:cNvPicPr>
          <p:nvPr/>
        </p:nvPicPr>
        <p:blipFill>
          <a:blip r:embed="rId3"/>
          <a:stretch>
            <a:fillRect/>
          </a:stretch>
        </p:blipFill>
        <p:spPr>
          <a:xfrm>
            <a:off x="5135264" y="3105164"/>
            <a:ext cx="2826351" cy="1890197"/>
          </a:xfrm>
          <a:prstGeom prst="rect">
            <a:avLst/>
          </a:prstGeom>
        </p:spPr>
      </p:pic>
    </p:spTree>
    <p:extLst>
      <p:ext uri="{BB962C8B-B14F-4D97-AF65-F5344CB8AC3E}">
        <p14:creationId xmlns:p14="http://schemas.microsoft.com/office/powerpoint/2010/main" val="3220605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tail shot of modern architecture facade">
            <a:extLst>
              <a:ext uri="{FF2B5EF4-FFF2-40B4-BE49-F238E27FC236}">
                <a16:creationId xmlns:a16="http://schemas.microsoft.com/office/drawing/2014/main" id="{43BC5D61-1822-B593-9845-DFC2331EE99D}"/>
              </a:ext>
            </a:extLst>
          </p:cNvPr>
          <p:cNvPicPr>
            <a:picLocks noChangeAspect="1"/>
          </p:cNvPicPr>
          <p:nvPr/>
        </p:nvPicPr>
        <p:blipFill rotWithShape="1">
          <a:blip r:embed="rId2">
            <a:extLst>
              <a:ext uri="{28A0092B-C50C-407E-A947-70E740481C1C}">
                <a14:useLocalDpi xmlns:a14="http://schemas.microsoft.com/office/drawing/2010/main" val="0"/>
              </a:ext>
            </a:extLst>
          </a:blip>
          <a:srcRect b="15000"/>
          <a:stretch/>
        </p:blipFill>
        <p:spPr>
          <a:xfrm>
            <a:off x="0" y="-3614"/>
            <a:ext cx="9144000" cy="5147112"/>
          </a:xfrm>
          <a:prstGeom prst="rect">
            <a:avLst/>
          </a:prstGeom>
        </p:spPr>
      </p:pic>
      <p:sp>
        <p:nvSpPr>
          <p:cNvPr id="6" name="Rectangle 5">
            <a:extLst>
              <a:ext uri="{FF2B5EF4-FFF2-40B4-BE49-F238E27FC236}">
                <a16:creationId xmlns:a16="http://schemas.microsoft.com/office/drawing/2014/main" id="{9D0F08E9-E019-D5C3-4F5C-78DF446BAA12}"/>
              </a:ext>
            </a:extLst>
          </p:cNvPr>
          <p:cNvSpPr/>
          <p:nvPr/>
        </p:nvSpPr>
        <p:spPr>
          <a:xfrm>
            <a:off x="3053117" y="1346707"/>
            <a:ext cx="6086928" cy="2880107"/>
          </a:xfrm>
          <a:prstGeom prst="rect">
            <a:avLst/>
          </a:prstGeom>
          <a:solidFill>
            <a:schemeClr val="bg1">
              <a:lumMod val="95000"/>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ptos" panose="02110004020202020204"/>
            </a:endParaRPr>
          </a:p>
        </p:txBody>
      </p:sp>
      <p:sp>
        <p:nvSpPr>
          <p:cNvPr id="7" name="TextBox 6">
            <a:extLst>
              <a:ext uri="{FF2B5EF4-FFF2-40B4-BE49-F238E27FC236}">
                <a16:creationId xmlns:a16="http://schemas.microsoft.com/office/drawing/2014/main" id="{57E799E6-9D39-2C97-9CB7-A50847AE05AC}"/>
              </a:ext>
            </a:extLst>
          </p:cNvPr>
          <p:cNvSpPr txBox="1"/>
          <p:nvPr/>
        </p:nvSpPr>
        <p:spPr>
          <a:xfrm>
            <a:off x="3386548" y="2475137"/>
            <a:ext cx="5420066" cy="646331"/>
          </a:xfrm>
          <a:prstGeom prst="rect">
            <a:avLst/>
          </a:prstGeom>
          <a:noFill/>
        </p:spPr>
        <p:txBody>
          <a:bodyPr wrap="square" rtlCol="0">
            <a:spAutoFit/>
          </a:bodyPr>
          <a:lstStyle/>
          <a:p>
            <a:pPr defTabSz="685800">
              <a:defRPr/>
            </a:pPr>
            <a:r>
              <a:rPr lang="en-US" sz="3600" b="1" dirty="0">
                <a:solidFill>
                  <a:srgbClr val="304D7D"/>
                </a:solidFill>
                <a:latin typeface="Arial" panose="020B0604020202020204" pitchFamily="34" charset="0"/>
                <a:cs typeface="Arial" panose="020B0604020202020204" pitchFamily="34" charset="0"/>
              </a:rPr>
              <a:t>Senate Bill 69</a:t>
            </a:r>
            <a:endParaRPr lang="en-US" sz="2100" dirty="0">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F63110C-8AE7-00F9-1DB3-C7B4B7EFEC93}"/>
              </a:ext>
            </a:extLst>
          </p:cNvPr>
          <p:cNvPicPr>
            <a:picLocks noChangeAspect="1"/>
          </p:cNvPicPr>
          <p:nvPr/>
        </p:nvPicPr>
        <p:blipFill rotWithShape="1">
          <a:blip r:embed="rId3" cstate="print">
            <a:biLevel thresh="25000"/>
            <a:extLst>
              <a:ext uri="{28A0092B-C50C-407E-A947-70E740481C1C}">
                <a14:useLocalDpi xmlns:a14="http://schemas.microsoft.com/office/drawing/2010/main"/>
              </a:ext>
            </a:extLst>
          </a:blip>
          <a:srcRect t="-16136" b="-16136"/>
          <a:stretch/>
        </p:blipFill>
        <p:spPr>
          <a:xfrm>
            <a:off x="434330" y="505206"/>
            <a:ext cx="477193" cy="690986"/>
          </a:xfrm>
          <a:prstGeom prst="rect">
            <a:avLst/>
          </a:prstGeom>
        </p:spPr>
      </p:pic>
      <p:cxnSp>
        <p:nvCxnSpPr>
          <p:cNvPr id="15" name="Straight Connector 14">
            <a:extLst>
              <a:ext uri="{FF2B5EF4-FFF2-40B4-BE49-F238E27FC236}">
                <a16:creationId xmlns:a16="http://schemas.microsoft.com/office/drawing/2014/main" id="{357B6322-ECDA-521F-0436-93F705322384}"/>
              </a:ext>
            </a:extLst>
          </p:cNvPr>
          <p:cNvCxnSpPr>
            <a:cxnSpLocks/>
          </p:cNvCxnSpPr>
          <p:nvPr/>
        </p:nvCxnSpPr>
        <p:spPr>
          <a:xfrm>
            <a:off x="-1" y="4777496"/>
            <a:ext cx="908560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511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CE34-976E-118D-6D33-7CA034952D8E}"/>
              </a:ext>
            </a:extLst>
          </p:cNvPr>
          <p:cNvSpPr>
            <a:spLocks noGrp="1"/>
          </p:cNvSpPr>
          <p:nvPr>
            <p:ph type="title"/>
          </p:nvPr>
        </p:nvSpPr>
        <p:spPr/>
        <p:txBody>
          <a:bodyPr>
            <a:normAutofit fontScale="90000"/>
          </a:bodyPr>
          <a:lstStyle/>
          <a:p>
            <a:r>
              <a:rPr lang="en-US" dirty="0"/>
              <a:t>Regulating Litigation Financing</a:t>
            </a:r>
          </a:p>
        </p:txBody>
      </p:sp>
      <p:sp>
        <p:nvSpPr>
          <p:cNvPr id="3" name="Content Placeholder 2">
            <a:extLst>
              <a:ext uri="{FF2B5EF4-FFF2-40B4-BE49-F238E27FC236}">
                <a16:creationId xmlns:a16="http://schemas.microsoft.com/office/drawing/2014/main" id="{3E4952D7-705F-3C10-CDAA-5871BC0F7A9E}"/>
              </a:ext>
            </a:extLst>
          </p:cNvPr>
          <p:cNvSpPr>
            <a:spLocks noGrp="1"/>
          </p:cNvSpPr>
          <p:nvPr>
            <p:ph idx="1"/>
          </p:nvPr>
        </p:nvSpPr>
        <p:spPr/>
        <p:txBody>
          <a:bodyPr>
            <a:normAutofit fontScale="85000" lnSpcReduction="20000"/>
          </a:bodyPr>
          <a:lstStyle/>
          <a:p>
            <a:pPr marL="0" indent="0">
              <a:buNone/>
            </a:pPr>
            <a:r>
              <a:rPr lang="en-US" b="1" u="sng" dirty="0"/>
              <a:t>Key Provisions </a:t>
            </a:r>
          </a:p>
          <a:p>
            <a:pPr marL="0" indent="0">
              <a:buNone/>
            </a:pPr>
            <a:r>
              <a:rPr lang="en-US" b="1" dirty="0"/>
              <a:t>Disclosure Requirements:</a:t>
            </a:r>
          </a:p>
          <a:p>
            <a:r>
              <a:rPr lang="en-US" dirty="0"/>
              <a:t>Plaintiffs must disclose any third-party litigation financing agreement to all parties, their attorneys, and the court within 30 days of signing the agreement or filing the lawsuit, whichever is later.</a:t>
            </a:r>
          </a:p>
          <a:p>
            <a:r>
              <a:rPr lang="en-US" dirty="0"/>
              <a:t>The disclosure must include the full agreement, identifying the funder, the amount advanced, and the terms of repayment, ensuring transparency about external financial involvement.</a:t>
            </a:r>
          </a:p>
          <a:p>
            <a:pPr marL="0" indent="0">
              <a:buNone/>
            </a:pPr>
            <a:r>
              <a:rPr lang="en-US" b="1" dirty="0"/>
              <a:t>Interest Rate Caps:</a:t>
            </a:r>
          </a:p>
          <a:p>
            <a:r>
              <a:rPr lang="en-US" dirty="0"/>
              <a:t>Limits the annual interest rate that litigation funders can charge plaintiffs to 18%, calculated on the amount advanced, to prevent exploitative lending practices.</a:t>
            </a:r>
          </a:p>
          <a:p>
            <a:r>
              <a:rPr lang="en-US" dirty="0"/>
              <a:t>Prohibits compounding interest or additional fees that exceed this cap, protecting plaintiffs from ballooning debt that could consume their recovery.</a:t>
            </a:r>
          </a:p>
          <a:p>
            <a:pPr marL="0" indent="0">
              <a:buNone/>
            </a:pPr>
            <a:r>
              <a:rPr lang="en-US" b="1" dirty="0"/>
              <a:t>Prohibition on Funder Influence:</a:t>
            </a:r>
          </a:p>
          <a:p>
            <a:r>
              <a:rPr lang="en-US" dirty="0"/>
              <a:t>Bars litigation funders from making decisions about the case, including whether to settle, how to litigate, or which attorney to hire, preserving the plaintiff’s and attorney’s autonomy.</a:t>
            </a:r>
          </a:p>
          <a:p>
            <a:r>
              <a:rPr lang="en-US" dirty="0"/>
              <a:t>Prevents funders from receiving case updates or legal documents directly from attorneys unless explicitly allowed by the plaintiff, reinforcing attorney-client privilege.</a:t>
            </a:r>
          </a:p>
          <a:p>
            <a:pPr marL="0" indent="0">
              <a:buNone/>
            </a:pPr>
            <a:r>
              <a:rPr lang="en-US" dirty="0">
                <a:latin typeface="Arial" panose="020B0604020202020204" pitchFamily="34" charset="0"/>
                <a:ea typeface="Times New Roman" panose="02020603050405020304" pitchFamily="18" charset="0"/>
              </a:rPr>
              <a:t>The Act also: 		</a:t>
            </a:r>
            <a:r>
              <a:rPr lang="en-US" b="1" u="sng" dirty="0">
                <a:latin typeface="Arial" panose="020B0604020202020204" pitchFamily="34" charset="0"/>
                <a:ea typeface="Times New Roman" panose="02020603050405020304" pitchFamily="18" charset="0"/>
              </a:rPr>
              <a:t>creates criminal liability for any person who </a:t>
            </a:r>
          </a:p>
          <a:p>
            <a:pPr marL="0" indent="0">
              <a:buNone/>
            </a:pPr>
            <a:r>
              <a:rPr lang="en-US" b="1" dirty="0">
                <a:latin typeface="Arial" panose="020B0604020202020204" pitchFamily="34" charset="0"/>
                <a:ea typeface="Times New Roman" panose="02020603050405020304" pitchFamily="18" charset="0"/>
              </a:rPr>
              <a:t>		</a:t>
            </a:r>
            <a:r>
              <a:rPr lang="en-US" b="1" u="sng" dirty="0">
                <a:latin typeface="Arial" panose="020B0604020202020204" pitchFamily="34" charset="0"/>
                <a:ea typeface="Times New Roman" panose="02020603050405020304" pitchFamily="18" charset="0"/>
              </a:rPr>
              <a:t>willfully violates the requirements of the Act.</a:t>
            </a:r>
          </a:p>
          <a:p>
            <a:endParaRPr lang="en-US" dirty="0"/>
          </a:p>
        </p:txBody>
      </p:sp>
      <p:pic>
        <p:nvPicPr>
          <p:cNvPr id="4" name="Picture 3">
            <a:extLst>
              <a:ext uri="{FF2B5EF4-FFF2-40B4-BE49-F238E27FC236}">
                <a16:creationId xmlns:a16="http://schemas.microsoft.com/office/drawing/2014/main" id="{087C2A4D-1204-03FB-9837-BC229B541AF5}"/>
              </a:ext>
            </a:extLst>
          </p:cNvPr>
          <p:cNvPicPr>
            <a:picLocks noChangeAspect="1"/>
          </p:cNvPicPr>
          <p:nvPr/>
        </p:nvPicPr>
        <p:blipFill>
          <a:blip r:embed="rId2"/>
          <a:srcRect b="6498"/>
          <a:stretch/>
        </p:blipFill>
        <p:spPr>
          <a:xfrm>
            <a:off x="5008606" y="91935"/>
            <a:ext cx="4075928" cy="1242987"/>
          </a:xfrm>
          <a:prstGeom prst="rect">
            <a:avLst/>
          </a:prstGeom>
        </p:spPr>
      </p:pic>
      <p:pic>
        <p:nvPicPr>
          <p:cNvPr id="5" name="Picture 4">
            <a:extLst>
              <a:ext uri="{FF2B5EF4-FFF2-40B4-BE49-F238E27FC236}">
                <a16:creationId xmlns:a16="http://schemas.microsoft.com/office/drawing/2014/main" id="{EBEF7581-BA53-80FD-C4D6-6877C6C59C2A}"/>
              </a:ext>
            </a:extLst>
          </p:cNvPr>
          <p:cNvPicPr>
            <a:picLocks noChangeAspect="1"/>
          </p:cNvPicPr>
          <p:nvPr/>
        </p:nvPicPr>
        <p:blipFill>
          <a:blip r:embed="rId3"/>
          <a:srcRect l="44000" r="-44000"/>
          <a:stretch/>
        </p:blipFill>
        <p:spPr>
          <a:xfrm>
            <a:off x="5290213" y="3933994"/>
            <a:ext cx="2048880" cy="1117571"/>
          </a:xfrm>
          <a:prstGeom prst="rect">
            <a:avLst/>
          </a:prstGeom>
        </p:spPr>
      </p:pic>
    </p:spTree>
    <p:extLst>
      <p:ext uri="{BB962C8B-B14F-4D97-AF65-F5344CB8AC3E}">
        <p14:creationId xmlns:p14="http://schemas.microsoft.com/office/powerpoint/2010/main" val="3118975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B5EC7-2126-D708-55C4-BB900EA70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35197-9E24-40FF-873D-619848B4972B}"/>
              </a:ext>
            </a:extLst>
          </p:cNvPr>
          <p:cNvSpPr>
            <a:spLocks noGrp="1"/>
          </p:cNvSpPr>
          <p:nvPr>
            <p:ph type="title"/>
          </p:nvPr>
        </p:nvSpPr>
        <p:spPr/>
        <p:txBody>
          <a:bodyPr>
            <a:normAutofit fontScale="90000"/>
          </a:bodyPr>
          <a:lstStyle/>
          <a:p>
            <a:r>
              <a:rPr lang="en-US" dirty="0"/>
              <a:t>Regulating Litigation Financing</a:t>
            </a:r>
          </a:p>
        </p:txBody>
      </p:sp>
      <p:sp>
        <p:nvSpPr>
          <p:cNvPr id="3" name="Content Placeholder 2">
            <a:extLst>
              <a:ext uri="{FF2B5EF4-FFF2-40B4-BE49-F238E27FC236}">
                <a16:creationId xmlns:a16="http://schemas.microsoft.com/office/drawing/2014/main" id="{36D783CB-D5F2-1B34-CF95-CEB54F1E47A1}"/>
              </a:ext>
            </a:extLst>
          </p:cNvPr>
          <p:cNvSpPr>
            <a:spLocks noGrp="1"/>
          </p:cNvSpPr>
          <p:nvPr>
            <p:ph idx="1"/>
          </p:nvPr>
        </p:nvSpPr>
        <p:spPr/>
        <p:txBody>
          <a:bodyPr>
            <a:normAutofit fontScale="92500"/>
          </a:bodyPr>
          <a:lstStyle/>
          <a:p>
            <a:pPr marL="0" indent="0">
              <a:buNone/>
            </a:pPr>
            <a:r>
              <a:rPr lang="en-US" b="1" u="sng" dirty="0"/>
              <a:t>Key Provisions </a:t>
            </a:r>
          </a:p>
          <a:p>
            <a:pPr marL="0" indent="0">
              <a:buNone/>
            </a:pPr>
            <a:r>
              <a:rPr lang="en-US" b="1" dirty="0"/>
              <a:t>Discoverability and Admissibility:</a:t>
            </a:r>
          </a:p>
          <a:p>
            <a:r>
              <a:rPr lang="en-US" dirty="0"/>
              <a:t>Makes financing agreements discoverable by all parties during litigation, allowing defendants to request and review them as part of the discovery process.</a:t>
            </a:r>
          </a:p>
          <a:p>
            <a:r>
              <a:rPr lang="en-US" dirty="0"/>
              <a:t>Permits courts to admit these agreements as evidence if relevant to issues like bias, credibility, or settlement pressures, giving defendants tools to challenge funded claims.</a:t>
            </a:r>
          </a:p>
          <a:p>
            <a:pPr marL="0" indent="0">
              <a:buNone/>
            </a:pPr>
            <a:r>
              <a:rPr lang="en-US" b="1" dirty="0"/>
              <a:t>Attorney Protections:</a:t>
            </a:r>
          </a:p>
          <a:p>
            <a:r>
              <a:rPr lang="en-US" dirty="0"/>
              <a:t>Prohibits attorneys from splitting legal fees with litigation funders or paying them referral fees, aligning with Georgia’s Rules of Professional Conduct to avoid conflicts of interest.</a:t>
            </a:r>
          </a:p>
          <a:p>
            <a:r>
              <a:rPr lang="en-US" dirty="0"/>
              <a:t>Ensures attorneys owe their primary duty to the client, not the funder, even if the funder is covering litigation costs.</a:t>
            </a:r>
          </a:p>
          <a:p>
            <a:pPr marL="0" indent="0">
              <a:buNone/>
            </a:pPr>
            <a:r>
              <a:rPr lang="en-US" b="1" dirty="0"/>
              <a:t>Enforcement and Penalties:</a:t>
            </a:r>
          </a:p>
          <a:p>
            <a:r>
              <a:rPr lang="en-US" dirty="0"/>
              <a:t>Noncompliance with disclosure or interest rate rules can result in the financing agreement being deemed unenforceable by the court, nullifying the funder’s claim to repayment.</a:t>
            </a:r>
          </a:p>
          <a:p>
            <a:r>
              <a:rPr lang="en-US" dirty="0"/>
              <a:t>Authorizes civil penalties, including fines up to $10,000 per violation, and allows courts to award attorney’s fees to prevailing parties in disputes over funding violations.</a:t>
            </a:r>
          </a:p>
        </p:txBody>
      </p:sp>
    </p:spTree>
    <p:extLst>
      <p:ext uri="{BB962C8B-B14F-4D97-AF65-F5344CB8AC3E}">
        <p14:creationId xmlns:p14="http://schemas.microsoft.com/office/powerpoint/2010/main" val="48579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64FF-02DF-6D91-E9D6-5B98050CE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A9FE6-9DF8-CD7A-30F0-04D87588A079}"/>
              </a:ext>
            </a:extLst>
          </p:cNvPr>
          <p:cNvSpPr>
            <a:spLocks noGrp="1"/>
          </p:cNvSpPr>
          <p:nvPr>
            <p:ph type="title"/>
          </p:nvPr>
        </p:nvSpPr>
        <p:spPr/>
        <p:txBody>
          <a:bodyPr>
            <a:normAutofit fontScale="90000"/>
          </a:bodyPr>
          <a:lstStyle/>
          <a:p>
            <a:r>
              <a:rPr lang="en-US" dirty="0"/>
              <a:t>Regulating Litigation Financing</a:t>
            </a:r>
          </a:p>
        </p:txBody>
      </p:sp>
      <p:sp>
        <p:nvSpPr>
          <p:cNvPr id="3" name="Content Placeholder 2">
            <a:extLst>
              <a:ext uri="{FF2B5EF4-FFF2-40B4-BE49-F238E27FC236}">
                <a16:creationId xmlns:a16="http://schemas.microsoft.com/office/drawing/2014/main" id="{B417D072-1E76-C2C0-B63E-F146648C65CF}"/>
              </a:ext>
            </a:extLst>
          </p:cNvPr>
          <p:cNvSpPr>
            <a:spLocks noGrp="1"/>
          </p:cNvSpPr>
          <p:nvPr>
            <p:ph idx="1"/>
          </p:nvPr>
        </p:nvSpPr>
        <p:spPr/>
        <p:txBody>
          <a:bodyPr>
            <a:normAutofit/>
          </a:bodyPr>
          <a:lstStyle/>
          <a:p>
            <a:pPr marL="0" indent="0">
              <a:buNone/>
            </a:pPr>
            <a:r>
              <a:rPr lang="en-US" b="1" u="sng" dirty="0"/>
              <a:t>Key Provisions </a:t>
            </a:r>
          </a:p>
          <a:p>
            <a:pPr marL="0" indent="0">
              <a:buNone/>
            </a:pPr>
            <a:r>
              <a:rPr lang="en-US" b="1" dirty="0"/>
              <a:t>Scope and Exemptions:</a:t>
            </a:r>
          </a:p>
          <a:p>
            <a:r>
              <a:rPr lang="en-US" dirty="0"/>
              <a:t>Applies to all civil actions in Georgia involving third-party funding, including personal injury, medical malpractice, and commercial litigation, but excludes class actions and contingent-fee arrangements with attorneys.</a:t>
            </a:r>
          </a:p>
          <a:p>
            <a:r>
              <a:rPr lang="en-US" dirty="0"/>
              <a:t>Does not regulate funding for defendants or pre-litigation advances (e.g., medical loans), focusing solely on litigation-specific financing.</a:t>
            </a:r>
          </a:p>
          <a:p>
            <a:pPr marL="0" indent="0">
              <a:buNone/>
            </a:pPr>
            <a:r>
              <a:rPr lang="en-US" b="1" dirty="0"/>
              <a:t>Effective Date:</a:t>
            </a:r>
          </a:p>
          <a:p>
            <a:r>
              <a:rPr lang="en-US" dirty="0"/>
              <a:t>Takes effect upon Kemp’s signature for all new and pending cases as of that date, with no retroactive application to agreements predating enactment, ensuring a clear implementation timeline.</a:t>
            </a:r>
          </a:p>
        </p:txBody>
      </p:sp>
    </p:spTree>
    <p:extLst>
      <p:ext uri="{BB962C8B-B14F-4D97-AF65-F5344CB8AC3E}">
        <p14:creationId xmlns:p14="http://schemas.microsoft.com/office/powerpoint/2010/main" val="3889359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oogle Shape;127;p28"/>
          <p:cNvPicPr/>
          <p:nvPr/>
        </p:nvPicPr>
        <p:blipFill>
          <a:blip r:embed="rId2"/>
          <a:srcRect t="5766" b="5766"/>
          <a:stretch/>
        </p:blipFill>
        <p:spPr>
          <a:xfrm>
            <a:off x="228600" y="612720"/>
            <a:ext cx="8686080" cy="4306320"/>
          </a:xfrm>
          <a:prstGeom prst="rect">
            <a:avLst/>
          </a:prstGeom>
          <a:ln w="0">
            <a:noFill/>
          </a:ln>
        </p:spPr>
      </p:pic>
      <p:sp>
        <p:nvSpPr>
          <p:cNvPr id="60" name="PlaceHolder 1"/>
          <p:cNvSpPr>
            <a:spLocks noGrp="1"/>
          </p:cNvSpPr>
          <p:nvPr>
            <p:ph type="title"/>
          </p:nvPr>
        </p:nvSpPr>
        <p:spPr>
          <a:xfrm>
            <a:off x="447840" y="790560"/>
            <a:ext cx="4733640" cy="3943080"/>
          </a:xfrm>
          <a:prstGeom prst="rect">
            <a:avLst/>
          </a:prstGeom>
          <a:noFill/>
          <a:ln w="0">
            <a:noFill/>
          </a:ln>
          <a:effectLst>
            <a:outerShdw blurRad="57240" dist="19080" dir="5400000" rotWithShape="0">
              <a:srgbClr val="000000">
                <a:alpha val="50000"/>
              </a:srgbClr>
            </a:outerShdw>
          </a:effectLst>
        </p:spPr>
        <p:txBody>
          <a:bodyPr lIns="91440" tIns="91440" rIns="91440" bIns="91440" anchor="b">
            <a:normAutofit/>
          </a:bodyPr>
          <a:lstStyle/>
          <a:p>
            <a:pPr indent="0">
              <a:lnSpc>
                <a:spcPct val="100000"/>
              </a:lnSpc>
              <a:buNone/>
              <a:tabLst>
                <a:tab pos="0" algn="l"/>
              </a:tabLst>
            </a:pPr>
            <a:r>
              <a:rPr lang="en" sz="7000" b="0" strike="noStrike" spc="-1" dirty="0">
                <a:solidFill>
                  <a:schemeClr val="lt1"/>
                </a:solidFill>
                <a:latin typeface="Fjalla One"/>
                <a:ea typeface="Fjalla One"/>
              </a:rPr>
              <a:t>AI in Oncology</a:t>
            </a:r>
            <a:endParaRPr lang="fr-FR" sz="7000" b="0" strike="noStrike" spc="-1" dirty="0">
              <a:solidFill>
                <a:schemeClr val="dk1"/>
              </a:solidFill>
              <a:latin typeface="Arial"/>
            </a:endParaRPr>
          </a:p>
        </p:txBody>
      </p:sp>
      <p:sp>
        <p:nvSpPr>
          <p:cNvPr id="61" name="PlaceHolder 2"/>
          <p:cNvSpPr>
            <a:spLocks noGrp="1"/>
          </p:cNvSpPr>
          <p:nvPr>
            <p:ph type="subTitle"/>
          </p:nvPr>
        </p:nvSpPr>
        <p:spPr>
          <a:xfrm>
            <a:off x="228600" y="247680"/>
            <a:ext cx="8686440" cy="37116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1200" b="0" strike="noStrike" spc="-1">
                <a:solidFill>
                  <a:schemeClr val="dk1"/>
                </a:solidFill>
                <a:latin typeface="Inter"/>
                <a:ea typeface="Inter"/>
              </a:rPr>
              <a:t>Exploring the Current State and Future Trends of Artificial Intelligence in Healthcare</a:t>
            </a:r>
            <a:endParaRPr lang="en-US" sz="1200" b="0" strike="noStrike" spc="-1">
              <a:solidFill>
                <a:srgbClr val="000000"/>
              </a:solidFill>
              <a:latin typeface="OpenSymbol"/>
            </a:endParaRPr>
          </a:p>
        </p:txBody>
      </p:sp>
      <p:sp>
        <p:nvSpPr>
          <p:cNvPr id="2" name="TextBox 1">
            <a:extLst>
              <a:ext uri="{FF2B5EF4-FFF2-40B4-BE49-F238E27FC236}">
                <a16:creationId xmlns:a16="http://schemas.microsoft.com/office/drawing/2014/main" id="{4ADC00FB-4826-B132-231F-BDE1BBD21C39}"/>
              </a:ext>
            </a:extLst>
          </p:cNvPr>
          <p:cNvSpPr txBox="1"/>
          <p:nvPr/>
        </p:nvSpPr>
        <p:spPr>
          <a:xfrm>
            <a:off x="7186570" y="3841899"/>
            <a:ext cx="2217388" cy="430887"/>
          </a:xfrm>
          <a:prstGeom prst="rect">
            <a:avLst/>
          </a:prstGeom>
          <a:noFill/>
        </p:spPr>
        <p:txBody>
          <a:bodyPr wrap="square" rtlCol="0">
            <a:spAutoFit/>
          </a:bodyPr>
          <a:lstStyle/>
          <a:p>
            <a:r>
              <a:rPr lang="en-US" sz="1100" b="1" dirty="0">
                <a:solidFill>
                  <a:schemeClr val="bg1"/>
                </a:solidFill>
              </a:rPr>
              <a:t>John W. Miller II</a:t>
            </a:r>
          </a:p>
          <a:p>
            <a:r>
              <a:rPr lang="en-US" sz="1100" b="1" dirty="0">
                <a:solidFill>
                  <a:schemeClr val="bg1"/>
                </a:solidFill>
              </a:rPr>
              <a:t>Chairman/Partner</a:t>
            </a:r>
          </a:p>
        </p:txBody>
      </p:sp>
      <p:pic>
        <p:nvPicPr>
          <p:cNvPr id="3" name="Picture 2" descr="A logo with white text&#10;&#10;AI-generated content may be incorrect.">
            <a:extLst>
              <a:ext uri="{FF2B5EF4-FFF2-40B4-BE49-F238E27FC236}">
                <a16:creationId xmlns:a16="http://schemas.microsoft.com/office/drawing/2014/main" id="{28DAE8A2-85D9-7703-13C2-F0923AB027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5807" y="4272786"/>
            <a:ext cx="1297172" cy="5813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oogle Shape;162;p31"/>
          <p:cNvPicPr/>
          <p:nvPr/>
        </p:nvPicPr>
        <p:blipFill>
          <a:blip r:embed="rId2"/>
          <a:srcRect t="3296" b="3296"/>
          <a:stretch/>
        </p:blipFill>
        <p:spPr>
          <a:xfrm>
            <a:off x="228600" y="228600"/>
            <a:ext cx="3346560" cy="4690440"/>
          </a:xfrm>
          <a:prstGeom prst="rect">
            <a:avLst/>
          </a:prstGeom>
          <a:ln w="0">
            <a:noFill/>
          </a:ln>
        </p:spPr>
      </p:pic>
      <p:sp>
        <p:nvSpPr>
          <p:cNvPr id="63" name="PlaceHolder 1"/>
          <p:cNvSpPr>
            <a:spLocks noGrp="1"/>
          </p:cNvSpPr>
          <p:nvPr>
            <p:ph type="title"/>
          </p:nvPr>
        </p:nvSpPr>
        <p:spPr>
          <a:xfrm>
            <a:off x="3914640" y="228600"/>
            <a:ext cx="5000400" cy="990360"/>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2600" b="0" strike="noStrike" spc="-1" dirty="0">
                <a:solidFill>
                  <a:schemeClr val="dk1"/>
                </a:solidFill>
                <a:latin typeface="Fjalla One"/>
                <a:ea typeface="Fjalla One"/>
              </a:rPr>
              <a:t>Disclosure</a:t>
            </a:r>
            <a:endParaRPr lang="fr-FR" sz="2600" b="0" strike="noStrike" spc="-1" dirty="0">
              <a:solidFill>
                <a:schemeClr val="dk1"/>
              </a:solidFill>
              <a:latin typeface="Arial"/>
            </a:endParaRPr>
          </a:p>
        </p:txBody>
      </p:sp>
      <p:sp>
        <p:nvSpPr>
          <p:cNvPr id="64" name="PlaceHolder 2"/>
          <p:cNvSpPr>
            <a:spLocks noGrp="1"/>
          </p:cNvSpPr>
          <p:nvPr>
            <p:ph/>
          </p:nvPr>
        </p:nvSpPr>
        <p:spPr>
          <a:xfrm>
            <a:off x="3742660" y="1266840"/>
            <a:ext cx="5172380" cy="3647880"/>
          </a:xfrm>
          <a:prstGeom prst="rect">
            <a:avLst/>
          </a:prstGeom>
          <a:noFill/>
          <a:ln w="0">
            <a:noFill/>
          </a:ln>
        </p:spPr>
        <p:txBody>
          <a:bodyPr lIns="91440" tIns="91440" rIns="91440" bIns="91440" anchor="t">
            <a:normAutofit/>
          </a:bodyPr>
          <a:lstStyle/>
          <a:p>
            <a:pPr indent="0">
              <a:buNone/>
            </a:pPr>
            <a:r>
              <a:rPr lang="en-US" sz="1400" i="1" dirty="0">
                <a:effectLst/>
                <a:latin typeface="Aptos" panose="020B0004020202020204" pitchFamily="34" charset="0"/>
                <a:ea typeface="Aptos" panose="020B0004020202020204" pitchFamily="34" charset="0"/>
                <a:cs typeface="Aptos" panose="020B0004020202020204" pitchFamily="34" charset="0"/>
              </a:rPr>
              <a:t>I have no financial interest in any of the AI tools in this deck…</a:t>
            </a:r>
          </a:p>
          <a:p>
            <a:pPr indent="0">
              <a:buNone/>
            </a:pPr>
            <a:r>
              <a:rPr lang="en-US" sz="1400" i="1" dirty="0">
                <a:latin typeface="Aptos" panose="020B0004020202020204" pitchFamily="34" charset="0"/>
                <a:ea typeface="Aptos" panose="020B0004020202020204" pitchFamily="34" charset="0"/>
                <a:cs typeface="Aptos" panose="020B0004020202020204" pitchFamily="34" charset="0"/>
              </a:rPr>
              <a:t>Nor am I endorsing any of the tools</a:t>
            </a:r>
          </a:p>
          <a:p>
            <a:pPr indent="0">
              <a:buNone/>
            </a:pPr>
            <a:r>
              <a:rPr lang="en-US" sz="1400" i="1" dirty="0">
                <a:latin typeface="Aptos" panose="020B0004020202020204" pitchFamily="34" charset="0"/>
                <a:ea typeface="Aptos" panose="020B0004020202020204" pitchFamily="34" charset="0"/>
                <a:cs typeface="Aptos" panose="020B0004020202020204" pitchFamily="34" charset="0"/>
              </a:rPr>
              <a:t>I take no credit for the images in this slide deck….all were AI generated</a:t>
            </a:r>
            <a:endParaRPr lang="en-US" sz="1400" i="1" dirty="0">
              <a:effectLst/>
              <a:latin typeface="Aptos" panose="020B0004020202020204" pitchFamily="34" charset="0"/>
              <a:ea typeface="Aptos" panose="020B0004020202020204" pitchFamily="34" charset="0"/>
              <a:cs typeface="Aptos" panose="020B0004020202020204" pitchFamily="34" charset="0"/>
            </a:endParaRPr>
          </a:p>
        </p:txBody>
      </p:sp>
      <p:pic>
        <p:nvPicPr>
          <p:cNvPr id="2" name="Picture 1">
            <a:extLst>
              <a:ext uri="{FF2B5EF4-FFF2-40B4-BE49-F238E27FC236}">
                <a16:creationId xmlns:a16="http://schemas.microsoft.com/office/drawing/2014/main" id="{960CD785-E4D0-BBEF-859F-FA6B3E7F3958}"/>
              </a:ext>
            </a:extLst>
          </p:cNvPr>
          <p:cNvPicPr>
            <a:picLocks noChangeAspect="1"/>
          </p:cNvPicPr>
          <p:nvPr/>
        </p:nvPicPr>
        <p:blipFill>
          <a:blip r:embed="rId3"/>
          <a:srcRect t="75" b="8620"/>
          <a:stretch/>
        </p:blipFill>
        <p:spPr>
          <a:xfrm>
            <a:off x="4489889" y="2571750"/>
            <a:ext cx="3849901" cy="1920240"/>
          </a:xfrm>
          <a:prstGeom prst="rect">
            <a:avLst/>
          </a:prstGeom>
        </p:spPr>
      </p:pic>
      <p:sp>
        <p:nvSpPr>
          <p:cNvPr id="3" name="TextBox 2">
            <a:extLst>
              <a:ext uri="{FF2B5EF4-FFF2-40B4-BE49-F238E27FC236}">
                <a16:creationId xmlns:a16="http://schemas.microsoft.com/office/drawing/2014/main" id="{869AE757-75AD-0210-C537-F81B585EC415}"/>
              </a:ext>
            </a:extLst>
          </p:cNvPr>
          <p:cNvSpPr txBox="1"/>
          <p:nvPr/>
        </p:nvSpPr>
        <p:spPr>
          <a:xfrm>
            <a:off x="4637903" y="4564855"/>
            <a:ext cx="4938907" cy="276999"/>
          </a:xfrm>
          <a:prstGeom prst="rect">
            <a:avLst/>
          </a:prstGeom>
          <a:noFill/>
        </p:spPr>
        <p:txBody>
          <a:bodyPr wrap="square" rtlCol="0">
            <a:spAutoFit/>
          </a:bodyPr>
          <a:lstStyle/>
          <a:p>
            <a:r>
              <a:rPr lang="en-US" sz="1200" i="1" dirty="0"/>
              <a:t>Picture source: https://labs.google/fx/tools/image-fx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oogle Shape;169;p32"/>
          <p:cNvPicPr/>
          <p:nvPr/>
        </p:nvPicPr>
        <p:blipFill>
          <a:blip r:embed="rId2"/>
          <a:srcRect t="12803" b="12807"/>
          <a:stretch/>
        </p:blipFill>
        <p:spPr>
          <a:xfrm>
            <a:off x="228960" y="612720"/>
            <a:ext cx="8686080" cy="4306320"/>
          </a:xfrm>
          <a:prstGeom prst="rect">
            <a:avLst/>
          </a:prstGeom>
          <a:ln w="0">
            <a:noFill/>
          </a:ln>
        </p:spPr>
      </p:pic>
      <p:sp>
        <p:nvSpPr>
          <p:cNvPr id="66" name="PlaceHolder 1"/>
          <p:cNvSpPr>
            <a:spLocks noGrp="1"/>
          </p:cNvSpPr>
          <p:nvPr>
            <p:ph type="subTitle"/>
          </p:nvPr>
        </p:nvSpPr>
        <p:spPr>
          <a:xfrm>
            <a:off x="228600" y="247680"/>
            <a:ext cx="8686440" cy="371160"/>
          </a:xfrm>
          <a:prstGeom prst="rect">
            <a:avLst/>
          </a:prstGeom>
          <a:noFill/>
          <a:ln w="0">
            <a:noFill/>
          </a:ln>
        </p:spPr>
        <p:txBody>
          <a:bodyPr lIns="91440" tIns="91440" rIns="91440" bIns="91440" anchor="b">
            <a:normAutofit/>
          </a:bodyPr>
          <a:lstStyle/>
          <a:p>
            <a:pPr algn="ctr"/>
            <a:endParaRPr lang="en-US" sz="1200" b="0" strike="noStrike" spc="-1">
              <a:solidFill>
                <a:schemeClr val="dk1"/>
              </a:solidFill>
              <a:latin typeface="Inter"/>
              <a:ea typeface="Inter"/>
            </a:endParaRPr>
          </a:p>
        </p:txBody>
      </p:sp>
      <p:sp>
        <p:nvSpPr>
          <p:cNvPr id="67" name="PlaceHolder 2"/>
          <p:cNvSpPr>
            <a:spLocks noGrp="1"/>
          </p:cNvSpPr>
          <p:nvPr>
            <p:ph type="title"/>
          </p:nvPr>
        </p:nvSpPr>
        <p:spPr>
          <a:xfrm>
            <a:off x="1104840" y="3267000"/>
            <a:ext cx="7591320" cy="138060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rmAutofit fontScale="90000"/>
          </a:bodyPr>
          <a:lstStyle/>
          <a:p>
            <a:pPr indent="0">
              <a:lnSpc>
                <a:spcPct val="100000"/>
              </a:lnSpc>
              <a:buNone/>
              <a:tabLst>
                <a:tab pos="0" algn="l"/>
              </a:tabLst>
            </a:pPr>
            <a:r>
              <a:rPr lang="en" sz="4000" b="1" strike="noStrike" spc="-1" dirty="0">
                <a:solidFill>
                  <a:schemeClr val="bg1"/>
                </a:solidFill>
                <a:latin typeface="Sora"/>
                <a:ea typeface="Sora"/>
              </a:rPr>
              <a:t>Ripped from the Headlines – </a:t>
            </a:r>
            <a:br>
              <a:rPr lang="en" sz="4000" b="1" strike="noStrike" spc="-1" dirty="0">
                <a:solidFill>
                  <a:schemeClr val="bg1"/>
                </a:solidFill>
                <a:latin typeface="Sora"/>
                <a:ea typeface="Sora"/>
              </a:rPr>
            </a:br>
            <a:r>
              <a:rPr lang="en" sz="4000" b="1" strike="noStrike" spc="-1" dirty="0">
                <a:solidFill>
                  <a:schemeClr val="bg1"/>
                </a:solidFill>
                <a:latin typeface="Sora"/>
                <a:ea typeface="Sora"/>
              </a:rPr>
              <a:t>The Patient’s Perspective</a:t>
            </a:r>
            <a:endParaRPr lang="fr-FR" sz="4000" b="0" strike="noStrike" spc="-1" dirty="0">
              <a:solidFill>
                <a:schemeClr val="bg1"/>
              </a:solidFill>
              <a:latin typeface="Arial"/>
            </a:endParaRPr>
          </a:p>
        </p:txBody>
      </p:sp>
      <p:sp>
        <p:nvSpPr>
          <p:cNvPr id="68" name="PlaceHolder 3"/>
          <p:cNvSpPr>
            <a:spLocks noGrp="1"/>
          </p:cNvSpPr>
          <p:nvPr>
            <p:ph type="title"/>
          </p:nvPr>
        </p:nvSpPr>
        <p:spPr>
          <a:xfrm>
            <a:off x="447840" y="3267000"/>
            <a:ext cx="657000" cy="79992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rmAutofit fontScale="93507"/>
          </a:bodyPr>
          <a:lstStyle/>
          <a:p>
            <a:pPr indent="0" algn="ctr">
              <a:lnSpc>
                <a:spcPct val="100000"/>
              </a:lnSpc>
              <a:buNone/>
              <a:tabLst>
                <a:tab pos="0" algn="l"/>
              </a:tabLst>
            </a:pPr>
            <a:r>
              <a:rPr lang="en" sz="4000" b="0" strike="noStrike" spc="-1">
                <a:solidFill>
                  <a:schemeClr val="lt1"/>
                </a:solidFill>
                <a:latin typeface="Fjalla One"/>
                <a:ea typeface="Fjalla One"/>
              </a:rPr>
              <a:t>01</a:t>
            </a:r>
            <a:endParaRPr lang="fr-FR" sz="4000" b="0" strike="noStrike" spc="-1">
              <a:solidFill>
                <a:schemeClr val="dk1"/>
              </a:solidFill>
              <a:latin typeface="Arial"/>
            </a:endParaRPr>
          </a:p>
        </p:txBody>
      </p:sp>
      <p:cxnSp>
        <p:nvCxnSpPr>
          <p:cNvPr id="69" name="Google Shape;173;p32"/>
          <p:cNvCxnSpPr/>
          <p:nvPr/>
        </p:nvCxnSpPr>
        <p:spPr>
          <a:xfrm>
            <a:off x="598320" y="4034160"/>
            <a:ext cx="356040" cy="360"/>
          </a:xfrm>
          <a:prstGeom prst="straightConnector1">
            <a:avLst/>
          </a:prstGeom>
          <a:ln w="9525">
            <a:solidFill>
              <a:srgbClr val="FFFFFF"/>
            </a:solidFill>
            <a:roun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2BD3B-6104-6310-2B55-FB9378341CC9}"/>
            </a:ext>
          </a:extLst>
        </p:cNvPr>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28B04834-1EBE-F193-B782-26744D6C61AA}"/>
              </a:ext>
            </a:extLst>
          </p:cNvPr>
          <p:cNvPicPr>
            <a:picLocks noChangeAspect="1"/>
          </p:cNvPicPr>
          <p:nvPr/>
        </p:nvPicPr>
        <p:blipFill>
          <a:blip r:embed="rId3"/>
          <a:stretch>
            <a:fillRect/>
          </a:stretch>
        </p:blipFill>
        <p:spPr>
          <a:xfrm>
            <a:off x="875343" y="100806"/>
            <a:ext cx="7495393" cy="4941888"/>
          </a:xfrm>
          <a:prstGeom prst="rect">
            <a:avLst/>
          </a:prstGeom>
        </p:spPr>
      </p:pic>
      <p:pic>
        <p:nvPicPr>
          <p:cNvPr id="3" name="Picture 2">
            <a:extLst>
              <a:ext uri="{FF2B5EF4-FFF2-40B4-BE49-F238E27FC236}">
                <a16:creationId xmlns:a16="http://schemas.microsoft.com/office/drawing/2014/main" id="{FC78288D-00FE-50FD-6434-E7D202BD352D}"/>
              </a:ext>
            </a:extLst>
          </p:cNvPr>
          <p:cNvPicPr>
            <a:picLocks noChangeAspect="1"/>
          </p:cNvPicPr>
          <p:nvPr/>
        </p:nvPicPr>
        <p:blipFill>
          <a:blip r:embed="rId4"/>
          <a:stretch>
            <a:fillRect/>
          </a:stretch>
        </p:blipFill>
        <p:spPr>
          <a:xfrm>
            <a:off x="0" y="626014"/>
            <a:ext cx="9144000" cy="3891472"/>
          </a:xfrm>
          <a:prstGeom prst="rect">
            <a:avLst/>
          </a:prstGeom>
          <a:solidFill>
            <a:schemeClr val="accent1"/>
          </a:solidFill>
          <a:ln>
            <a:solidFill>
              <a:schemeClr val="bg2">
                <a:lumMod val="50000"/>
              </a:schemeClr>
            </a:solidFill>
          </a:ln>
        </p:spPr>
      </p:pic>
    </p:spTree>
    <p:extLst>
      <p:ext uri="{BB962C8B-B14F-4D97-AF65-F5344CB8AC3E}">
        <p14:creationId xmlns:p14="http://schemas.microsoft.com/office/powerpoint/2010/main" val="348964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07603-579A-103B-8AF0-731827EAAFFC}"/>
              </a:ext>
            </a:extLst>
          </p:cNvPr>
          <p:cNvSpPr>
            <a:spLocks noGrp="1"/>
          </p:cNvSpPr>
          <p:nvPr>
            <p:ph type="title"/>
          </p:nvPr>
        </p:nvSpPr>
        <p:spPr/>
        <p:txBody>
          <a:bodyPr>
            <a:normAutofit fontScale="90000"/>
          </a:bodyPr>
          <a:lstStyle/>
          <a:p>
            <a:r>
              <a:rPr lang="en-US" b="1" dirty="0"/>
              <a:t>Today’s talk is broken into two sections:</a:t>
            </a:r>
            <a:endParaRPr lang="en-US" dirty="0"/>
          </a:p>
        </p:txBody>
      </p:sp>
      <p:sp>
        <p:nvSpPr>
          <p:cNvPr id="3" name="Content Placeholder 2">
            <a:extLst>
              <a:ext uri="{FF2B5EF4-FFF2-40B4-BE49-F238E27FC236}">
                <a16:creationId xmlns:a16="http://schemas.microsoft.com/office/drawing/2014/main" id="{F948596F-CEBE-60BC-0831-9248883A0405}"/>
              </a:ext>
            </a:extLst>
          </p:cNvPr>
          <p:cNvSpPr>
            <a:spLocks noGrp="1"/>
          </p:cNvSpPr>
          <p:nvPr>
            <p:ph idx="1"/>
          </p:nvPr>
        </p:nvSpPr>
        <p:spPr>
          <a:xfrm>
            <a:off x="205740" y="926014"/>
            <a:ext cx="4160314" cy="3706709"/>
          </a:xfrm>
        </p:spPr>
        <p:txBody>
          <a:bodyPr/>
          <a:lstStyle/>
          <a:p>
            <a:pPr>
              <a:buFont typeface="+mj-lt"/>
              <a:buAutoNum type="arabicPeriod"/>
            </a:pPr>
            <a:r>
              <a:rPr lang="en-US" sz="2700" dirty="0"/>
              <a:t>Georgia’s Tort Reform – Version 2025</a:t>
            </a:r>
          </a:p>
          <a:p>
            <a:pPr>
              <a:buFont typeface="+mj-lt"/>
              <a:buAutoNum type="arabicPeriod"/>
            </a:pPr>
            <a:endParaRPr lang="en-US" sz="2700" dirty="0"/>
          </a:p>
          <a:p>
            <a:pPr>
              <a:buFont typeface="+mj-lt"/>
              <a:buAutoNum type="arabicPeriod"/>
            </a:pPr>
            <a:endParaRPr lang="en-US" sz="2700" dirty="0"/>
          </a:p>
          <a:p>
            <a:pPr>
              <a:buFont typeface="+mj-lt"/>
              <a:buAutoNum type="arabicPeriod"/>
            </a:pPr>
            <a:endParaRPr lang="en-US" sz="2700" dirty="0"/>
          </a:p>
          <a:p>
            <a:pPr>
              <a:buFont typeface="+mj-lt"/>
              <a:buAutoNum type="arabicPeriod"/>
            </a:pPr>
            <a:r>
              <a:rPr lang="en-US" sz="2700" dirty="0"/>
              <a:t>The Promise and Perils of AI in Healthcare</a:t>
            </a:r>
          </a:p>
          <a:p>
            <a:endParaRPr lang="en-US" dirty="0"/>
          </a:p>
        </p:txBody>
      </p:sp>
      <p:pic>
        <p:nvPicPr>
          <p:cNvPr id="4" name="Picture 3">
            <a:extLst>
              <a:ext uri="{FF2B5EF4-FFF2-40B4-BE49-F238E27FC236}">
                <a16:creationId xmlns:a16="http://schemas.microsoft.com/office/drawing/2014/main" id="{CFBE07A8-4F5F-99D6-4995-33816D8D49A4}"/>
              </a:ext>
            </a:extLst>
          </p:cNvPr>
          <p:cNvPicPr>
            <a:picLocks noChangeAspect="1"/>
          </p:cNvPicPr>
          <p:nvPr/>
        </p:nvPicPr>
        <p:blipFill>
          <a:blip r:embed="rId3"/>
          <a:stretch>
            <a:fillRect/>
          </a:stretch>
        </p:blipFill>
        <p:spPr>
          <a:xfrm>
            <a:off x="5653488" y="926014"/>
            <a:ext cx="2759176" cy="1840127"/>
          </a:xfrm>
          <a:prstGeom prst="rect">
            <a:avLst/>
          </a:prstGeom>
        </p:spPr>
      </p:pic>
      <p:pic>
        <p:nvPicPr>
          <p:cNvPr id="5" name="Picture 4">
            <a:extLst>
              <a:ext uri="{FF2B5EF4-FFF2-40B4-BE49-F238E27FC236}">
                <a16:creationId xmlns:a16="http://schemas.microsoft.com/office/drawing/2014/main" id="{592EAC8C-0EED-D805-6056-BD2FE5C55148}"/>
              </a:ext>
            </a:extLst>
          </p:cNvPr>
          <p:cNvPicPr>
            <a:picLocks noChangeAspect="1"/>
          </p:cNvPicPr>
          <p:nvPr/>
        </p:nvPicPr>
        <p:blipFill>
          <a:blip r:embed="rId4"/>
          <a:stretch>
            <a:fillRect/>
          </a:stretch>
        </p:blipFill>
        <p:spPr>
          <a:xfrm>
            <a:off x="5659395" y="3220994"/>
            <a:ext cx="2753269" cy="1548714"/>
          </a:xfrm>
          <a:prstGeom prst="rect">
            <a:avLst/>
          </a:prstGeom>
        </p:spPr>
      </p:pic>
    </p:spTree>
    <p:extLst>
      <p:ext uri="{BB962C8B-B14F-4D97-AF65-F5344CB8AC3E}">
        <p14:creationId xmlns:p14="http://schemas.microsoft.com/office/powerpoint/2010/main" val="158486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B3BF7-725E-AC69-C9FA-00DBB4EFE4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D0DABCA-6927-4CEA-CC2A-DADE93400E8C}"/>
              </a:ext>
            </a:extLst>
          </p:cNvPr>
          <p:cNvPicPr>
            <a:picLocks noChangeAspect="1"/>
          </p:cNvPicPr>
          <p:nvPr/>
        </p:nvPicPr>
        <p:blipFill>
          <a:blip r:embed="rId3"/>
          <a:stretch>
            <a:fillRect/>
          </a:stretch>
        </p:blipFill>
        <p:spPr>
          <a:xfrm>
            <a:off x="1436808" y="0"/>
            <a:ext cx="6270384" cy="5143500"/>
          </a:xfrm>
          <a:prstGeom prst="rect">
            <a:avLst/>
          </a:prstGeom>
          <a:ln>
            <a:solidFill>
              <a:srgbClr val="0070C0"/>
            </a:solidFill>
          </a:ln>
        </p:spPr>
      </p:pic>
      <p:sp>
        <p:nvSpPr>
          <p:cNvPr id="6" name="TextBox 5">
            <a:extLst>
              <a:ext uri="{FF2B5EF4-FFF2-40B4-BE49-F238E27FC236}">
                <a16:creationId xmlns:a16="http://schemas.microsoft.com/office/drawing/2014/main" id="{7F61F9BB-99A0-3E0D-18AA-84047F36BED7}"/>
              </a:ext>
            </a:extLst>
          </p:cNvPr>
          <p:cNvSpPr txBox="1"/>
          <p:nvPr/>
        </p:nvSpPr>
        <p:spPr>
          <a:xfrm>
            <a:off x="1021491" y="217259"/>
            <a:ext cx="7570573" cy="4708981"/>
          </a:xfrm>
          <a:prstGeom prst="rect">
            <a:avLst/>
          </a:prstGeom>
          <a:solidFill>
            <a:schemeClr val="lt1"/>
          </a:solidFill>
          <a:ln>
            <a:solidFill>
              <a:srgbClr val="0070C0"/>
            </a:solidFill>
          </a:ln>
        </p:spPr>
        <p:txBody>
          <a:bodyPr wrap="square" rtlCol="0">
            <a:spAutoFit/>
          </a:bodyPr>
          <a:lstStyle/>
          <a:p>
            <a:pPr algn="l">
              <a:lnSpc>
                <a:spcPts val="2025"/>
              </a:lnSpc>
              <a:buNone/>
            </a:pPr>
            <a:r>
              <a:rPr lang="en-US" b="0" i="0" dirty="0">
                <a:effectLst/>
                <a:latin typeface="Limerick Serial"/>
              </a:rPr>
              <a:t>Marly </a:t>
            </a:r>
            <a:r>
              <a:rPr lang="en-US" b="0" i="0" dirty="0" err="1">
                <a:effectLst/>
                <a:latin typeface="Limerick Serial"/>
              </a:rPr>
              <a:t>Garnreiter</a:t>
            </a:r>
            <a:r>
              <a:rPr lang="en-US" b="0" i="0" dirty="0">
                <a:effectLst/>
                <a:latin typeface="Limerick Serial"/>
              </a:rPr>
              <a:t>, 27, was struggling with night sweats and itchy skin, but initially chalked her symptoms up to lingering anxiety and grief after her father, Victor, died at age 58 from colon cancer in January 2024. </a:t>
            </a:r>
          </a:p>
          <a:p>
            <a:pPr algn="l">
              <a:lnSpc>
                <a:spcPts val="2025"/>
              </a:lnSpc>
              <a:buNone/>
            </a:pPr>
            <a:endParaRPr lang="en-US" dirty="0">
              <a:latin typeface="Limerick Serial"/>
            </a:endParaRPr>
          </a:p>
          <a:p>
            <a:pPr algn="l">
              <a:lnSpc>
                <a:spcPts val="2025"/>
              </a:lnSpc>
              <a:buNone/>
            </a:pPr>
            <a:r>
              <a:rPr lang="en-US" b="0" i="0" dirty="0">
                <a:effectLst/>
                <a:latin typeface="Limerick Serial"/>
              </a:rPr>
              <a:t>When she saw her doctor, all her tests came back normal. So </a:t>
            </a:r>
            <a:r>
              <a:rPr lang="en-US" b="0" i="0" dirty="0" err="1">
                <a:effectLst/>
                <a:latin typeface="Limerick Serial"/>
              </a:rPr>
              <a:t>Garnreiter</a:t>
            </a:r>
            <a:r>
              <a:rPr lang="en-US" b="0" i="0" dirty="0">
                <a:effectLst/>
                <a:latin typeface="Limerick Serial"/>
              </a:rPr>
              <a:t> decided, on a lark, to put her symptoms into the AI chatbot, ChatGPT. “It said I had blood cancer,” </a:t>
            </a:r>
            <a:r>
              <a:rPr lang="en-US" b="0" i="0" dirty="0" err="1">
                <a:effectLst/>
                <a:latin typeface="Limerick Serial"/>
              </a:rPr>
              <a:t>Garnreiter</a:t>
            </a:r>
            <a:r>
              <a:rPr lang="en-US" b="0" i="0" dirty="0">
                <a:effectLst/>
                <a:latin typeface="Limerick Serial"/>
              </a:rPr>
              <a:t>, who hails from Paris, said, according to</a:t>
            </a:r>
            <a:r>
              <a:rPr lang="en-US" b="0" i="1" dirty="0">
                <a:effectLst/>
                <a:latin typeface="Limerick Serial"/>
              </a:rPr>
              <a:t> </a:t>
            </a:r>
            <a:r>
              <a:rPr lang="en-US" b="0" i="1" dirty="0">
                <a:solidFill>
                  <a:srgbClr val="02598B"/>
                </a:solidFill>
                <a:effectLst/>
                <a:latin typeface="Limerick Serial"/>
                <a:hlinkClick r:id="rId4"/>
              </a:rPr>
              <a:t>The Daily Mail.</a:t>
            </a:r>
            <a:r>
              <a:rPr lang="en-US" b="0" i="0" dirty="0">
                <a:effectLst/>
                <a:latin typeface="Limerick Serial"/>
              </a:rPr>
              <a:t> “My friends were skeptical when I told them, and said I should only consult real doctors.”</a:t>
            </a:r>
          </a:p>
          <a:p>
            <a:pPr algn="l">
              <a:lnSpc>
                <a:spcPts val="2025"/>
              </a:lnSpc>
            </a:pPr>
            <a:endParaRPr lang="en-US" b="0" i="0" dirty="0">
              <a:effectLst/>
              <a:latin typeface="Limerick Serial"/>
            </a:endParaRPr>
          </a:p>
          <a:p>
            <a:pPr algn="l">
              <a:lnSpc>
                <a:spcPts val="2025"/>
              </a:lnSpc>
            </a:pPr>
            <a:r>
              <a:rPr lang="en-US" b="0" i="0" dirty="0">
                <a:effectLst/>
                <a:latin typeface="Limerick Serial"/>
              </a:rPr>
              <a:t>Months later, </a:t>
            </a:r>
            <a:r>
              <a:rPr lang="en-US" b="0" i="0" dirty="0" err="1">
                <a:effectLst/>
                <a:latin typeface="Limerick Serial"/>
              </a:rPr>
              <a:t>Garnreiter</a:t>
            </a:r>
            <a:r>
              <a:rPr lang="en-US" b="0" i="0" dirty="0">
                <a:effectLst/>
                <a:latin typeface="Limerick Serial"/>
              </a:rPr>
              <a:t> returned to the doctor when she started to feel “something was wrong," she explained. “I had a pain in my chest and I was tired all the time,” she said.</a:t>
            </a:r>
          </a:p>
          <a:p>
            <a:pPr algn="l">
              <a:lnSpc>
                <a:spcPts val="2025"/>
              </a:lnSpc>
            </a:pPr>
            <a:endParaRPr lang="en-US" dirty="0">
              <a:latin typeface="Limerick Serial"/>
            </a:endParaRPr>
          </a:p>
          <a:p>
            <a:pPr algn="l">
              <a:lnSpc>
                <a:spcPts val="2025"/>
              </a:lnSpc>
              <a:buNone/>
            </a:pPr>
            <a:r>
              <a:rPr lang="en-US" b="0" i="0" dirty="0">
                <a:effectLst/>
                <a:latin typeface="Limerick Serial"/>
              </a:rPr>
              <a:t>Scans showed a “big mass” on her left lung, and tests showed she had </a:t>
            </a:r>
            <a:r>
              <a:rPr lang="en-US" b="0" i="0" dirty="0">
                <a:solidFill>
                  <a:srgbClr val="02598B"/>
                </a:solidFill>
                <a:effectLst/>
                <a:latin typeface="Limerick Serial"/>
                <a:hlinkClick r:id="rId5"/>
              </a:rPr>
              <a:t>Hodgkin lymphoma</a:t>
            </a:r>
            <a:r>
              <a:rPr lang="en-US" b="0" i="0" dirty="0">
                <a:effectLst/>
                <a:latin typeface="Limerick Serial"/>
              </a:rPr>
              <a:t>. As the </a:t>
            </a:r>
            <a:r>
              <a:rPr lang="en-US" b="0" i="0" dirty="0">
                <a:solidFill>
                  <a:srgbClr val="02598B"/>
                </a:solidFill>
                <a:effectLst/>
                <a:latin typeface="Limerick Serial"/>
                <a:hlinkClick r:id="rId6"/>
              </a:rPr>
              <a:t>Cleveland Clinic</a:t>
            </a:r>
            <a:r>
              <a:rPr lang="en-US" b="0" i="0" dirty="0">
                <a:effectLst/>
                <a:latin typeface="Limerick Serial"/>
              </a:rPr>
              <a:t> explains, it’s a type of blood cancer that starts in the white blood cells.</a:t>
            </a:r>
          </a:p>
          <a:p>
            <a:pPr algn="l">
              <a:lnSpc>
                <a:spcPts val="2025"/>
              </a:lnSpc>
            </a:pPr>
            <a:r>
              <a:rPr lang="en-US" b="0" i="0" dirty="0">
                <a:effectLst/>
                <a:latin typeface="Limerick Serial"/>
              </a:rPr>
              <a:t>Chat GPT — which had diagnosed it a year earlier — was right.</a:t>
            </a:r>
            <a:endParaRPr lang="en-US" dirty="0"/>
          </a:p>
        </p:txBody>
      </p:sp>
    </p:spTree>
    <p:extLst>
      <p:ext uri="{BB962C8B-B14F-4D97-AF65-F5344CB8AC3E}">
        <p14:creationId xmlns:p14="http://schemas.microsoft.com/office/powerpoint/2010/main" val="32071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079A-00DA-F55A-4FA6-8489F96112E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467B873-FABD-0033-32D6-63FD76D92DAB}"/>
              </a:ext>
            </a:extLst>
          </p:cNvPr>
          <p:cNvPicPr>
            <a:picLocks noChangeAspect="1"/>
          </p:cNvPicPr>
          <p:nvPr/>
        </p:nvPicPr>
        <p:blipFill>
          <a:blip r:embed="rId2"/>
          <a:stretch>
            <a:fillRect/>
          </a:stretch>
        </p:blipFill>
        <p:spPr>
          <a:xfrm>
            <a:off x="0" y="77932"/>
            <a:ext cx="9144000" cy="4987636"/>
          </a:xfrm>
          <a:prstGeom prst="rect">
            <a:avLst/>
          </a:prstGeom>
        </p:spPr>
      </p:pic>
      <p:grpSp>
        <p:nvGrpSpPr>
          <p:cNvPr id="81" name="Google Shape;179;p31">
            <a:extLst>
              <a:ext uri="{FF2B5EF4-FFF2-40B4-BE49-F238E27FC236}">
                <a16:creationId xmlns:a16="http://schemas.microsoft.com/office/drawing/2014/main" id="{5812295B-4A7F-F1AA-75AD-2827C63FAECB}"/>
              </a:ext>
            </a:extLst>
          </p:cNvPr>
          <p:cNvGrpSpPr/>
          <p:nvPr/>
        </p:nvGrpSpPr>
        <p:grpSpPr>
          <a:xfrm>
            <a:off x="-553320" y="130680"/>
            <a:ext cx="9278280" cy="1300320"/>
            <a:chOff x="-553320" y="130680"/>
            <a:chExt cx="9278280" cy="1300320"/>
          </a:xfrm>
        </p:grpSpPr>
        <p:sp>
          <p:nvSpPr>
            <p:cNvPr id="82" name="Google Shape;180;p31">
              <a:extLst>
                <a:ext uri="{FF2B5EF4-FFF2-40B4-BE49-F238E27FC236}">
                  <a16:creationId xmlns:a16="http://schemas.microsoft.com/office/drawing/2014/main" id="{0D90BD62-1FB6-68E0-26D4-19B241638587}"/>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83" name="Google Shape;181;p31">
              <a:extLst>
                <a:ext uri="{FF2B5EF4-FFF2-40B4-BE49-F238E27FC236}">
                  <a16:creationId xmlns:a16="http://schemas.microsoft.com/office/drawing/2014/main" id="{3214114F-7EEA-001B-DB74-78C39ECD08D5}"/>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84" name="PlaceHolder 1">
            <a:extLst>
              <a:ext uri="{FF2B5EF4-FFF2-40B4-BE49-F238E27FC236}">
                <a16:creationId xmlns:a16="http://schemas.microsoft.com/office/drawing/2014/main" id="{2819C881-5C04-72E3-776D-1B709DFD340E}"/>
              </a:ext>
            </a:extLst>
          </p:cNvPr>
          <p:cNvSpPr>
            <a:spLocks noGrp="1"/>
          </p:cNvSpPr>
          <p:nvPr>
            <p:ph type="title"/>
          </p:nvPr>
        </p:nvSpPr>
        <p:spPr>
          <a:xfrm>
            <a:off x="1247760" y="380880"/>
            <a:ext cx="7148754"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US" sz="2400" dirty="0">
                <a:effectLst/>
                <a:latin typeface="Aptos" panose="020B0004020202020204" pitchFamily="34" charset="0"/>
                <a:ea typeface="Times New Roman" panose="02020603050405020304" pitchFamily="18" charset="0"/>
                <a:cs typeface="Aptos" panose="020B0004020202020204" pitchFamily="34" charset="0"/>
              </a:rPr>
              <a:t>The Current Landscape of AI in Healthcare</a:t>
            </a:r>
            <a:endParaRPr lang="fr-FR" b="0" strike="noStrike" spc="-1" dirty="0">
              <a:solidFill>
                <a:schemeClr val="dk1"/>
              </a:solidFill>
              <a:latin typeface="Arial"/>
            </a:endParaRPr>
          </a:p>
        </p:txBody>
      </p:sp>
      <p:sp>
        <p:nvSpPr>
          <p:cNvPr id="85" name="PlaceHolder 2">
            <a:extLst>
              <a:ext uri="{FF2B5EF4-FFF2-40B4-BE49-F238E27FC236}">
                <a16:creationId xmlns:a16="http://schemas.microsoft.com/office/drawing/2014/main" id="{2D018CE4-12A4-3F5D-9311-E47A78B3762D}"/>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02</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2651519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EEF04-B172-6241-7A47-61EAFAB66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71F69-FB4E-9834-64C7-CCB0D41268F0}"/>
              </a:ext>
            </a:extLst>
          </p:cNvPr>
          <p:cNvSpPr>
            <a:spLocks noGrp="1"/>
          </p:cNvSpPr>
          <p:nvPr>
            <p:ph type="title"/>
          </p:nvPr>
        </p:nvSpPr>
        <p:spPr/>
        <p:txBody>
          <a:bodyPr>
            <a:normAutofit fontScale="90000"/>
          </a:bodyPr>
          <a:lstStyle/>
          <a:p>
            <a:pPr marL="0" marR="0">
              <a:buNone/>
            </a:pPr>
            <a:r>
              <a:rPr lang="en-US" sz="2800" b="1" dirty="0">
                <a:effectLst/>
                <a:latin typeface="Aptos" panose="020B0004020202020204" pitchFamily="34" charset="0"/>
                <a:ea typeface="Aptos" panose="020B0004020202020204" pitchFamily="34" charset="0"/>
                <a:cs typeface="Aptos" panose="020B0004020202020204" pitchFamily="34" charset="0"/>
              </a:rPr>
              <a:t>Where We Stand Today:</a:t>
            </a:r>
            <a:endParaRPr lang="en-US" sz="28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ontent Placeholder 2">
            <a:extLst>
              <a:ext uri="{FF2B5EF4-FFF2-40B4-BE49-F238E27FC236}">
                <a16:creationId xmlns:a16="http://schemas.microsoft.com/office/drawing/2014/main" id="{AEA9A58C-A414-E568-34A3-90D08E645F47}"/>
              </a:ext>
            </a:extLst>
          </p:cNvPr>
          <p:cNvSpPr>
            <a:spLocks noGrp="1"/>
          </p:cNvSpPr>
          <p:nvPr>
            <p:ph idx="1"/>
          </p:nvPr>
        </p:nvSpPr>
        <p:spPr/>
        <p:txBody>
          <a:bodyPr>
            <a:normAutofit/>
          </a:bodyPr>
          <a:lstStyle/>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sp>
        <p:nvSpPr>
          <p:cNvPr id="8" name="TextBox 7">
            <a:extLst>
              <a:ext uri="{FF2B5EF4-FFF2-40B4-BE49-F238E27FC236}">
                <a16:creationId xmlns:a16="http://schemas.microsoft.com/office/drawing/2014/main" id="{AD443E68-B099-346A-74FA-44200A7C7B09}"/>
              </a:ext>
            </a:extLst>
          </p:cNvPr>
          <p:cNvSpPr txBox="1"/>
          <p:nvPr/>
        </p:nvSpPr>
        <p:spPr>
          <a:xfrm>
            <a:off x="1479884" y="1263316"/>
            <a:ext cx="6232358" cy="2308324"/>
          </a:xfrm>
          <a:prstGeom prst="rect">
            <a:avLst/>
          </a:prstGeom>
          <a:noFill/>
        </p:spPr>
        <p:txBody>
          <a:bodyPr wrap="square" rtlCol="0">
            <a:spAutoFit/>
          </a:bodyPr>
          <a:lstStyle/>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Healthcare AI market expected to reach $188 billion by 2030</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Rapid evolution of machine learning, natural language processing, and computer vision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Increasing regulatory frameworks (FDA AI/ML regulatory pathways)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Growing integration with electronic health records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Shift from experimental to practical applications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129791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69;p32"/>
          <p:cNvPicPr/>
          <p:nvPr/>
        </p:nvPicPr>
        <p:blipFill>
          <a:blip r:embed="rId2"/>
          <a:srcRect t="12803" b="12807"/>
          <a:stretch/>
        </p:blipFill>
        <p:spPr>
          <a:xfrm>
            <a:off x="228960" y="612720"/>
            <a:ext cx="8686080" cy="4306320"/>
          </a:xfrm>
          <a:prstGeom prst="rect">
            <a:avLst/>
          </a:prstGeom>
          <a:ln w="0">
            <a:noFill/>
          </a:ln>
        </p:spPr>
      </p:pic>
      <p:sp>
        <p:nvSpPr>
          <p:cNvPr id="78" name="PlaceHolder 1"/>
          <p:cNvSpPr>
            <a:spLocks noGrp="1"/>
          </p:cNvSpPr>
          <p:nvPr>
            <p:ph type="subTitle"/>
          </p:nvPr>
        </p:nvSpPr>
        <p:spPr>
          <a:xfrm>
            <a:off x="228600" y="247680"/>
            <a:ext cx="8686440" cy="371160"/>
          </a:xfrm>
          <a:prstGeom prst="rect">
            <a:avLst/>
          </a:prstGeom>
          <a:noFill/>
          <a:ln w="0">
            <a:noFill/>
          </a:ln>
        </p:spPr>
        <p:txBody>
          <a:bodyPr lIns="91440" tIns="91440" rIns="91440" bIns="91440" anchor="b">
            <a:normAutofit/>
          </a:bodyPr>
          <a:lstStyle/>
          <a:p>
            <a:pPr algn="ctr"/>
            <a:endParaRPr lang="en-US" sz="1200" b="0" strike="noStrike" spc="-1">
              <a:solidFill>
                <a:schemeClr val="dk1"/>
              </a:solidFill>
              <a:latin typeface="Inter"/>
              <a:ea typeface="Inter"/>
            </a:endParaRPr>
          </a:p>
        </p:txBody>
      </p:sp>
      <p:sp>
        <p:nvSpPr>
          <p:cNvPr id="79" name="PlaceHolder 2"/>
          <p:cNvSpPr>
            <a:spLocks noGrp="1"/>
          </p:cNvSpPr>
          <p:nvPr>
            <p:ph type="title"/>
          </p:nvPr>
        </p:nvSpPr>
        <p:spPr>
          <a:xfrm>
            <a:off x="1104840" y="3267000"/>
            <a:ext cx="7649300" cy="138060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rmAutofit fontScale="90000"/>
          </a:bodyPr>
          <a:lstStyle/>
          <a:p>
            <a:pPr indent="0">
              <a:lnSpc>
                <a:spcPct val="100000"/>
              </a:lnSpc>
              <a:buNone/>
              <a:tabLst>
                <a:tab pos="0" algn="l"/>
              </a:tabLst>
            </a:pPr>
            <a:r>
              <a:rPr lang="en" sz="4000" b="1" strike="noStrike" spc="-1" dirty="0">
                <a:solidFill>
                  <a:schemeClr val="bg1"/>
                </a:solidFill>
                <a:latin typeface="Sora"/>
                <a:ea typeface="Sora"/>
              </a:rPr>
              <a:t>Do we need to be concerned about AI’s impact on our profession in the future?</a:t>
            </a:r>
            <a:endParaRPr lang="fr-FR" sz="4000" b="0" strike="noStrike" spc="-1" dirty="0">
              <a:solidFill>
                <a:schemeClr val="bg1"/>
              </a:solidFill>
              <a:latin typeface="Arial"/>
            </a:endParaRPr>
          </a:p>
        </p:txBody>
      </p:sp>
      <p:sp>
        <p:nvSpPr>
          <p:cNvPr id="80" name="PlaceHolder 3"/>
          <p:cNvSpPr>
            <a:spLocks noGrp="1"/>
          </p:cNvSpPr>
          <p:nvPr>
            <p:ph type="title"/>
          </p:nvPr>
        </p:nvSpPr>
        <p:spPr>
          <a:xfrm>
            <a:off x="447840" y="3267000"/>
            <a:ext cx="657000" cy="79992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rmAutofit fontScale="90000"/>
          </a:bodyPr>
          <a:lstStyle/>
          <a:p>
            <a:pPr indent="0" algn="ctr">
              <a:lnSpc>
                <a:spcPct val="100000"/>
              </a:lnSpc>
              <a:buNone/>
              <a:tabLst>
                <a:tab pos="0" algn="l"/>
              </a:tabLst>
            </a:pPr>
            <a:r>
              <a:rPr lang="en" sz="4000" b="0" strike="noStrike" spc="-1" dirty="0">
                <a:solidFill>
                  <a:schemeClr val="lt1"/>
                </a:solidFill>
                <a:latin typeface="Fjalla One"/>
                <a:ea typeface="Fjalla One"/>
              </a:rPr>
              <a:t>03</a:t>
            </a:r>
            <a:endParaRPr lang="fr-FR" sz="4000" b="0" strike="noStrike" spc="-1" dirty="0">
              <a:solidFill>
                <a:schemeClr val="dk1"/>
              </a:solidFill>
              <a:latin typeface="Arial"/>
            </a:endParaRPr>
          </a:p>
        </p:txBody>
      </p:sp>
      <p:cxnSp>
        <p:nvCxnSpPr>
          <p:cNvPr id="81" name="Google Shape;173;p32"/>
          <p:cNvCxnSpPr/>
          <p:nvPr/>
        </p:nvCxnSpPr>
        <p:spPr>
          <a:xfrm>
            <a:off x="598320" y="4034160"/>
            <a:ext cx="356040" cy="360"/>
          </a:xfrm>
          <a:prstGeom prst="straightConnector1">
            <a:avLst/>
          </a:prstGeom>
          <a:ln w="9525">
            <a:solidFill>
              <a:srgbClr val="FFFFFF"/>
            </a:solidFill>
            <a:roun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15E35631-5C5C-3D19-183A-43A8B08B3C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F3B56A-A002-AE85-DB2D-207F4CE96A83}"/>
              </a:ext>
            </a:extLst>
          </p:cNvPr>
          <p:cNvSpPr>
            <a:spLocks noGrp="1"/>
          </p:cNvSpPr>
          <p:nvPr>
            <p:ph idx="1"/>
          </p:nvPr>
        </p:nvSpPr>
        <p:spPr/>
        <p:txBody>
          <a:bodyPr>
            <a:normAutofit/>
          </a:bodyPr>
          <a:lstStyle/>
          <a:p>
            <a:endParaRPr lang="en-US" dirty="0"/>
          </a:p>
          <a:p>
            <a:endParaRPr lang="en-US" dirty="0"/>
          </a:p>
        </p:txBody>
      </p:sp>
      <p:pic>
        <p:nvPicPr>
          <p:cNvPr id="6" name="Picture 5">
            <a:extLst>
              <a:ext uri="{FF2B5EF4-FFF2-40B4-BE49-F238E27FC236}">
                <a16:creationId xmlns:a16="http://schemas.microsoft.com/office/drawing/2014/main" id="{CDB6DDAD-F615-3A52-2553-9E747A6A110A}"/>
              </a:ext>
            </a:extLst>
          </p:cNvPr>
          <p:cNvPicPr>
            <a:picLocks noChangeAspect="1"/>
          </p:cNvPicPr>
          <p:nvPr/>
        </p:nvPicPr>
        <p:blipFill>
          <a:blip r:embed="rId4"/>
          <a:stretch>
            <a:fillRect/>
          </a:stretch>
        </p:blipFill>
        <p:spPr>
          <a:xfrm>
            <a:off x="1240642" y="169448"/>
            <a:ext cx="6499860" cy="4679693"/>
          </a:xfrm>
          <a:prstGeom prst="rect">
            <a:avLst/>
          </a:prstGeom>
          <a:ln>
            <a:solidFill>
              <a:schemeClr val="accent1"/>
            </a:solidFill>
          </a:ln>
        </p:spPr>
      </p:pic>
      <p:sp>
        <p:nvSpPr>
          <p:cNvPr id="8" name="TextBox 7">
            <a:extLst>
              <a:ext uri="{FF2B5EF4-FFF2-40B4-BE49-F238E27FC236}">
                <a16:creationId xmlns:a16="http://schemas.microsoft.com/office/drawing/2014/main" id="{86DEBC83-FBDE-C775-CAFC-7B3A1DA564FB}"/>
              </a:ext>
            </a:extLst>
          </p:cNvPr>
          <p:cNvSpPr txBox="1"/>
          <p:nvPr/>
        </p:nvSpPr>
        <p:spPr>
          <a:xfrm>
            <a:off x="93940" y="1648289"/>
            <a:ext cx="8926115" cy="1131079"/>
          </a:xfrm>
          <a:prstGeom prst="rect">
            <a:avLst/>
          </a:prstGeom>
          <a:solidFill>
            <a:schemeClr val="accent1"/>
          </a:solidFill>
          <a:ln>
            <a:solidFill>
              <a:schemeClr val="bg2">
                <a:lumMod val="50000"/>
              </a:schemeClr>
            </a:solidFill>
          </a:ln>
        </p:spPr>
        <p:txBody>
          <a:bodyPr wrap="square">
            <a:spAutoFit/>
          </a:bodyPr>
          <a:lstStyle/>
          <a:p>
            <a:r>
              <a:rPr lang="en-US" sz="1350" i="1" dirty="0">
                <a:solidFill>
                  <a:srgbClr val="333333"/>
                </a:solidFill>
                <a:latin typeface="Georgia" panose="02040502050405020303" pitchFamily="18" charset="0"/>
              </a:rPr>
              <a:t>Dr. Eric Topol and Dr. Pranav Rajpurkar recently </a:t>
            </a:r>
            <a:r>
              <a:rPr lang="en-US" sz="1350" i="1" dirty="0">
                <a:solidFill>
                  <a:srgbClr val="003891"/>
                </a:solidFill>
                <a:latin typeface="Georgia" panose="02040502050405020303" pitchFamily="18" charset="0"/>
                <a:hlinkClick r:id="rId5"/>
              </a:rPr>
              <a:t>published an editorial</a:t>
            </a:r>
            <a:r>
              <a:rPr lang="en-US" sz="1350" i="1" dirty="0">
                <a:solidFill>
                  <a:srgbClr val="333333"/>
                </a:solidFill>
                <a:latin typeface="Georgia" panose="02040502050405020303" pitchFamily="18" charset="0"/>
              </a:rPr>
              <a:t> reviewing several studies in which the AI alone performed better than either humans alone or humans-plus-AI. For instance, in one randomized </a:t>
            </a:r>
            <a:r>
              <a:rPr lang="en-US" sz="1350" i="1" dirty="0">
                <a:solidFill>
                  <a:srgbClr val="003891"/>
                </a:solidFill>
                <a:latin typeface="Georgia" panose="02040502050405020303" pitchFamily="18" charset="0"/>
                <a:hlinkClick r:id="rId6"/>
              </a:rPr>
              <a:t>clinical trial on medical reasoning</a:t>
            </a:r>
            <a:r>
              <a:rPr lang="en-US" sz="1350" i="1" dirty="0">
                <a:solidFill>
                  <a:srgbClr val="333333"/>
                </a:solidFill>
                <a:latin typeface="Georgia" panose="02040502050405020303" pitchFamily="18" charset="0"/>
              </a:rPr>
              <a:t>, they noted: “When A.I. worked independently to diagnose patients, it achieved 92 percent accuracy, while physicians using A.I. assistance were only 76 percent accurate—barely better than the 74 percent they achieved without A.I.”</a:t>
            </a:r>
            <a:endParaRPr lang="en-US" sz="1350" i="1" dirty="0"/>
          </a:p>
        </p:txBody>
      </p:sp>
      <p:pic>
        <p:nvPicPr>
          <p:cNvPr id="7" name="Picture 6">
            <a:extLst>
              <a:ext uri="{FF2B5EF4-FFF2-40B4-BE49-F238E27FC236}">
                <a16:creationId xmlns:a16="http://schemas.microsoft.com/office/drawing/2014/main" id="{3CF60DD9-14D7-CE55-CB77-D9D4D57DFD1C}"/>
              </a:ext>
            </a:extLst>
          </p:cNvPr>
          <p:cNvPicPr>
            <a:picLocks noChangeAspect="1"/>
          </p:cNvPicPr>
          <p:nvPr/>
        </p:nvPicPr>
        <p:blipFill>
          <a:blip r:embed="rId7"/>
          <a:stretch>
            <a:fillRect/>
          </a:stretch>
        </p:blipFill>
        <p:spPr>
          <a:xfrm>
            <a:off x="0" y="314011"/>
            <a:ext cx="9144000" cy="4515478"/>
          </a:xfrm>
          <a:prstGeom prst="rect">
            <a:avLst/>
          </a:prstGeom>
        </p:spPr>
      </p:pic>
    </p:spTree>
    <p:extLst>
      <p:ext uri="{BB962C8B-B14F-4D97-AF65-F5344CB8AC3E}">
        <p14:creationId xmlns:p14="http://schemas.microsoft.com/office/powerpoint/2010/main" val="22065073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04DC16E3-BD38-DE1C-235D-7F0277634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BD8162-49A6-2332-A418-930D68382858}"/>
              </a:ext>
            </a:extLst>
          </p:cNvPr>
          <p:cNvSpPr>
            <a:spLocks noGrp="1"/>
          </p:cNvSpPr>
          <p:nvPr>
            <p:ph type="title"/>
          </p:nvPr>
        </p:nvSpPr>
        <p:spPr/>
        <p:txBody>
          <a:bodyPr>
            <a:normAutofit fontScale="90000"/>
          </a:bodyPr>
          <a:lstStyle/>
          <a:p>
            <a:r>
              <a:rPr lang="en-US" dirty="0"/>
              <a:t>How good are chatbots at delivering answers to patients?</a:t>
            </a:r>
          </a:p>
        </p:txBody>
      </p:sp>
      <p:pic>
        <p:nvPicPr>
          <p:cNvPr id="4" name="Picture 3">
            <a:extLst>
              <a:ext uri="{FF2B5EF4-FFF2-40B4-BE49-F238E27FC236}">
                <a16:creationId xmlns:a16="http://schemas.microsoft.com/office/drawing/2014/main" id="{00A383A2-5BDA-163D-7E4A-86A0633BD2D7}"/>
              </a:ext>
            </a:extLst>
          </p:cNvPr>
          <p:cNvPicPr>
            <a:picLocks noChangeAspect="1"/>
          </p:cNvPicPr>
          <p:nvPr/>
        </p:nvPicPr>
        <p:blipFill>
          <a:blip r:embed="rId4"/>
          <a:stretch>
            <a:fillRect/>
          </a:stretch>
        </p:blipFill>
        <p:spPr>
          <a:xfrm>
            <a:off x="1608464" y="802413"/>
            <a:ext cx="5927072" cy="3838126"/>
          </a:xfrm>
          <a:prstGeom prst="rect">
            <a:avLst/>
          </a:prstGeom>
        </p:spPr>
      </p:pic>
    </p:spTree>
    <p:extLst>
      <p:ext uri="{BB962C8B-B14F-4D97-AF65-F5344CB8AC3E}">
        <p14:creationId xmlns:p14="http://schemas.microsoft.com/office/powerpoint/2010/main" val="43180241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D4CBAD69-42B4-4DF2-2B28-4C876E6E1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B228B-BC00-F277-3E8C-7578DB315D1D}"/>
              </a:ext>
            </a:extLst>
          </p:cNvPr>
          <p:cNvSpPr>
            <a:spLocks noGrp="1"/>
          </p:cNvSpPr>
          <p:nvPr>
            <p:ph type="title"/>
          </p:nvPr>
        </p:nvSpPr>
        <p:spPr/>
        <p:txBody>
          <a:bodyPr>
            <a:normAutofit fontScale="90000"/>
          </a:bodyPr>
          <a:lstStyle/>
          <a:p>
            <a:r>
              <a:rPr lang="en-US" dirty="0"/>
              <a:t>How good are chatbots at delivering answers to patients?</a:t>
            </a:r>
          </a:p>
        </p:txBody>
      </p:sp>
      <p:sp>
        <p:nvSpPr>
          <p:cNvPr id="5" name="TextBox 4">
            <a:extLst>
              <a:ext uri="{FF2B5EF4-FFF2-40B4-BE49-F238E27FC236}">
                <a16:creationId xmlns:a16="http://schemas.microsoft.com/office/drawing/2014/main" id="{AA2992F6-180B-B934-ECE1-3C2340D063F4}"/>
              </a:ext>
            </a:extLst>
          </p:cNvPr>
          <p:cNvSpPr txBox="1"/>
          <p:nvPr/>
        </p:nvSpPr>
        <p:spPr>
          <a:xfrm>
            <a:off x="283779" y="966230"/>
            <a:ext cx="8403021" cy="3208571"/>
          </a:xfrm>
          <a:prstGeom prst="rect">
            <a:avLst/>
          </a:prstGeom>
          <a:noFill/>
        </p:spPr>
        <p:txBody>
          <a:bodyPr wrap="square">
            <a:spAutoFit/>
          </a:bodyPr>
          <a:lstStyle/>
          <a:p>
            <a:r>
              <a:rPr lang="en-US" sz="1350" b="1" dirty="0">
                <a:solidFill>
                  <a:srgbClr val="000000"/>
                </a:solidFill>
                <a:latin typeface="Guardian TextSans Web"/>
              </a:rPr>
              <a:t>Hypothesis</a:t>
            </a:r>
            <a:r>
              <a:rPr lang="en-US" sz="1350" dirty="0">
                <a:solidFill>
                  <a:srgbClr val="333333"/>
                </a:solidFill>
                <a:latin typeface="Guardian TextSans Web"/>
              </a:rPr>
              <a:t>  Can an artificial intelligence chatbot assistant, provide responses to patient questions that are of comparable quality and empathy to those written by physicians?</a:t>
            </a:r>
          </a:p>
          <a:p>
            <a:endParaRPr lang="en-US" sz="1350" dirty="0">
              <a:solidFill>
                <a:srgbClr val="333333"/>
              </a:solidFill>
              <a:latin typeface="Guardian TextSans Web"/>
            </a:endParaRPr>
          </a:p>
          <a:p>
            <a:r>
              <a:rPr lang="en-US" sz="1350" b="1" dirty="0">
                <a:solidFill>
                  <a:srgbClr val="000000"/>
                </a:solidFill>
                <a:latin typeface="Guardian TextSans Web"/>
              </a:rPr>
              <a:t>Objective</a:t>
            </a:r>
            <a:r>
              <a:rPr lang="en-US" sz="1350" dirty="0">
                <a:solidFill>
                  <a:srgbClr val="333333"/>
                </a:solidFill>
                <a:latin typeface="Guardian TextSans Web"/>
              </a:rPr>
              <a:t>  To evaluate the ability of an AI chatbot assistant (ChatGPT), released in November 2022, to provide quality and empathetic responses to patient questions.</a:t>
            </a:r>
          </a:p>
          <a:p>
            <a:endParaRPr lang="en-US" sz="1350" dirty="0">
              <a:solidFill>
                <a:srgbClr val="333333"/>
              </a:solidFill>
              <a:latin typeface="Guardian TextSans Web"/>
            </a:endParaRPr>
          </a:p>
          <a:p>
            <a:r>
              <a:rPr lang="en-US" sz="1350" b="1" dirty="0">
                <a:solidFill>
                  <a:srgbClr val="000000"/>
                </a:solidFill>
                <a:latin typeface="Guardian TextSans Web"/>
              </a:rPr>
              <a:t>Design, Setting, and Participants</a:t>
            </a:r>
            <a:r>
              <a:rPr lang="en-US" sz="1350" dirty="0">
                <a:solidFill>
                  <a:srgbClr val="333333"/>
                </a:solidFill>
                <a:latin typeface="Guardian TextSans Web"/>
              </a:rPr>
              <a:t>  In this cross-sectional study, a public and nonidentifiable database of questions from a public social media forum (Reddit’s r/AskDocs) was used to randomly draw 195 exchanges from October 2022 where a verified physician responded to a public question. Chatbot responses were generated by entering the original question into a fresh session (without prior questions having been asked in the session) on December 22 and 23, 2022. The original question along with anonymized and randomly ordered physician and chatbot responses were evaluated in triplicate by a team of licensed health care professionals. Evaluators chose “which response was better” and judged both “the quality of information provided” (</a:t>
            </a:r>
            <a:r>
              <a:rPr lang="en-US" sz="1350" i="1" dirty="0">
                <a:solidFill>
                  <a:srgbClr val="333333"/>
                </a:solidFill>
                <a:latin typeface="Guardian TextSans Web"/>
              </a:rPr>
              <a:t>very poor</a:t>
            </a:r>
            <a:r>
              <a:rPr lang="en-US" sz="1350" dirty="0">
                <a:solidFill>
                  <a:srgbClr val="333333"/>
                </a:solidFill>
                <a:latin typeface="Guardian TextSans Web"/>
              </a:rPr>
              <a:t>, </a:t>
            </a:r>
            <a:r>
              <a:rPr lang="en-US" sz="1350" i="1" dirty="0">
                <a:solidFill>
                  <a:srgbClr val="333333"/>
                </a:solidFill>
                <a:latin typeface="Guardian TextSans Web"/>
              </a:rPr>
              <a:t>poor</a:t>
            </a:r>
            <a:r>
              <a:rPr lang="en-US" sz="1350" dirty="0">
                <a:solidFill>
                  <a:srgbClr val="333333"/>
                </a:solidFill>
                <a:latin typeface="Guardian TextSans Web"/>
              </a:rPr>
              <a:t>, </a:t>
            </a:r>
            <a:r>
              <a:rPr lang="en-US" sz="1350" i="1" dirty="0">
                <a:solidFill>
                  <a:srgbClr val="333333"/>
                </a:solidFill>
                <a:latin typeface="Guardian TextSans Web"/>
              </a:rPr>
              <a:t>acceptable</a:t>
            </a:r>
            <a:r>
              <a:rPr lang="en-US" sz="1350" dirty="0">
                <a:solidFill>
                  <a:srgbClr val="333333"/>
                </a:solidFill>
                <a:latin typeface="Guardian TextSans Web"/>
              </a:rPr>
              <a:t>, </a:t>
            </a:r>
            <a:r>
              <a:rPr lang="en-US" sz="1350" i="1" dirty="0">
                <a:solidFill>
                  <a:srgbClr val="333333"/>
                </a:solidFill>
                <a:latin typeface="Guardian TextSans Web"/>
              </a:rPr>
              <a:t>good</a:t>
            </a:r>
            <a:r>
              <a:rPr lang="en-US" sz="1350" dirty="0">
                <a:solidFill>
                  <a:srgbClr val="333333"/>
                </a:solidFill>
                <a:latin typeface="Guardian TextSans Web"/>
              </a:rPr>
              <a:t>, or </a:t>
            </a:r>
            <a:r>
              <a:rPr lang="en-US" sz="1350" i="1" dirty="0">
                <a:solidFill>
                  <a:srgbClr val="333333"/>
                </a:solidFill>
                <a:latin typeface="Guardian TextSans Web"/>
              </a:rPr>
              <a:t>very good</a:t>
            </a:r>
            <a:r>
              <a:rPr lang="en-US" sz="1350" dirty="0">
                <a:solidFill>
                  <a:srgbClr val="333333"/>
                </a:solidFill>
                <a:latin typeface="Guardian TextSans Web"/>
              </a:rPr>
              <a:t>) and “the empathy or bedside manner provided” (</a:t>
            </a:r>
            <a:r>
              <a:rPr lang="en-US" sz="1350" i="1" dirty="0">
                <a:solidFill>
                  <a:srgbClr val="333333"/>
                </a:solidFill>
                <a:latin typeface="Guardian TextSans Web"/>
              </a:rPr>
              <a:t>not empathetic</a:t>
            </a:r>
            <a:r>
              <a:rPr lang="en-US" sz="1350" dirty="0">
                <a:solidFill>
                  <a:srgbClr val="333333"/>
                </a:solidFill>
                <a:latin typeface="Guardian TextSans Web"/>
              </a:rPr>
              <a:t>, </a:t>
            </a:r>
            <a:r>
              <a:rPr lang="en-US" sz="1350" i="1" dirty="0">
                <a:solidFill>
                  <a:srgbClr val="333333"/>
                </a:solidFill>
                <a:latin typeface="Guardian TextSans Web"/>
              </a:rPr>
              <a:t>slightly empathetic</a:t>
            </a:r>
            <a:r>
              <a:rPr lang="en-US" sz="1350" dirty="0">
                <a:solidFill>
                  <a:srgbClr val="333333"/>
                </a:solidFill>
                <a:latin typeface="Guardian TextSans Web"/>
              </a:rPr>
              <a:t>, </a:t>
            </a:r>
            <a:r>
              <a:rPr lang="en-US" sz="1350" i="1" dirty="0">
                <a:solidFill>
                  <a:srgbClr val="333333"/>
                </a:solidFill>
                <a:latin typeface="Guardian TextSans Web"/>
              </a:rPr>
              <a:t>moderately empathetic</a:t>
            </a:r>
            <a:r>
              <a:rPr lang="en-US" sz="1350" dirty="0">
                <a:solidFill>
                  <a:srgbClr val="333333"/>
                </a:solidFill>
                <a:latin typeface="Guardian TextSans Web"/>
              </a:rPr>
              <a:t>, </a:t>
            </a:r>
            <a:r>
              <a:rPr lang="en-US" sz="1350" i="1" dirty="0">
                <a:solidFill>
                  <a:srgbClr val="333333"/>
                </a:solidFill>
                <a:latin typeface="Guardian TextSans Web"/>
              </a:rPr>
              <a:t>empathetic</a:t>
            </a:r>
            <a:r>
              <a:rPr lang="en-US" sz="1350" dirty="0">
                <a:solidFill>
                  <a:srgbClr val="333333"/>
                </a:solidFill>
                <a:latin typeface="Guardian TextSans Web"/>
              </a:rPr>
              <a:t>, and </a:t>
            </a:r>
            <a:r>
              <a:rPr lang="en-US" sz="1350" i="1" dirty="0">
                <a:solidFill>
                  <a:srgbClr val="333333"/>
                </a:solidFill>
                <a:latin typeface="Guardian TextSans Web"/>
              </a:rPr>
              <a:t>very empathetic</a:t>
            </a:r>
            <a:r>
              <a:rPr lang="en-US" sz="1350" dirty="0">
                <a:solidFill>
                  <a:srgbClr val="333333"/>
                </a:solidFill>
                <a:latin typeface="Guardian TextSans Web"/>
              </a:rPr>
              <a:t>). Mean outcomes were ordered on a 1 to 5 scale and compared between chatbot and physicians.</a:t>
            </a:r>
            <a:endParaRPr lang="en-US" sz="1350" dirty="0"/>
          </a:p>
        </p:txBody>
      </p:sp>
    </p:spTree>
    <p:extLst>
      <p:ext uri="{BB962C8B-B14F-4D97-AF65-F5344CB8AC3E}">
        <p14:creationId xmlns:p14="http://schemas.microsoft.com/office/powerpoint/2010/main" val="110632332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2B6E631B-B3B7-9094-0CEF-73D46A91F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F655E-03FB-0E10-29F6-0E0CF558E1FE}"/>
              </a:ext>
            </a:extLst>
          </p:cNvPr>
          <p:cNvSpPr>
            <a:spLocks noGrp="1"/>
          </p:cNvSpPr>
          <p:nvPr>
            <p:ph type="title"/>
          </p:nvPr>
        </p:nvSpPr>
        <p:spPr/>
        <p:txBody>
          <a:bodyPr>
            <a:normAutofit fontScale="90000"/>
          </a:bodyPr>
          <a:lstStyle/>
          <a:p>
            <a:r>
              <a:rPr lang="en-US" dirty="0"/>
              <a:t>How good are chatbots at delivering answers to patients?</a:t>
            </a:r>
          </a:p>
        </p:txBody>
      </p:sp>
      <p:sp>
        <p:nvSpPr>
          <p:cNvPr id="5" name="TextBox 4">
            <a:extLst>
              <a:ext uri="{FF2B5EF4-FFF2-40B4-BE49-F238E27FC236}">
                <a16:creationId xmlns:a16="http://schemas.microsoft.com/office/drawing/2014/main" id="{B0AE8A14-8816-B6A1-6DAA-7FD787A1F965}"/>
              </a:ext>
            </a:extLst>
          </p:cNvPr>
          <p:cNvSpPr txBox="1"/>
          <p:nvPr/>
        </p:nvSpPr>
        <p:spPr>
          <a:xfrm>
            <a:off x="283779" y="966230"/>
            <a:ext cx="8363607" cy="2377574"/>
          </a:xfrm>
          <a:prstGeom prst="rect">
            <a:avLst/>
          </a:prstGeom>
          <a:noFill/>
        </p:spPr>
        <p:txBody>
          <a:bodyPr wrap="square">
            <a:spAutoFit/>
          </a:bodyPr>
          <a:lstStyle/>
          <a:p>
            <a:pPr algn="l">
              <a:buNone/>
            </a:pPr>
            <a:r>
              <a:rPr lang="en-US" sz="1350" b="1" dirty="0">
                <a:solidFill>
                  <a:srgbClr val="000000"/>
                </a:solidFill>
                <a:latin typeface="Guardian TextSans Web"/>
              </a:rPr>
              <a:t>Results</a:t>
            </a:r>
            <a:r>
              <a:rPr lang="en-US" sz="1350" dirty="0">
                <a:solidFill>
                  <a:srgbClr val="333333"/>
                </a:solidFill>
                <a:latin typeface="Guardian TextSans Web"/>
              </a:rPr>
              <a:t>  Of the 195 questions and responses, evaluators preferred chatbot responses to physician responses in 78.6% (95% CI, 75.0%-81.8%) of the 585 evaluations. Mean (IQR) physician responses were significantly shorter than chatbot responses (52 [17-62] words vs 211 [168-245] words; </a:t>
            </a:r>
            <a:r>
              <a:rPr lang="en-US" sz="1350" i="1" dirty="0">
                <a:solidFill>
                  <a:srgbClr val="333333"/>
                </a:solidFill>
                <a:latin typeface="Guardian TextSans Web"/>
              </a:rPr>
              <a:t>t</a:t>
            </a:r>
            <a:r>
              <a:rPr lang="en-US" sz="1350" dirty="0">
                <a:solidFill>
                  <a:srgbClr val="333333"/>
                </a:solidFill>
                <a:latin typeface="Guardian TextSans Web"/>
              </a:rPr>
              <a:t> = 25.4; </a:t>
            </a:r>
            <a:r>
              <a:rPr lang="en-US" sz="1350" i="1" dirty="0">
                <a:solidFill>
                  <a:srgbClr val="333333"/>
                </a:solidFill>
                <a:latin typeface="Guardian TextSans Web"/>
              </a:rPr>
              <a:t>P</a:t>
            </a:r>
            <a:r>
              <a:rPr lang="en-US" sz="1350" dirty="0">
                <a:solidFill>
                  <a:srgbClr val="333333"/>
                </a:solidFill>
                <a:latin typeface="Guardian TextSans Web"/>
              </a:rPr>
              <a:t> &lt; .001). Chatbot responses were rated of significantly higher quality than physician responses (</a:t>
            </a:r>
            <a:r>
              <a:rPr lang="en-US" sz="1350" i="1" dirty="0">
                <a:solidFill>
                  <a:srgbClr val="333333"/>
                </a:solidFill>
                <a:latin typeface="Guardian TextSans Web"/>
              </a:rPr>
              <a:t>t</a:t>
            </a:r>
            <a:r>
              <a:rPr lang="en-US" sz="1350" dirty="0">
                <a:solidFill>
                  <a:srgbClr val="333333"/>
                </a:solidFill>
                <a:latin typeface="Guardian TextSans Web"/>
              </a:rPr>
              <a:t> = 13.3; </a:t>
            </a:r>
            <a:r>
              <a:rPr lang="en-US" sz="1350" i="1" dirty="0">
                <a:solidFill>
                  <a:srgbClr val="333333"/>
                </a:solidFill>
                <a:latin typeface="Guardian TextSans Web"/>
              </a:rPr>
              <a:t>P</a:t>
            </a:r>
            <a:r>
              <a:rPr lang="en-US" sz="1350" dirty="0">
                <a:solidFill>
                  <a:srgbClr val="333333"/>
                </a:solidFill>
                <a:latin typeface="Guardian TextSans Web"/>
              </a:rPr>
              <a:t> &lt; .001). </a:t>
            </a:r>
            <a:r>
              <a:rPr lang="en-US" sz="1350" dirty="0">
                <a:solidFill>
                  <a:srgbClr val="333333"/>
                </a:solidFill>
                <a:highlight>
                  <a:srgbClr val="FFFF00"/>
                </a:highlight>
                <a:latin typeface="Guardian TextSans Web"/>
              </a:rPr>
              <a:t>The proportion of responses rated as </a:t>
            </a:r>
            <a:r>
              <a:rPr lang="en-US" sz="1350" i="1" dirty="0">
                <a:solidFill>
                  <a:srgbClr val="333333"/>
                </a:solidFill>
                <a:highlight>
                  <a:srgbClr val="FFFF00"/>
                </a:highlight>
                <a:latin typeface="Guardian TextSans Web"/>
              </a:rPr>
              <a:t>good</a:t>
            </a:r>
            <a:r>
              <a:rPr lang="en-US" sz="1350" dirty="0">
                <a:solidFill>
                  <a:srgbClr val="333333"/>
                </a:solidFill>
                <a:highlight>
                  <a:srgbClr val="FFFF00"/>
                </a:highlight>
                <a:latin typeface="Guardian TextSans Web"/>
              </a:rPr>
              <a:t> or </a:t>
            </a:r>
            <a:r>
              <a:rPr lang="en-US" sz="1350" i="1" dirty="0">
                <a:solidFill>
                  <a:srgbClr val="333333"/>
                </a:solidFill>
                <a:highlight>
                  <a:srgbClr val="FFFF00"/>
                </a:highlight>
                <a:latin typeface="Guardian TextSans Web"/>
              </a:rPr>
              <a:t>very good</a:t>
            </a:r>
            <a:r>
              <a:rPr lang="en-US" sz="1350" dirty="0">
                <a:solidFill>
                  <a:srgbClr val="333333"/>
                </a:solidFill>
                <a:highlight>
                  <a:srgbClr val="FFFF00"/>
                </a:highlight>
                <a:latin typeface="Guardian TextSans Web"/>
              </a:rPr>
              <a:t> quality (≥ 4), for instance, was higher for chatbot than physicians (chatbot: 78.5%, 95% CI, 72.3%-84.1%; physicians: 22.1%, 95% CI, 16.4%-28.2%;). This amounted to 3.6 times higher prevalence of </a:t>
            </a:r>
            <a:r>
              <a:rPr lang="en-US" sz="1350" i="1" dirty="0">
                <a:solidFill>
                  <a:srgbClr val="333333"/>
                </a:solidFill>
                <a:highlight>
                  <a:srgbClr val="FFFF00"/>
                </a:highlight>
                <a:latin typeface="Guardian TextSans Web"/>
              </a:rPr>
              <a:t>good</a:t>
            </a:r>
            <a:r>
              <a:rPr lang="en-US" sz="1350" dirty="0">
                <a:solidFill>
                  <a:srgbClr val="333333"/>
                </a:solidFill>
                <a:highlight>
                  <a:srgbClr val="FFFF00"/>
                </a:highlight>
                <a:latin typeface="Guardian TextSans Web"/>
              </a:rPr>
              <a:t> or </a:t>
            </a:r>
            <a:r>
              <a:rPr lang="en-US" sz="1350" i="1" dirty="0">
                <a:solidFill>
                  <a:srgbClr val="333333"/>
                </a:solidFill>
                <a:highlight>
                  <a:srgbClr val="FFFF00"/>
                </a:highlight>
                <a:latin typeface="Guardian TextSans Web"/>
              </a:rPr>
              <a:t>very good</a:t>
            </a:r>
            <a:r>
              <a:rPr lang="en-US" sz="1350" dirty="0">
                <a:solidFill>
                  <a:srgbClr val="333333"/>
                </a:solidFill>
                <a:highlight>
                  <a:srgbClr val="FFFF00"/>
                </a:highlight>
                <a:latin typeface="Guardian TextSans Web"/>
              </a:rPr>
              <a:t> quality responses for the chatbot. Chatbot responses were also rated significantly more empathetic than physician responses (</a:t>
            </a:r>
            <a:r>
              <a:rPr lang="en-US" sz="1350" i="1" dirty="0">
                <a:solidFill>
                  <a:srgbClr val="333333"/>
                </a:solidFill>
                <a:highlight>
                  <a:srgbClr val="FFFF00"/>
                </a:highlight>
                <a:latin typeface="Guardian TextSans Web"/>
              </a:rPr>
              <a:t>t</a:t>
            </a:r>
            <a:r>
              <a:rPr lang="en-US" sz="1350" dirty="0">
                <a:solidFill>
                  <a:srgbClr val="333333"/>
                </a:solidFill>
                <a:highlight>
                  <a:srgbClr val="FFFF00"/>
                </a:highlight>
                <a:latin typeface="Guardian TextSans Web"/>
              </a:rPr>
              <a:t> = 18.9; </a:t>
            </a:r>
            <a:r>
              <a:rPr lang="en-US" sz="1350" i="1" dirty="0">
                <a:solidFill>
                  <a:srgbClr val="333333"/>
                </a:solidFill>
                <a:highlight>
                  <a:srgbClr val="FFFF00"/>
                </a:highlight>
                <a:latin typeface="Guardian TextSans Web"/>
              </a:rPr>
              <a:t>P</a:t>
            </a:r>
            <a:r>
              <a:rPr lang="en-US" sz="1350" dirty="0">
                <a:solidFill>
                  <a:srgbClr val="333333"/>
                </a:solidFill>
                <a:highlight>
                  <a:srgbClr val="FFFF00"/>
                </a:highlight>
                <a:latin typeface="Guardian TextSans Web"/>
              </a:rPr>
              <a:t> &lt; .001). The proportion of responses rated </a:t>
            </a:r>
            <a:r>
              <a:rPr lang="en-US" sz="1350" i="1" dirty="0">
                <a:solidFill>
                  <a:srgbClr val="333333"/>
                </a:solidFill>
                <a:highlight>
                  <a:srgbClr val="FFFF00"/>
                </a:highlight>
                <a:latin typeface="Guardian TextSans Web"/>
              </a:rPr>
              <a:t>empathetic</a:t>
            </a:r>
            <a:r>
              <a:rPr lang="en-US" sz="1350" dirty="0">
                <a:solidFill>
                  <a:srgbClr val="333333"/>
                </a:solidFill>
                <a:highlight>
                  <a:srgbClr val="FFFF00"/>
                </a:highlight>
                <a:latin typeface="Guardian TextSans Web"/>
              </a:rPr>
              <a:t> or </a:t>
            </a:r>
            <a:r>
              <a:rPr lang="en-US" sz="1350" i="1" dirty="0">
                <a:solidFill>
                  <a:srgbClr val="333333"/>
                </a:solidFill>
                <a:highlight>
                  <a:srgbClr val="FFFF00"/>
                </a:highlight>
                <a:latin typeface="Guardian TextSans Web"/>
              </a:rPr>
              <a:t>very empathetic</a:t>
            </a:r>
            <a:r>
              <a:rPr lang="en-US" sz="1350" dirty="0">
                <a:solidFill>
                  <a:srgbClr val="333333"/>
                </a:solidFill>
                <a:highlight>
                  <a:srgbClr val="FFFF00"/>
                </a:highlight>
                <a:latin typeface="Guardian TextSans Web"/>
              </a:rPr>
              <a:t> (≥4) was higher for chatbot than for physicians (physicians: 4.6%, 95% CI, 2.1%-7.7%; chatbot: 45.1%, 95% CI, 38.5%-51.8%; physicians: 4.6%, 95% CI, 2.1%-7.7%). This amounted to 9.8 times higher prevalence of </a:t>
            </a:r>
            <a:r>
              <a:rPr lang="en-US" sz="1350" i="1" dirty="0">
                <a:solidFill>
                  <a:srgbClr val="333333"/>
                </a:solidFill>
                <a:highlight>
                  <a:srgbClr val="FFFF00"/>
                </a:highlight>
                <a:latin typeface="Guardian TextSans Web"/>
              </a:rPr>
              <a:t>empathetic</a:t>
            </a:r>
            <a:r>
              <a:rPr lang="en-US" sz="1350" dirty="0">
                <a:solidFill>
                  <a:srgbClr val="333333"/>
                </a:solidFill>
                <a:highlight>
                  <a:srgbClr val="FFFF00"/>
                </a:highlight>
                <a:latin typeface="Guardian TextSans Web"/>
              </a:rPr>
              <a:t> or </a:t>
            </a:r>
            <a:r>
              <a:rPr lang="en-US" sz="1350" i="1" dirty="0">
                <a:solidFill>
                  <a:srgbClr val="333333"/>
                </a:solidFill>
                <a:highlight>
                  <a:srgbClr val="FFFF00"/>
                </a:highlight>
                <a:latin typeface="Guardian TextSans Web"/>
              </a:rPr>
              <a:t>very empathetic</a:t>
            </a:r>
            <a:r>
              <a:rPr lang="en-US" sz="1350" dirty="0">
                <a:solidFill>
                  <a:srgbClr val="333333"/>
                </a:solidFill>
                <a:highlight>
                  <a:srgbClr val="FFFF00"/>
                </a:highlight>
                <a:latin typeface="Guardian TextSans Web"/>
              </a:rPr>
              <a:t> responses for the chatbot.</a:t>
            </a:r>
            <a:endParaRPr lang="en-US" sz="1350" b="1" dirty="0">
              <a:solidFill>
                <a:srgbClr val="000000"/>
              </a:solidFill>
              <a:latin typeface="Guardian TextSans Web"/>
            </a:endParaRPr>
          </a:p>
        </p:txBody>
      </p:sp>
      <p:pic>
        <p:nvPicPr>
          <p:cNvPr id="4" name="Picture 3">
            <a:extLst>
              <a:ext uri="{FF2B5EF4-FFF2-40B4-BE49-F238E27FC236}">
                <a16:creationId xmlns:a16="http://schemas.microsoft.com/office/drawing/2014/main" id="{88D791B5-1571-110E-4072-39446F71CEF1}"/>
              </a:ext>
            </a:extLst>
          </p:cNvPr>
          <p:cNvPicPr>
            <a:picLocks noChangeAspect="1"/>
          </p:cNvPicPr>
          <p:nvPr/>
        </p:nvPicPr>
        <p:blipFill>
          <a:blip r:embed="rId4"/>
          <a:stretch>
            <a:fillRect/>
          </a:stretch>
        </p:blipFill>
        <p:spPr>
          <a:xfrm>
            <a:off x="970449" y="966230"/>
            <a:ext cx="7203101" cy="2828096"/>
          </a:xfrm>
          <a:prstGeom prst="rect">
            <a:avLst/>
          </a:prstGeom>
        </p:spPr>
      </p:pic>
    </p:spTree>
    <p:extLst>
      <p:ext uri="{BB962C8B-B14F-4D97-AF65-F5344CB8AC3E}">
        <p14:creationId xmlns:p14="http://schemas.microsoft.com/office/powerpoint/2010/main" val="13809382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3E2867F6-18BB-9199-5FE6-380458BAC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79609-F360-50B9-0778-81DA04E82E9A}"/>
              </a:ext>
            </a:extLst>
          </p:cNvPr>
          <p:cNvSpPr>
            <a:spLocks noGrp="1"/>
          </p:cNvSpPr>
          <p:nvPr>
            <p:ph type="title"/>
          </p:nvPr>
        </p:nvSpPr>
        <p:spPr>
          <a:xfrm>
            <a:off x="205740" y="205740"/>
            <a:ext cx="8702516" cy="828976"/>
          </a:xfrm>
        </p:spPr>
        <p:txBody>
          <a:bodyPr>
            <a:normAutofit fontScale="90000"/>
          </a:bodyPr>
          <a:lstStyle/>
          <a:p>
            <a:r>
              <a:rPr lang="en-US" dirty="0"/>
              <a:t>Key Points to Consider as Respects AI Diagnostic Accuracy In The Future</a:t>
            </a:r>
          </a:p>
        </p:txBody>
      </p:sp>
      <p:sp>
        <p:nvSpPr>
          <p:cNvPr id="3" name="Content Placeholder 2">
            <a:extLst>
              <a:ext uri="{FF2B5EF4-FFF2-40B4-BE49-F238E27FC236}">
                <a16:creationId xmlns:a16="http://schemas.microsoft.com/office/drawing/2014/main" id="{22CCD5F9-9337-8839-41F3-A62092543660}"/>
              </a:ext>
            </a:extLst>
          </p:cNvPr>
          <p:cNvSpPr>
            <a:spLocks noGrp="1"/>
          </p:cNvSpPr>
          <p:nvPr>
            <p:ph idx="1"/>
          </p:nvPr>
        </p:nvSpPr>
        <p:spPr/>
        <p:txBody>
          <a:bodyPr>
            <a:normAutofit/>
          </a:bodyPr>
          <a:lstStyle/>
          <a:p>
            <a:pPr>
              <a:buFont typeface="+mj-lt"/>
              <a:buAutoNum type="arabicPeriod"/>
            </a:pPr>
            <a:endParaRPr lang="en-US" sz="2100" dirty="0"/>
          </a:p>
          <a:p>
            <a:pPr marL="0" indent="0">
              <a:buNone/>
            </a:pPr>
            <a:r>
              <a:rPr lang="en-US" sz="2100" dirty="0">
                <a:solidFill>
                  <a:srgbClr val="333333"/>
                </a:solidFill>
                <a:latin typeface="Graphik"/>
              </a:rPr>
              <a:t>1) A.I. ‘thinks’ differently from humans — and will make different kinds of mistakes</a:t>
            </a:r>
          </a:p>
          <a:p>
            <a:pPr marL="0" indent="0">
              <a:buNone/>
            </a:pPr>
            <a:r>
              <a:rPr lang="en-US" sz="2100" dirty="0">
                <a:solidFill>
                  <a:srgbClr val="333333"/>
                </a:solidFill>
                <a:latin typeface="Graphik"/>
              </a:rPr>
              <a:t>2) We are at a tricky inflection point when we should sometimes trust the AI over the humans — but not always.</a:t>
            </a:r>
          </a:p>
          <a:p>
            <a:pPr marL="0" indent="0">
              <a:buNone/>
            </a:pPr>
            <a:r>
              <a:rPr lang="en-US" sz="2100" dirty="0">
                <a:solidFill>
                  <a:srgbClr val="333333"/>
                </a:solidFill>
                <a:latin typeface="Graphik"/>
              </a:rPr>
              <a:t>3) Patients will be increasingly willing to trust A.I. diagnoses over their regular doctors, and physicians should be prepared to accept that.</a:t>
            </a:r>
          </a:p>
          <a:p>
            <a:pPr>
              <a:buFont typeface="+mj-lt"/>
              <a:buAutoNum type="arabicPeriod"/>
            </a:pPr>
            <a:endParaRPr lang="en-US" dirty="0"/>
          </a:p>
          <a:p>
            <a:endParaRPr lang="en-US" dirty="0"/>
          </a:p>
          <a:p>
            <a:endParaRPr lang="en-US" dirty="0"/>
          </a:p>
        </p:txBody>
      </p:sp>
    </p:spTree>
    <p:extLst>
      <p:ext uri="{BB962C8B-B14F-4D97-AF65-F5344CB8AC3E}">
        <p14:creationId xmlns:p14="http://schemas.microsoft.com/office/powerpoint/2010/main" val="4142838692"/>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62896-39DF-4761-A3C8-789103D31F4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2F83DF-892D-5040-0950-B8E48112AB3E}"/>
              </a:ext>
            </a:extLst>
          </p:cNvPr>
          <p:cNvPicPr>
            <a:picLocks noChangeAspect="1"/>
          </p:cNvPicPr>
          <p:nvPr/>
        </p:nvPicPr>
        <p:blipFill>
          <a:blip r:embed="rId2"/>
          <a:stretch>
            <a:fillRect/>
          </a:stretch>
        </p:blipFill>
        <p:spPr>
          <a:xfrm>
            <a:off x="0" y="77932"/>
            <a:ext cx="9144000" cy="4987636"/>
          </a:xfrm>
          <a:prstGeom prst="rect">
            <a:avLst/>
          </a:prstGeom>
        </p:spPr>
      </p:pic>
      <p:grpSp>
        <p:nvGrpSpPr>
          <p:cNvPr id="94" name="Google Shape;179;p31">
            <a:extLst>
              <a:ext uri="{FF2B5EF4-FFF2-40B4-BE49-F238E27FC236}">
                <a16:creationId xmlns:a16="http://schemas.microsoft.com/office/drawing/2014/main" id="{61637214-33AA-DF3E-1A50-4AD560ACE13A}"/>
              </a:ext>
            </a:extLst>
          </p:cNvPr>
          <p:cNvGrpSpPr/>
          <p:nvPr/>
        </p:nvGrpSpPr>
        <p:grpSpPr>
          <a:xfrm>
            <a:off x="-553320" y="130680"/>
            <a:ext cx="9278280" cy="1300320"/>
            <a:chOff x="-553320" y="130680"/>
            <a:chExt cx="9278280" cy="1300320"/>
          </a:xfrm>
        </p:grpSpPr>
        <p:sp>
          <p:nvSpPr>
            <p:cNvPr id="95" name="Google Shape;180;p31">
              <a:extLst>
                <a:ext uri="{FF2B5EF4-FFF2-40B4-BE49-F238E27FC236}">
                  <a16:creationId xmlns:a16="http://schemas.microsoft.com/office/drawing/2014/main" id="{BC61ED55-5F3B-E746-8122-54E3E2758390}"/>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96" name="Google Shape;181;p31">
              <a:extLst>
                <a:ext uri="{FF2B5EF4-FFF2-40B4-BE49-F238E27FC236}">
                  <a16:creationId xmlns:a16="http://schemas.microsoft.com/office/drawing/2014/main" id="{77CC4CCA-210E-C1FF-DD5E-8B2AF02CF830}"/>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97" name="PlaceHolder 1">
            <a:extLst>
              <a:ext uri="{FF2B5EF4-FFF2-40B4-BE49-F238E27FC236}">
                <a16:creationId xmlns:a16="http://schemas.microsoft.com/office/drawing/2014/main" id="{1E97437C-3A9F-BD12-71D4-57A87CD0596E}"/>
              </a:ext>
            </a:extLst>
          </p:cNvPr>
          <p:cNvSpPr>
            <a:spLocks noGrp="1"/>
          </p:cNvSpPr>
          <p:nvPr>
            <p:ph type="title"/>
          </p:nvPr>
        </p:nvSpPr>
        <p:spPr>
          <a:xfrm>
            <a:off x="1247759" y="380880"/>
            <a:ext cx="7033115" cy="799920"/>
          </a:xfrm>
          <a:prstGeom prst="rect">
            <a:avLst/>
          </a:prstGeom>
          <a:noFill/>
          <a:ln w="0">
            <a:noFill/>
          </a:ln>
        </p:spPr>
        <p:txBody>
          <a:bodyPr lIns="91440" tIns="91440" rIns="91440" bIns="91440" anchor="ctr">
            <a:normAutofit fontScale="90000"/>
          </a:bodyPr>
          <a:lstStyle/>
          <a:p>
            <a:pPr indent="0">
              <a:lnSpc>
                <a:spcPct val="100000"/>
              </a:lnSpc>
              <a:buNone/>
              <a:tabLst>
                <a:tab pos="0" algn="l"/>
              </a:tabLst>
            </a:pPr>
            <a:r>
              <a:rPr lang="en" sz="4000" b="1" strike="noStrike" spc="-1" dirty="0">
                <a:solidFill>
                  <a:schemeClr val="dk1"/>
                </a:solidFill>
                <a:latin typeface="Sora"/>
                <a:ea typeface="Sora"/>
              </a:rPr>
              <a:t>Crash Legal Briefing – “Learned Intermediary Doctrine”</a:t>
            </a:r>
            <a:endParaRPr lang="fr-FR" sz="4000" b="0" strike="noStrike" spc="-1" dirty="0">
              <a:solidFill>
                <a:schemeClr val="dk1"/>
              </a:solidFill>
              <a:latin typeface="Arial"/>
            </a:endParaRPr>
          </a:p>
        </p:txBody>
      </p:sp>
      <p:sp>
        <p:nvSpPr>
          <p:cNvPr id="98" name="PlaceHolder 2">
            <a:extLst>
              <a:ext uri="{FF2B5EF4-FFF2-40B4-BE49-F238E27FC236}">
                <a16:creationId xmlns:a16="http://schemas.microsoft.com/office/drawing/2014/main" id="{6A073BFE-9BC5-36A7-ED42-C970C695D4DC}"/>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04</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3746390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428E-84FB-8FE6-9688-820F8B522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216242-364B-F22B-B0AC-34948368F226}"/>
              </a:ext>
            </a:extLst>
          </p:cNvPr>
          <p:cNvSpPr>
            <a:spLocks noGrp="1"/>
          </p:cNvSpPr>
          <p:nvPr>
            <p:ph type="title"/>
          </p:nvPr>
        </p:nvSpPr>
        <p:spPr>
          <a:xfrm>
            <a:off x="3166534" y="52085"/>
            <a:ext cx="5554133" cy="532210"/>
          </a:xfrm>
        </p:spPr>
        <p:txBody>
          <a:bodyPr>
            <a:normAutofit fontScale="90000"/>
          </a:bodyPr>
          <a:lstStyle/>
          <a:p>
            <a:pPr algn="ctr"/>
            <a:r>
              <a:rPr lang="en-US" dirty="0"/>
              <a:t>Tort Reform</a:t>
            </a:r>
          </a:p>
        </p:txBody>
      </p:sp>
      <p:pic>
        <p:nvPicPr>
          <p:cNvPr id="6" name="Picture 5">
            <a:extLst>
              <a:ext uri="{FF2B5EF4-FFF2-40B4-BE49-F238E27FC236}">
                <a16:creationId xmlns:a16="http://schemas.microsoft.com/office/drawing/2014/main" id="{FCA6B69E-4793-C6D1-8BBD-C8CDC33C4DE0}"/>
              </a:ext>
            </a:extLst>
          </p:cNvPr>
          <p:cNvPicPr>
            <a:picLocks noChangeAspect="1"/>
          </p:cNvPicPr>
          <p:nvPr/>
        </p:nvPicPr>
        <p:blipFill>
          <a:blip r:embed="rId3"/>
          <a:stretch>
            <a:fillRect/>
          </a:stretch>
        </p:blipFill>
        <p:spPr>
          <a:xfrm>
            <a:off x="0" y="0"/>
            <a:ext cx="3166533" cy="4749800"/>
          </a:xfrm>
          <a:prstGeom prst="rect">
            <a:avLst/>
          </a:prstGeom>
        </p:spPr>
      </p:pic>
      <p:sp>
        <p:nvSpPr>
          <p:cNvPr id="7" name="Speech Bubble: Rectangle with Corners Rounded 6">
            <a:extLst>
              <a:ext uri="{FF2B5EF4-FFF2-40B4-BE49-F238E27FC236}">
                <a16:creationId xmlns:a16="http://schemas.microsoft.com/office/drawing/2014/main" id="{82D59C1B-582E-FE32-D0B3-ED13E5A42D83}"/>
              </a:ext>
            </a:extLst>
          </p:cNvPr>
          <p:cNvSpPr/>
          <p:nvPr/>
        </p:nvSpPr>
        <p:spPr>
          <a:xfrm>
            <a:off x="3238500" y="755043"/>
            <a:ext cx="5761567" cy="472625"/>
          </a:xfrm>
          <a:prstGeom prst="wedgeRoundRectCallout">
            <a:avLst>
              <a:gd name="adj1" fmla="val -58390"/>
              <a:gd name="adj2" fmla="val 28997"/>
              <a:gd name="adj3" fmla="val 1666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“As we look ahead, I believe one of the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biggest threats to Georgia’s future</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is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our state’s legal environment</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t>
            </a:r>
          </a:p>
        </p:txBody>
      </p:sp>
      <p:sp>
        <p:nvSpPr>
          <p:cNvPr id="8" name="Speech Bubble: Rectangle with Corners Rounded 7">
            <a:extLst>
              <a:ext uri="{FF2B5EF4-FFF2-40B4-BE49-F238E27FC236}">
                <a16:creationId xmlns:a16="http://schemas.microsoft.com/office/drawing/2014/main" id="{7CAD0B79-182A-9A4C-A18C-9B04632072D3}"/>
              </a:ext>
            </a:extLst>
          </p:cNvPr>
          <p:cNvSpPr/>
          <p:nvPr/>
        </p:nvSpPr>
        <p:spPr>
          <a:xfrm>
            <a:off x="3238500" y="1284825"/>
            <a:ext cx="5761567" cy="764109"/>
          </a:xfrm>
          <a:prstGeom prst="wedgeRoundRectCallout">
            <a:avLst>
              <a:gd name="adj1" fmla="val -58200"/>
              <a:gd name="adj2" fmla="val -14929"/>
              <a:gd name="adj3" fmla="val 1666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600"/>
              </a:spcAft>
            </a:pP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It’s abundantly clear that the status quo isn’t working </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and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 failure to act on meaningful tort reform</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will continue to put Georgians and their livelihoods in serious jeopardy.”</a:t>
            </a:r>
          </a:p>
        </p:txBody>
      </p:sp>
      <p:sp>
        <p:nvSpPr>
          <p:cNvPr id="9" name="Speech Bubble: Rectangle with Corners Rounded 8">
            <a:extLst>
              <a:ext uri="{FF2B5EF4-FFF2-40B4-BE49-F238E27FC236}">
                <a16:creationId xmlns:a16="http://schemas.microsoft.com/office/drawing/2014/main" id="{716DF757-157D-ED9E-C0C3-759D5E3FDB69}"/>
              </a:ext>
            </a:extLst>
          </p:cNvPr>
          <p:cNvSpPr/>
          <p:nvPr/>
        </p:nvSpPr>
        <p:spPr>
          <a:xfrm>
            <a:off x="3238500" y="2106092"/>
            <a:ext cx="5761567" cy="764110"/>
          </a:xfrm>
          <a:prstGeom prst="wedgeRoundRectCallout">
            <a:avLst>
              <a:gd name="adj1" fmla="val -58622"/>
              <a:gd name="adj2" fmla="val -12934"/>
              <a:gd name="adj3" fmla="val 1666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600"/>
              </a:spcAft>
            </a:pP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“These stories highlight a legal environment that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leads to fewer options</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for Georgians seeking care, higher costs, and ultimately worse health outcomes</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for our people.”</a:t>
            </a:r>
          </a:p>
        </p:txBody>
      </p:sp>
      <p:sp>
        <p:nvSpPr>
          <p:cNvPr id="10" name="Speech Bubble: Rectangle with Corners Rounded 9">
            <a:extLst>
              <a:ext uri="{FF2B5EF4-FFF2-40B4-BE49-F238E27FC236}">
                <a16:creationId xmlns:a16="http://schemas.microsoft.com/office/drawing/2014/main" id="{571D38D4-4AC6-D6A5-58AC-BFD7E2D2FDF4}"/>
              </a:ext>
            </a:extLst>
          </p:cNvPr>
          <p:cNvSpPr/>
          <p:nvPr/>
        </p:nvSpPr>
        <p:spPr>
          <a:xfrm>
            <a:off x="3238500" y="2927359"/>
            <a:ext cx="5761567" cy="764110"/>
          </a:xfrm>
          <a:prstGeom prst="wedgeRoundRectCallout">
            <a:avLst>
              <a:gd name="adj1" fmla="val -58276"/>
              <a:gd name="adj2" fmla="val -27289"/>
              <a:gd name="adj3" fmla="val 1666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600"/>
              </a:spcAft>
            </a:pP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“But I know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this issue is complicated </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and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will not be easy to fix</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There are many different stakeholders, with competing ideas about how to move forward. However,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doing nothing is no longer an option</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t>
            </a:r>
          </a:p>
        </p:txBody>
      </p:sp>
      <p:sp>
        <p:nvSpPr>
          <p:cNvPr id="11" name="Speech Bubble: Rectangle with Corners Rounded 10">
            <a:extLst>
              <a:ext uri="{FF2B5EF4-FFF2-40B4-BE49-F238E27FC236}">
                <a16:creationId xmlns:a16="http://schemas.microsoft.com/office/drawing/2014/main" id="{27B243DA-5488-B9C8-48EA-0385E26FE915}"/>
              </a:ext>
            </a:extLst>
          </p:cNvPr>
          <p:cNvSpPr/>
          <p:nvPr/>
        </p:nvSpPr>
        <p:spPr>
          <a:xfrm>
            <a:off x="3238500" y="3743909"/>
            <a:ext cx="5761567" cy="988958"/>
          </a:xfrm>
          <a:prstGeom prst="wedgeRoundRectCallout">
            <a:avLst>
              <a:gd name="adj1" fmla="val -56983"/>
              <a:gd name="adj2" fmla="val -31845"/>
              <a:gd name="adj3" fmla="val 1666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600"/>
              </a:spcAft>
            </a:pP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“But I also want to be very clear: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there is always room for compromise</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but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there will be no room for excuses, half-measures, or failure</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Whether it’s this legislative session, or a second one later this year</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we will achieve </a:t>
            </a:r>
            <a:r>
              <a:rPr lang="en-US" sz="1200" b="1" u="sng"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meaningful, impactful tort reform</a:t>
            </a:r>
            <a:r>
              <a:rPr lang="en-US" sz="12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58192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932D17A3-1377-257D-EDCA-0CC417BB8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88A76-DCF8-8532-AB10-B2F83457227E}"/>
              </a:ext>
            </a:extLst>
          </p:cNvPr>
          <p:cNvSpPr>
            <a:spLocks noGrp="1"/>
          </p:cNvSpPr>
          <p:nvPr>
            <p:ph type="title"/>
          </p:nvPr>
        </p:nvSpPr>
        <p:spPr/>
        <p:txBody>
          <a:bodyPr>
            <a:normAutofit fontScale="90000"/>
          </a:bodyPr>
          <a:lstStyle/>
          <a:p>
            <a:r>
              <a:rPr lang="en-US" dirty="0"/>
              <a:t>Learned Intermediary Doctrine</a:t>
            </a:r>
          </a:p>
        </p:txBody>
      </p:sp>
      <p:sp>
        <p:nvSpPr>
          <p:cNvPr id="3" name="Content Placeholder 2">
            <a:extLst>
              <a:ext uri="{FF2B5EF4-FFF2-40B4-BE49-F238E27FC236}">
                <a16:creationId xmlns:a16="http://schemas.microsoft.com/office/drawing/2014/main" id="{EA06C726-F997-2CC4-24F8-C1372B014856}"/>
              </a:ext>
            </a:extLst>
          </p:cNvPr>
          <p:cNvSpPr>
            <a:spLocks noGrp="1"/>
          </p:cNvSpPr>
          <p:nvPr>
            <p:ph idx="1"/>
          </p:nvPr>
        </p:nvSpPr>
        <p:spPr/>
        <p:txBody>
          <a:bodyPr>
            <a:normAutofit/>
          </a:bodyPr>
          <a:lstStyle/>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sp>
        <p:nvSpPr>
          <p:cNvPr id="8" name="TextBox 7">
            <a:extLst>
              <a:ext uri="{FF2B5EF4-FFF2-40B4-BE49-F238E27FC236}">
                <a16:creationId xmlns:a16="http://schemas.microsoft.com/office/drawing/2014/main" id="{55B6EECA-F30A-3669-6FAE-F32C1549F3E6}"/>
              </a:ext>
            </a:extLst>
          </p:cNvPr>
          <p:cNvSpPr txBox="1"/>
          <p:nvPr/>
        </p:nvSpPr>
        <p:spPr>
          <a:xfrm>
            <a:off x="1479884" y="1263316"/>
            <a:ext cx="6232358" cy="3046988"/>
          </a:xfrm>
          <a:prstGeom prst="rect">
            <a:avLst/>
          </a:prstGeom>
          <a:noFill/>
        </p:spPr>
        <p:txBody>
          <a:bodyPr wrap="square" rtlCol="0">
            <a:spAutoFit/>
          </a:bodyPr>
          <a:lstStyle/>
          <a:p>
            <a:r>
              <a:rPr lang="en-US" sz="2400" dirty="0">
                <a:solidFill>
                  <a:srgbClr val="001D35"/>
                </a:solidFill>
                <a:latin typeface="Google Sans"/>
              </a:rPr>
              <a:t>The learned intermediary doctrine, a legal principle primarily used in product liability cases involving prescription drugs and medical devices, states that a manufacturer's duty to warn is fulfilled when it adequately warns the prescribing physician (the "learned intermediary") about potential risks, rather than directly warning the patient. </a:t>
            </a:r>
            <a:endParaRPr lang="en-US" sz="2400" dirty="0"/>
          </a:p>
        </p:txBody>
      </p:sp>
    </p:spTree>
    <p:extLst>
      <p:ext uri="{BB962C8B-B14F-4D97-AF65-F5344CB8AC3E}">
        <p14:creationId xmlns:p14="http://schemas.microsoft.com/office/powerpoint/2010/main" val="378344947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79EA887C-EF24-2060-473A-5BBF265B22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22003-616C-940C-F01E-05BF76042EDB}"/>
              </a:ext>
            </a:extLst>
          </p:cNvPr>
          <p:cNvSpPr>
            <a:spLocks noGrp="1"/>
          </p:cNvSpPr>
          <p:nvPr>
            <p:ph type="title"/>
          </p:nvPr>
        </p:nvSpPr>
        <p:spPr/>
        <p:txBody>
          <a:bodyPr>
            <a:normAutofit fontScale="90000"/>
          </a:bodyPr>
          <a:lstStyle/>
          <a:p>
            <a:r>
              <a:rPr lang="en-US" dirty="0"/>
              <a:t>Learned Intermediary Doctrine Exception Examples</a:t>
            </a:r>
          </a:p>
        </p:txBody>
      </p:sp>
      <p:sp>
        <p:nvSpPr>
          <p:cNvPr id="3" name="Content Placeholder 2">
            <a:extLst>
              <a:ext uri="{FF2B5EF4-FFF2-40B4-BE49-F238E27FC236}">
                <a16:creationId xmlns:a16="http://schemas.microsoft.com/office/drawing/2014/main" id="{565D9BEC-CBC7-0B27-5283-45DAC7536E91}"/>
              </a:ext>
            </a:extLst>
          </p:cNvPr>
          <p:cNvSpPr>
            <a:spLocks noGrp="1"/>
          </p:cNvSpPr>
          <p:nvPr>
            <p:ph idx="1"/>
          </p:nvPr>
        </p:nvSpPr>
        <p:spPr/>
        <p:txBody>
          <a:bodyPr>
            <a:normAutofit/>
          </a:bodyPr>
          <a:lstStyle/>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sp>
        <p:nvSpPr>
          <p:cNvPr id="8" name="TextBox 7">
            <a:extLst>
              <a:ext uri="{FF2B5EF4-FFF2-40B4-BE49-F238E27FC236}">
                <a16:creationId xmlns:a16="http://schemas.microsoft.com/office/drawing/2014/main" id="{513E1B37-7ADD-A727-7D7D-A67C1AF7E44A}"/>
              </a:ext>
            </a:extLst>
          </p:cNvPr>
          <p:cNvSpPr txBox="1"/>
          <p:nvPr/>
        </p:nvSpPr>
        <p:spPr>
          <a:xfrm>
            <a:off x="1479884" y="1263316"/>
            <a:ext cx="6232358"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001D35"/>
                </a:solidFill>
                <a:latin typeface="Google Sans"/>
              </a:rPr>
              <a:t>Vaccines Administered in Mass Clinics</a:t>
            </a:r>
          </a:p>
          <a:p>
            <a:pPr marL="342900" indent="-342900">
              <a:buFont typeface="Arial" panose="020B0604020202020204" pitchFamily="34" charset="0"/>
              <a:buChar char="•"/>
            </a:pPr>
            <a:r>
              <a:rPr lang="en-US" sz="2400" b="1" dirty="0">
                <a:solidFill>
                  <a:srgbClr val="001D35"/>
                </a:solidFill>
                <a:latin typeface="Google Sans"/>
              </a:rPr>
              <a:t>Contraceptive Medications and Devices</a:t>
            </a:r>
          </a:p>
          <a:p>
            <a:pPr marL="342900" indent="-342900">
              <a:buFont typeface="Arial" panose="020B0604020202020204" pitchFamily="34" charset="0"/>
              <a:buChar char="•"/>
            </a:pPr>
            <a:r>
              <a:rPr lang="en-US" sz="2400" b="1" dirty="0">
                <a:solidFill>
                  <a:srgbClr val="001D35"/>
                </a:solidFill>
                <a:latin typeface="Google Sans"/>
              </a:rPr>
              <a:t>Direct-to-Consumer Advertising</a:t>
            </a:r>
          </a:p>
          <a:p>
            <a:pPr marL="342900" indent="-342900">
              <a:buFont typeface="Arial" panose="020B0604020202020204" pitchFamily="34" charset="0"/>
              <a:buChar char="•"/>
            </a:pPr>
            <a:r>
              <a:rPr lang="en-US" sz="2400" b="1" dirty="0">
                <a:solidFill>
                  <a:srgbClr val="001D35"/>
                </a:solidFill>
                <a:latin typeface="Google Sans"/>
              </a:rPr>
              <a:t>Mandated Direct Warnings</a:t>
            </a:r>
            <a:endParaRPr lang="en-US" sz="2400" dirty="0"/>
          </a:p>
        </p:txBody>
      </p:sp>
    </p:spTree>
    <p:extLst>
      <p:ext uri="{BB962C8B-B14F-4D97-AF65-F5344CB8AC3E}">
        <p14:creationId xmlns:p14="http://schemas.microsoft.com/office/powerpoint/2010/main" val="173886960"/>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5623-115C-0DDA-2326-ADEAD7C07F13}"/>
              </a:ext>
            </a:extLst>
          </p:cNvPr>
          <p:cNvSpPr txBox="1">
            <a:spLocks/>
          </p:cNvSpPr>
          <p:nvPr/>
        </p:nvSpPr>
        <p:spPr>
          <a:xfrm>
            <a:off x="205740" y="205740"/>
            <a:ext cx="8702516" cy="532210"/>
          </a:xfrm>
          <a:prstGeom prst="rect">
            <a:avLst/>
          </a:prstGeom>
        </p:spPr>
        <p:txBody>
          <a:bodyPr/>
          <a:lstStyle>
            <a:lvl1pPr algn="l" defTabSz="914400" rtl="0" eaLnBrk="1" latinLnBrk="0" hangingPunct="1">
              <a:lnSpc>
                <a:spcPct val="90000"/>
              </a:lnSpc>
              <a:spcBef>
                <a:spcPct val="0"/>
              </a:spcBef>
              <a:buNone/>
              <a:defRPr sz="3600" b="1" kern="1200" cap="none" baseline="0">
                <a:solidFill>
                  <a:srgbClr val="304D7D"/>
                </a:solidFill>
                <a:latin typeface="Arial" panose="020B0604020202020204" pitchFamily="34" charset="0"/>
                <a:ea typeface="Open Sans" panose="020B0606030504020204" pitchFamily="34" charset="0"/>
                <a:cs typeface="Arial" panose="020B0604020202020204" pitchFamily="34" charset="0"/>
              </a:defRPr>
            </a:lvl1pPr>
          </a:lstStyle>
          <a:p>
            <a:pPr algn="l"/>
            <a:r>
              <a:rPr lang="en-US" sz="2700" dirty="0">
                <a:solidFill>
                  <a:schemeClr val="accent1"/>
                </a:solidFill>
                <a:latin typeface="Roboto" panose="02000000000000000000" pitchFamily="2" charset="0"/>
              </a:rPr>
              <a:t>Learned Intermediary Doctrine</a:t>
            </a:r>
            <a:endParaRPr lang="en-US" sz="2700" b="0" dirty="0">
              <a:solidFill>
                <a:schemeClr val="accent1"/>
              </a:solidFill>
              <a:latin typeface="Roboto" panose="02000000000000000000" pitchFamily="2" charset="0"/>
            </a:endParaRPr>
          </a:p>
        </p:txBody>
      </p:sp>
      <p:sp>
        <p:nvSpPr>
          <p:cNvPr id="3" name="TextBox 2">
            <a:extLst>
              <a:ext uri="{FF2B5EF4-FFF2-40B4-BE49-F238E27FC236}">
                <a16:creationId xmlns:a16="http://schemas.microsoft.com/office/drawing/2014/main" id="{B3483976-2CAC-D1D2-4CD9-39360386DAA0}"/>
              </a:ext>
            </a:extLst>
          </p:cNvPr>
          <p:cNvSpPr txBox="1"/>
          <p:nvPr/>
        </p:nvSpPr>
        <p:spPr>
          <a:xfrm>
            <a:off x="235745" y="737950"/>
            <a:ext cx="8360596" cy="4178067"/>
          </a:xfrm>
          <a:prstGeom prst="rect">
            <a:avLst/>
          </a:prstGeom>
          <a:noFill/>
        </p:spPr>
        <p:txBody>
          <a:bodyPr wrap="square" rtlCol="0">
            <a:spAutoFit/>
          </a:bodyPr>
          <a:lstStyle/>
          <a:p>
            <a:pPr algn="l"/>
            <a:r>
              <a:rPr lang="en-US" dirty="0">
                <a:solidFill>
                  <a:srgbClr val="000000"/>
                </a:solidFill>
                <a:latin typeface="Roboto" panose="02000000000000000000" pitchFamily="2" charset="0"/>
              </a:rPr>
              <a:t>Under products liability, the manufacturer also has a duty to adequately warn the consumer—or in the medical context, the patient—about the risks of the product. Given how onerous this could be in the medical setting, many courts accept the learned intermediary rule, which asserts that once the physician has received adequate warning of the products risks, </a:t>
            </a:r>
            <a:r>
              <a:rPr lang="en-US" u="sng" dirty="0">
                <a:solidFill>
                  <a:srgbClr val="FF0000"/>
                </a:solidFill>
                <a:latin typeface="Roboto" panose="02000000000000000000" pitchFamily="2" charset="0"/>
              </a:rPr>
              <a:t>it is then her duty to convey that warning to the patient</a:t>
            </a:r>
            <a:r>
              <a:rPr lang="en-US" dirty="0">
                <a:solidFill>
                  <a:srgbClr val="000000"/>
                </a:solidFill>
                <a:latin typeface="Roboto" panose="02000000000000000000" pitchFamily="2" charset="0"/>
              </a:rPr>
              <a:t>.</a:t>
            </a:r>
          </a:p>
          <a:p>
            <a:pPr algn="l"/>
            <a:endParaRPr lang="en-US" dirty="0">
              <a:solidFill>
                <a:srgbClr val="000000"/>
              </a:solidFill>
              <a:latin typeface="Roboto" panose="02000000000000000000" pitchFamily="2" charset="0"/>
            </a:endParaRPr>
          </a:p>
          <a:p>
            <a:pPr algn="l"/>
            <a:r>
              <a:rPr lang="en-US" dirty="0">
                <a:solidFill>
                  <a:srgbClr val="000000"/>
                </a:solidFill>
                <a:latin typeface="Roboto" panose="02000000000000000000" pitchFamily="2" charset="0"/>
              </a:rPr>
              <a:t>However, there are two exceptions to this rule:</a:t>
            </a:r>
          </a:p>
          <a:p>
            <a:pPr algn="l"/>
            <a:endParaRPr lang="en-US" dirty="0">
              <a:solidFill>
                <a:srgbClr val="000000"/>
              </a:solidFill>
              <a:latin typeface="Roboto" panose="02000000000000000000" pitchFamily="2" charset="0"/>
            </a:endParaRPr>
          </a:p>
          <a:p>
            <a:pPr marL="342900" indent="-342900">
              <a:buAutoNum type="arabicParenR"/>
            </a:pPr>
            <a:r>
              <a:rPr lang="en-US" dirty="0">
                <a:solidFill>
                  <a:srgbClr val="000000"/>
                </a:solidFill>
                <a:latin typeface="Roboto" panose="02000000000000000000" pitchFamily="2" charset="0"/>
              </a:rPr>
              <a:t>if the manufacturer engages in direct consumer marketing, then the learned intermediary rule cannot be used as a defense</a:t>
            </a:r>
          </a:p>
          <a:p>
            <a:pPr marL="342900" indent="-342900">
              <a:buAutoNum type="arabicParenR"/>
            </a:pPr>
            <a:r>
              <a:rPr lang="en-US" dirty="0">
                <a:solidFill>
                  <a:srgbClr val="000000"/>
                </a:solidFill>
                <a:latin typeface="Roboto" panose="02000000000000000000" pitchFamily="2" charset="0"/>
              </a:rPr>
              <a:t>the more interesting of the two—is that if the physician is not playing an “active role” with regard to the product and patient, then the manufacturer cannot make use of the learned intermediary defense</a:t>
            </a:r>
          </a:p>
          <a:p>
            <a:endParaRPr lang="en-US" sz="1350" dirty="0"/>
          </a:p>
        </p:txBody>
      </p:sp>
    </p:spTree>
    <p:extLst>
      <p:ext uri="{BB962C8B-B14F-4D97-AF65-F5344CB8AC3E}">
        <p14:creationId xmlns:p14="http://schemas.microsoft.com/office/powerpoint/2010/main" val="311549676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5623-115C-0DDA-2326-ADEAD7C07F13}"/>
              </a:ext>
            </a:extLst>
          </p:cNvPr>
          <p:cNvSpPr txBox="1">
            <a:spLocks/>
          </p:cNvSpPr>
          <p:nvPr/>
        </p:nvSpPr>
        <p:spPr>
          <a:xfrm>
            <a:off x="205740" y="205740"/>
            <a:ext cx="8702516" cy="532210"/>
          </a:xfrm>
          <a:prstGeom prst="rect">
            <a:avLst/>
          </a:prstGeom>
        </p:spPr>
        <p:txBody>
          <a:bodyPr/>
          <a:lstStyle>
            <a:lvl1pPr algn="l" defTabSz="914400" rtl="0" eaLnBrk="1" latinLnBrk="0" hangingPunct="1">
              <a:lnSpc>
                <a:spcPct val="90000"/>
              </a:lnSpc>
              <a:spcBef>
                <a:spcPct val="0"/>
              </a:spcBef>
              <a:buNone/>
              <a:defRPr sz="3600" b="1" kern="1200" cap="none" baseline="0">
                <a:solidFill>
                  <a:srgbClr val="304D7D"/>
                </a:solidFill>
                <a:latin typeface="Arial" panose="020B0604020202020204" pitchFamily="34" charset="0"/>
                <a:ea typeface="Open Sans" panose="020B0606030504020204" pitchFamily="34" charset="0"/>
                <a:cs typeface="Arial" panose="020B0604020202020204" pitchFamily="34" charset="0"/>
              </a:defRPr>
            </a:lvl1pPr>
          </a:lstStyle>
          <a:p>
            <a:pPr algn="l"/>
            <a:r>
              <a:rPr lang="en-US" sz="2700" dirty="0">
                <a:solidFill>
                  <a:schemeClr val="accent1"/>
                </a:solidFill>
                <a:latin typeface="Roboto" panose="02000000000000000000" pitchFamily="2" charset="0"/>
              </a:rPr>
              <a:t>Learned Intermediary Doctrine</a:t>
            </a:r>
            <a:endParaRPr lang="en-US" sz="2700" b="0" dirty="0">
              <a:solidFill>
                <a:schemeClr val="accent1"/>
              </a:solidFill>
              <a:latin typeface="Roboto" panose="02000000000000000000" pitchFamily="2" charset="0"/>
            </a:endParaRPr>
          </a:p>
        </p:txBody>
      </p:sp>
      <p:sp>
        <p:nvSpPr>
          <p:cNvPr id="3" name="TextBox 2">
            <a:extLst>
              <a:ext uri="{FF2B5EF4-FFF2-40B4-BE49-F238E27FC236}">
                <a16:creationId xmlns:a16="http://schemas.microsoft.com/office/drawing/2014/main" id="{B3483976-2CAC-D1D2-4CD9-39360386DAA0}"/>
              </a:ext>
            </a:extLst>
          </p:cNvPr>
          <p:cNvSpPr txBox="1"/>
          <p:nvPr/>
        </p:nvSpPr>
        <p:spPr>
          <a:xfrm>
            <a:off x="235745" y="737950"/>
            <a:ext cx="8360596" cy="3970318"/>
          </a:xfrm>
          <a:prstGeom prst="rect">
            <a:avLst/>
          </a:prstGeom>
          <a:noFill/>
        </p:spPr>
        <p:txBody>
          <a:bodyPr wrap="square" rtlCol="0">
            <a:spAutoFit/>
          </a:bodyPr>
          <a:lstStyle/>
          <a:p>
            <a:pPr algn="l"/>
            <a:r>
              <a:rPr lang="en-US" dirty="0">
                <a:solidFill>
                  <a:srgbClr val="000000"/>
                </a:solidFill>
                <a:latin typeface="Roboto" panose="02000000000000000000" pitchFamily="2" charset="0"/>
              </a:rPr>
              <a:t>This second exception is interesting because it may very well bear on the design and development of AI systems used by physicians. For instance, if such a diagnostic system is designed to make the diagnosis, and then present it to the physician who acts merely as a messenger between the system and the patient, then it would seem that the physician is playing a relatively passive role in this provision of treatment. If a faulty diagnosis is made resulting in patient harm, and the patient was not adequately warned regarding this risk, the physician’s relatively passive role could end up insulating her from liability, because it could eliminate the manufacturer’s ability to utilize the learned intermediary defense. Manufacturers might therefore be more likely to </a:t>
            </a:r>
            <a:r>
              <a:rPr lang="en-US" u="sng" dirty="0">
                <a:solidFill>
                  <a:srgbClr val="FF0000"/>
                </a:solidFill>
                <a:latin typeface="Roboto" panose="02000000000000000000" pitchFamily="2" charset="0"/>
              </a:rPr>
              <a:t>design their AI systems to actively engage the physician not only because they believe it will increase the likelihood of physician and hospital adoption, but also because it may provide the manufacturer shelter from liability</a:t>
            </a:r>
            <a:r>
              <a:rPr lang="en-US" dirty="0">
                <a:solidFill>
                  <a:srgbClr val="000000"/>
                </a:solidFill>
                <a:latin typeface="Roboto" panose="02000000000000000000" pitchFamily="2" charset="0"/>
              </a:rPr>
              <a:t> by enabling them to use the learned intermediary defense.</a:t>
            </a:r>
            <a:endParaRPr lang="en-US" sz="1350" dirty="0"/>
          </a:p>
        </p:txBody>
      </p:sp>
    </p:spTree>
    <p:extLst>
      <p:ext uri="{BB962C8B-B14F-4D97-AF65-F5344CB8AC3E}">
        <p14:creationId xmlns:p14="http://schemas.microsoft.com/office/powerpoint/2010/main" val="243672291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356D303F-4FDE-8A19-3F6A-43D11C07213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2C1DB1-0024-54B7-584F-A74F73628D30}"/>
              </a:ext>
            </a:extLst>
          </p:cNvPr>
          <p:cNvPicPr>
            <a:picLocks noChangeAspect="1"/>
          </p:cNvPicPr>
          <p:nvPr/>
        </p:nvPicPr>
        <p:blipFill>
          <a:blip r:embed="rId4"/>
          <a:stretch>
            <a:fillRect/>
          </a:stretch>
        </p:blipFill>
        <p:spPr>
          <a:xfrm>
            <a:off x="440279" y="926014"/>
            <a:ext cx="8356391" cy="4101484"/>
          </a:xfrm>
          <a:prstGeom prst="rect">
            <a:avLst/>
          </a:prstGeom>
          <a:ln>
            <a:solidFill>
              <a:schemeClr val="accent1"/>
            </a:solidFill>
          </a:ln>
        </p:spPr>
      </p:pic>
      <p:sp>
        <p:nvSpPr>
          <p:cNvPr id="2" name="Title 1">
            <a:extLst>
              <a:ext uri="{FF2B5EF4-FFF2-40B4-BE49-F238E27FC236}">
                <a16:creationId xmlns:a16="http://schemas.microsoft.com/office/drawing/2014/main" id="{8386CE28-1611-EA95-141C-E51E469C92BF}"/>
              </a:ext>
            </a:extLst>
          </p:cNvPr>
          <p:cNvSpPr>
            <a:spLocks noGrp="1"/>
          </p:cNvSpPr>
          <p:nvPr>
            <p:ph type="title"/>
          </p:nvPr>
        </p:nvSpPr>
        <p:spPr/>
        <p:txBody>
          <a:bodyPr>
            <a:normAutofit fontScale="90000"/>
          </a:bodyPr>
          <a:lstStyle/>
          <a:p>
            <a:r>
              <a:rPr lang="en-US" dirty="0"/>
              <a:t>Learned Intermediary Doctrine</a:t>
            </a:r>
          </a:p>
        </p:txBody>
      </p:sp>
      <p:sp>
        <p:nvSpPr>
          <p:cNvPr id="3" name="Content Placeholder 2">
            <a:extLst>
              <a:ext uri="{FF2B5EF4-FFF2-40B4-BE49-F238E27FC236}">
                <a16:creationId xmlns:a16="http://schemas.microsoft.com/office/drawing/2014/main" id="{308014F0-FD39-C864-373A-852E257026DD}"/>
              </a:ext>
            </a:extLst>
          </p:cNvPr>
          <p:cNvSpPr>
            <a:spLocks noGrp="1"/>
          </p:cNvSpPr>
          <p:nvPr>
            <p:ph idx="1"/>
          </p:nvPr>
        </p:nvSpPr>
        <p:spPr/>
        <p:txBody>
          <a:bodyPr>
            <a:normAutofit/>
          </a:bodyPr>
          <a:lstStyle/>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6" name="Picture 5">
            <a:extLst>
              <a:ext uri="{FF2B5EF4-FFF2-40B4-BE49-F238E27FC236}">
                <a16:creationId xmlns:a16="http://schemas.microsoft.com/office/drawing/2014/main" id="{8C7778AC-FC00-0AD0-1439-8546F33B7035}"/>
              </a:ext>
            </a:extLst>
          </p:cNvPr>
          <p:cNvPicPr>
            <a:picLocks noChangeAspect="1"/>
          </p:cNvPicPr>
          <p:nvPr/>
        </p:nvPicPr>
        <p:blipFill>
          <a:blip r:embed="rId5"/>
          <a:stretch>
            <a:fillRect/>
          </a:stretch>
        </p:blipFill>
        <p:spPr>
          <a:xfrm>
            <a:off x="93856" y="1774865"/>
            <a:ext cx="8956287" cy="1407814"/>
          </a:xfrm>
          <a:prstGeom prst="rect">
            <a:avLst/>
          </a:prstGeom>
          <a:ln>
            <a:solidFill>
              <a:schemeClr val="accent1"/>
            </a:solidFill>
          </a:ln>
        </p:spPr>
      </p:pic>
    </p:spTree>
    <p:extLst>
      <p:ext uri="{BB962C8B-B14F-4D97-AF65-F5344CB8AC3E}">
        <p14:creationId xmlns:p14="http://schemas.microsoft.com/office/powerpoint/2010/main" val="1519447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756C-8544-ABB3-A6AA-E0FDC70E519A}"/>
            </a:ext>
          </a:extLst>
        </p:cNvPr>
        <p:cNvGrpSpPr/>
        <p:nvPr/>
      </p:nvGrpSpPr>
      <p:grpSpPr>
        <a:xfrm>
          <a:off x="0" y="0"/>
          <a:ext cx="0" cy="0"/>
          <a:chOff x="0" y="0"/>
          <a:chExt cx="0" cy="0"/>
        </a:xfrm>
      </p:grpSpPr>
      <p:pic>
        <p:nvPicPr>
          <p:cNvPr id="93" name="Google Shape;178;p31">
            <a:extLst>
              <a:ext uri="{FF2B5EF4-FFF2-40B4-BE49-F238E27FC236}">
                <a16:creationId xmlns:a16="http://schemas.microsoft.com/office/drawing/2014/main" id="{712E4ED4-0D36-FB84-99FD-C00BD03CF16B}"/>
              </a:ext>
            </a:extLst>
          </p:cNvPr>
          <p:cNvPicPr/>
          <p:nvPr/>
        </p:nvPicPr>
        <p:blipFill>
          <a:blip r:embed="rId2"/>
          <a:srcRect t="5210" b="5204"/>
          <a:stretch/>
        </p:blipFill>
        <p:spPr>
          <a:xfrm>
            <a:off x="0" y="0"/>
            <a:ext cx="9143640" cy="5142960"/>
          </a:xfrm>
          <a:prstGeom prst="rect">
            <a:avLst/>
          </a:prstGeom>
          <a:ln w="0">
            <a:noFill/>
          </a:ln>
        </p:spPr>
      </p:pic>
      <p:grpSp>
        <p:nvGrpSpPr>
          <p:cNvPr id="94" name="Google Shape;179;p31">
            <a:extLst>
              <a:ext uri="{FF2B5EF4-FFF2-40B4-BE49-F238E27FC236}">
                <a16:creationId xmlns:a16="http://schemas.microsoft.com/office/drawing/2014/main" id="{74640CBB-8151-3A06-9D04-AE2ECA56FB8E}"/>
              </a:ext>
            </a:extLst>
          </p:cNvPr>
          <p:cNvGrpSpPr/>
          <p:nvPr/>
        </p:nvGrpSpPr>
        <p:grpSpPr>
          <a:xfrm>
            <a:off x="-553320" y="130680"/>
            <a:ext cx="9278280" cy="1300320"/>
            <a:chOff x="-553320" y="130680"/>
            <a:chExt cx="9278280" cy="1300320"/>
          </a:xfrm>
        </p:grpSpPr>
        <p:sp>
          <p:nvSpPr>
            <p:cNvPr id="95" name="Google Shape;180;p31">
              <a:extLst>
                <a:ext uri="{FF2B5EF4-FFF2-40B4-BE49-F238E27FC236}">
                  <a16:creationId xmlns:a16="http://schemas.microsoft.com/office/drawing/2014/main" id="{B495B4ED-B97C-4344-7C09-F302491F47FE}"/>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96" name="Google Shape;181;p31">
              <a:extLst>
                <a:ext uri="{FF2B5EF4-FFF2-40B4-BE49-F238E27FC236}">
                  <a16:creationId xmlns:a16="http://schemas.microsoft.com/office/drawing/2014/main" id="{936146C6-24DA-A3E9-9853-8B85E0C7F185}"/>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97" name="PlaceHolder 1">
            <a:extLst>
              <a:ext uri="{FF2B5EF4-FFF2-40B4-BE49-F238E27FC236}">
                <a16:creationId xmlns:a16="http://schemas.microsoft.com/office/drawing/2014/main" id="{4C8FA832-DB88-EC20-6727-E88C3BA7BF96}"/>
              </a:ext>
            </a:extLst>
          </p:cNvPr>
          <p:cNvSpPr>
            <a:spLocks noGrp="1"/>
          </p:cNvSpPr>
          <p:nvPr>
            <p:ph type="title"/>
          </p:nvPr>
        </p:nvSpPr>
        <p:spPr>
          <a:xfrm>
            <a:off x="1247760" y="380880"/>
            <a:ext cx="5466960"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4000" b="1" strike="noStrike" spc="-1" dirty="0">
                <a:solidFill>
                  <a:schemeClr val="dk1"/>
                </a:solidFill>
                <a:latin typeface="Sora"/>
                <a:ea typeface="Sora"/>
              </a:rPr>
              <a:t>Back to Basics</a:t>
            </a:r>
            <a:endParaRPr lang="fr-FR" sz="4000" b="0" strike="noStrike" spc="-1" dirty="0">
              <a:solidFill>
                <a:schemeClr val="dk1"/>
              </a:solidFill>
              <a:latin typeface="Arial"/>
            </a:endParaRPr>
          </a:p>
        </p:txBody>
      </p:sp>
      <p:sp>
        <p:nvSpPr>
          <p:cNvPr id="98" name="PlaceHolder 2">
            <a:extLst>
              <a:ext uri="{FF2B5EF4-FFF2-40B4-BE49-F238E27FC236}">
                <a16:creationId xmlns:a16="http://schemas.microsoft.com/office/drawing/2014/main" id="{7EB31DF7-290D-6847-8FCD-AD712047992B}"/>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04</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542378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8" name="PlaceHolder 1"/>
          <p:cNvSpPr>
            <a:spLocks noGrp="1"/>
          </p:cNvSpPr>
          <p:nvPr>
            <p:ph type="title" idx="4294967295"/>
          </p:nvPr>
        </p:nvSpPr>
        <p:spPr>
          <a:xfrm>
            <a:off x="0" y="228600"/>
            <a:ext cx="8477250" cy="1314450"/>
          </a:xfrm>
          <a:prstGeom prst="rect">
            <a:avLst/>
          </a:prstGeom>
          <a:noFill/>
          <a:ln w="0">
            <a:noFill/>
          </a:ln>
        </p:spPr>
        <p:txBody>
          <a:bodyPr lIns="91440" tIns="91440" rIns="91440" bIns="91440" anchor="t">
            <a:normAutofit/>
          </a:bodyPr>
          <a:lstStyle/>
          <a:p>
            <a:pPr indent="0">
              <a:lnSpc>
                <a:spcPct val="100000"/>
              </a:lnSpc>
              <a:buNone/>
              <a:tabLst>
                <a:tab pos="0" algn="l"/>
              </a:tabLst>
            </a:pPr>
            <a:r>
              <a:rPr lang="en-US" sz="3200" dirty="0"/>
              <a:t>Introduction to AI in Medicine...the lingo</a:t>
            </a:r>
            <a:endParaRPr lang="fr-FR" sz="3000" b="0" strike="noStrike" spc="-1" dirty="0">
              <a:solidFill>
                <a:schemeClr val="dk1"/>
              </a:solidFill>
              <a:latin typeface="Arial"/>
            </a:endParaRPr>
          </a:p>
        </p:txBody>
      </p:sp>
      <p:sp>
        <p:nvSpPr>
          <p:cNvPr id="89" name="PlaceHolder 2"/>
          <p:cNvSpPr>
            <a:spLocks noGrp="1"/>
          </p:cNvSpPr>
          <p:nvPr>
            <p:ph type="subTitle" idx="4294967295"/>
          </p:nvPr>
        </p:nvSpPr>
        <p:spPr>
          <a:xfrm>
            <a:off x="341313" y="985838"/>
            <a:ext cx="8802687" cy="4017962"/>
          </a:xfrm>
          <a:prstGeom prst="rect">
            <a:avLst/>
          </a:prstGeom>
          <a:noFill/>
          <a:ln w="0">
            <a:noFill/>
          </a:ln>
        </p:spPr>
        <p:txBody>
          <a:bodyPr lIns="91440" tIns="91440" rIns="91440" bIns="91440" anchor="t">
            <a:normAutofit lnSpcReduction="10000"/>
          </a:bodyPr>
          <a:lstStyle/>
          <a:p>
            <a:r>
              <a:rPr lang="en-US" sz="1400" b="1" dirty="0">
                <a:effectLst>
                  <a:outerShdw blurRad="38100" dist="38100" dir="2700000" algn="tl">
                    <a:srgbClr val="000000">
                      <a:alpha val="43137"/>
                    </a:srgbClr>
                  </a:outerShdw>
                </a:effectLst>
              </a:rPr>
              <a:t>Artificial Intelligence</a:t>
            </a:r>
            <a:r>
              <a:rPr lang="en-US" sz="1400" dirty="0">
                <a:effectLst>
                  <a:outerShdw blurRad="38100" dist="38100" dir="2700000" algn="tl">
                    <a:srgbClr val="000000">
                      <a:alpha val="43137"/>
                    </a:srgbClr>
                  </a:outerShdw>
                </a:effectLst>
              </a:rPr>
              <a:t>: Replication of human intelligence in computers</a:t>
            </a:r>
          </a:p>
          <a:p>
            <a:r>
              <a:rPr lang="en-US" sz="1400" b="1" dirty="0">
                <a:effectLst>
                  <a:outerShdw blurRad="38100" dist="38100" dir="2700000" algn="tl">
                    <a:srgbClr val="000000">
                      <a:alpha val="43137"/>
                    </a:srgbClr>
                  </a:outerShdw>
                </a:effectLst>
              </a:rPr>
              <a:t>Machine Learning</a:t>
            </a:r>
            <a:r>
              <a:rPr lang="en-US" sz="1400" dirty="0">
                <a:effectLst>
                  <a:outerShdw blurRad="38100" dist="38100" dir="2700000" algn="tl">
                    <a:srgbClr val="000000">
                      <a:alpha val="43137"/>
                    </a:srgbClr>
                  </a:outerShdw>
                </a:effectLst>
              </a:rPr>
              <a:t>:  Ability of a machine to learn using large data sets instead of hard coded rules; Gives computers the ability to learn without being explicitly programmed</a:t>
            </a:r>
          </a:p>
          <a:p>
            <a:r>
              <a:rPr lang="en-US" sz="1400" b="1" dirty="0">
                <a:effectLst>
                  <a:outerShdw blurRad="38100" dist="38100" dir="2700000" algn="tl">
                    <a:srgbClr val="000000">
                      <a:alpha val="43137"/>
                    </a:srgbClr>
                  </a:outerShdw>
                </a:effectLst>
              </a:rPr>
              <a:t>Deep Learning</a:t>
            </a:r>
            <a:r>
              <a:rPr lang="en-US" sz="1400" dirty="0">
                <a:effectLst>
                  <a:outerShdw blurRad="38100" dist="38100" dir="2700000" algn="tl">
                    <a:srgbClr val="000000">
                      <a:alpha val="43137"/>
                    </a:srgbClr>
                  </a:outerShdw>
                </a:effectLst>
              </a:rPr>
              <a:t>: A type of ML, where we train an AI to predict outputs, given a set of inputs.  Deep-learning software attempts to mimic the activity in layers of neurons in the neocortex, where thinking occurs. The software learns, in a very real sense, to recognize patterns in digital representations of sounds, images, and other data.</a:t>
            </a:r>
          </a:p>
          <a:p>
            <a:r>
              <a:rPr lang="en-US" sz="1400" b="1" dirty="0">
                <a:effectLst>
                  <a:outerShdw blurRad="38100" dist="38100" dir="2700000" algn="tl">
                    <a:srgbClr val="000000">
                      <a:alpha val="43137"/>
                    </a:srgbClr>
                  </a:outerShdw>
                </a:effectLst>
              </a:rPr>
              <a:t>Neural Network</a:t>
            </a:r>
            <a:r>
              <a:rPr lang="en-US" sz="1400" dirty="0">
                <a:effectLst>
                  <a:outerShdw blurRad="38100" dist="38100" dir="2700000" algn="tl">
                    <a:srgbClr val="000000">
                      <a:alpha val="43137"/>
                    </a:srgbClr>
                  </a:outerShdw>
                </a:effectLst>
              </a:rPr>
              <a:t>: A computer system modeled on the human brain and nervous system.</a:t>
            </a:r>
          </a:p>
          <a:p>
            <a:endParaRPr lang="en-US" sz="1400" dirty="0">
              <a:effectLst>
                <a:outerShdw blurRad="38100" dist="38100" dir="2700000" algn="tl">
                  <a:srgbClr val="000000">
                    <a:alpha val="43137"/>
                  </a:srgbClr>
                </a:outerShdw>
              </a:effectLst>
            </a:endParaRPr>
          </a:p>
          <a:p>
            <a:pPr marL="0" indent="0">
              <a:buNone/>
            </a:pPr>
            <a:r>
              <a:rPr lang="en-US" sz="1400" dirty="0">
                <a:effectLst>
                  <a:outerShdw blurRad="38100" dist="38100" dir="2700000" algn="tl">
                    <a:srgbClr val="000000">
                      <a:alpha val="43137"/>
                    </a:srgbClr>
                  </a:outerShdw>
                </a:effectLst>
              </a:rPr>
              <a:t>At its core, AI leverages algorithms, particularly machine learning and deep learning, to process vast datasets, identify trends, and generate actionable insights often beyond the speed or scope of human analysis. In medical practice, this translates to tools like predictive models for patient outcomes, automated imaging analysis, and even robotic assistance in surgery.</a:t>
            </a:r>
          </a:p>
          <a:p>
            <a:pPr marL="0" indent="0">
              <a:buNone/>
            </a:pPr>
            <a:endParaRPr lang="en-US" sz="1400" dirty="0">
              <a:effectLst>
                <a:outerShdw blurRad="38100" dist="38100" dir="2700000" algn="tl">
                  <a:srgbClr val="000000">
                    <a:alpha val="43137"/>
                  </a:srgbClr>
                </a:outerShdw>
              </a:effectLst>
            </a:endParaRPr>
          </a:p>
          <a:p>
            <a:pPr marL="0" indent="0">
              <a:buNone/>
            </a:pPr>
            <a:r>
              <a:rPr lang="en-US" sz="2000" dirty="0">
                <a:effectLst>
                  <a:outerShdw blurRad="38100" dist="38100" dir="2700000" algn="tl">
                    <a:srgbClr val="000000">
                      <a:alpha val="43137"/>
                    </a:srgbClr>
                  </a:outerShdw>
                </a:effectLst>
              </a:rPr>
              <a:t>HITL - “Human in the Loop”</a:t>
            </a:r>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6A420261-3767-A277-DE56-DCAEB90D0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12E87-4698-0AA9-7554-9045441A7CC1}"/>
              </a:ext>
            </a:extLst>
          </p:cNvPr>
          <p:cNvSpPr>
            <a:spLocks noGrp="1"/>
          </p:cNvSpPr>
          <p:nvPr>
            <p:ph type="title"/>
          </p:nvPr>
        </p:nvSpPr>
        <p:spPr/>
        <p:txBody>
          <a:bodyPr>
            <a:normAutofit fontScale="90000"/>
          </a:bodyPr>
          <a:lstStyle/>
          <a:p>
            <a:r>
              <a:rPr lang="en-US" dirty="0"/>
              <a:t>This is Not New</a:t>
            </a:r>
          </a:p>
        </p:txBody>
      </p:sp>
      <p:sp>
        <p:nvSpPr>
          <p:cNvPr id="3" name="Content Placeholder 2">
            <a:extLst>
              <a:ext uri="{FF2B5EF4-FFF2-40B4-BE49-F238E27FC236}">
                <a16:creationId xmlns:a16="http://schemas.microsoft.com/office/drawing/2014/main" id="{2A19D029-1AD8-7638-4FE6-149F60FEF1E9}"/>
              </a:ext>
            </a:extLst>
          </p:cNvPr>
          <p:cNvSpPr>
            <a:spLocks noGrp="1"/>
          </p:cNvSpPr>
          <p:nvPr>
            <p:ph idx="1"/>
          </p:nvPr>
        </p:nvSpPr>
        <p:spPr/>
        <p:txBody>
          <a:bodyPr>
            <a:normAutofit/>
          </a:bodyPr>
          <a:lstStyle/>
          <a:p>
            <a:r>
              <a:rPr lang="en-US" sz="2400" dirty="0"/>
              <a:t>The integration of AI into medicine is not new—early expert systems like MYCIN for antibiotic recommendations date back to the 1970s—</a:t>
            </a:r>
          </a:p>
          <a:p>
            <a:endParaRPr lang="en-US" sz="2400" dirty="0"/>
          </a:p>
          <a:p>
            <a:endParaRPr lang="en-US" dirty="0"/>
          </a:p>
        </p:txBody>
      </p:sp>
      <p:pic>
        <p:nvPicPr>
          <p:cNvPr id="7" name="Picture 6">
            <a:extLst>
              <a:ext uri="{FF2B5EF4-FFF2-40B4-BE49-F238E27FC236}">
                <a16:creationId xmlns:a16="http://schemas.microsoft.com/office/drawing/2014/main" id="{473B0F4A-A4F6-C145-FBD8-4939C5462E23}"/>
              </a:ext>
            </a:extLst>
          </p:cNvPr>
          <p:cNvPicPr>
            <a:picLocks noChangeAspect="1"/>
          </p:cNvPicPr>
          <p:nvPr/>
        </p:nvPicPr>
        <p:blipFill>
          <a:blip r:embed="rId4"/>
          <a:stretch>
            <a:fillRect/>
          </a:stretch>
        </p:blipFill>
        <p:spPr>
          <a:xfrm>
            <a:off x="3636991" y="1833953"/>
            <a:ext cx="5045878" cy="3103807"/>
          </a:xfrm>
          <a:prstGeom prst="rect">
            <a:avLst/>
          </a:prstGeom>
          <a:ln>
            <a:solidFill>
              <a:schemeClr val="accent1"/>
            </a:solidFill>
          </a:ln>
        </p:spPr>
      </p:pic>
    </p:spTree>
    <p:extLst>
      <p:ext uri="{BB962C8B-B14F-4D97-AF65-F5344CB8AC3E}">
        <p14:creationId xmlns:p14="http://schemas.microsoft.com/office/powerpoint/2010/main" val="195144080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69904C-A7A0-169D-E8D9-034A57CC7908}"/>
              </a:ext>
            </a:extLst>
          </p:cNvPr>
          <p:cNvPicPr>
            <a:picLocks noChangeAspect="1"/>
          </p:cNvPicPr>
          <p:nvPr/>
        </p:nvPicPr>
        <p:blipFill>
          <a:blip r:embed="rId4"/>
          <a:stretch>
            <a:fillRect/>
          </a:stretch>
        </p:blipFill>
        <p:spPr>
          <a:xfrm>
            <a:off x="436456" y="331075"/>
            <a:ext cx="3504867" cy="4158155"/>
          </a:xfrm>
          <a:prstGeom prst="rect">
            <a:avLst/>
          </a:prstGeom>
        </p:spPr>
      </p:pic>
      <p:sp>
        <p:nvSpPr>
          <p:cNvPr id="8" name="TextBox 7">
            <a:extLst>
              <a:ext uri="{FF2B5EF4-FFF2-40B4-BE49-F238E27FC236}">
                <a16:creationId xmlns:a16="http://schemas.microsoft.com/office/drawing/2014/main" id="{CAEED090-9C69-E7FB-0BA6-EC3A377B3B2D}"/>
              </a:ext>
            </a:extLst>
          </p:cNvPr>
          <p:cNvSpPr txBox="1"/>
          <p:nvPr/>
        </p:nvSpPr>
        <p:spPr>
          <a:xfrm>
            <a:off x="4217276" y="417786"/>
            <a:ext cx="4635062" cy="3416320"/>
          </a:xfrm>
          <a:prstGeom prst="rect">
            <a:avLst/>
          </a:prstGeom>
          <a:noFill/>
        </p:spPr>
        <p:txBody>
          <a:bodyPr wrap="square" rtlCol="0">
            <a:spAutoFit/>
          </a:bodyPr>
          <a:lstStyle/>
          <a:p>
            <a:pPr algn="l" fontAlgn="base"/>
            <a:r>
              <a:rPr lang="en-US" sz="1350" b="1" dirty="0">
                <a:solidFill>
                  <a:srgbClr val="181818"/>
                </a:solidFill>
                <a:latin typeface="var(--ricos-custom-h4-font-family,unset)"/>
              </a:rPr>
              <a:t>Examples of SaMD</a:t>
            </a:r>
          </a:p>
          <a:p>
            <a:pPr algn="l" fontAlgn="base">
              <a:buFont typeface="Arial" panose="020B0604020202020204" pitchFamily="34" charset="0"/>
              <a:buChar char="•"/>
            </a:pPr>
            <a:r>
              <a:rPr lang="en-US" sz="1350" dirty="0">
                <a:solidFill>
                  <a:srgbClr val="181818"/>
                </a:solidFill>
                <a:latin typeface="var(--ricos-custom-p-font-family,unset)"/>
              </a:rPr>
              <a:t>Diagnostic applications that interpret imaging data to detect cancer.</a:t>
            </a:r>
          </a:p>
          <a:p>
            <a:pPr algn="l" fontAlgn="base">
              <a:buFont typeface="Arial" panose="020B0604020202020204" pitchFamily="34" charset="0"/>
              <a:buChar char="•"/>
            </a:pPr>
            <a:r>
              <a:rPr lang="en-US" sz="1350" dirty="0">
                <a:solidFill>
                  <a:srgbClr val="181818"/>
                </a:solidFill>
                <a:latin typeface="var(--ricos-custom-p-font-family,unset)"/>
              </a:rPr>
              <a:t>Decision support software that analyzes patient data to recommend medication dosages.</a:t>
            </a:r>
          </a:p>
          <a:p>
            <a:pPr algn="l" fontAlgn="base">
              <a:buFont typeface="Arial" panose="020B0604020202020204" pitchFamily="34" charset="0"/>
              <a:buChar char="•"/>
            </a:pPr>
            <a:r>
              <a:rPr lang="en-US" sz="1350" dirty="0">
                <a:solidFill>
                  <a:srgbClr val="181818"/>
                </a:solidFill>
                <a:latin typeface="var(--ricos-custom-p-font-family,unset)"/>
              </a:rPr>
              <a:t>Health monitoring apps that measure and track blood glucose levels, issuing warnings when readings are abnormal.</a:t>
            </a:r>
          </a:p>
          <a:p>
            <a:endParaRPr lang="en-US" sz="1350" dirty="0"/>
          </a:p>
          <a:p>
            <a:pPr algn="l" fontAlgn="base"/>
            <a:r>
              <a:rPr lang="en-US" sz="1350" b="1" dirty="0">
                <a:solidFill>
                  <a:srgbClr val="181818"/>
                </a:solidFill>
                <a:latin typeface="var(--ricos-custom-h4-font-family,unset)"/>
              </a:rPr>
              <a:t>Examples of SiMD</a:t>
            </a:r>
          </a:p>
          <a:p>
            <a:pPr algn="l" fontAlgn="base">
              <a:buFont typeface="Arial" panose="020B0604020202020204" pitchFamily="34" charset="0"/>
              <a:buChar char="•"/>
            </a:pPr>
            <a:r>
              <a:rPr lang="en-US" sz="1350" dirty="0">
                <a:solidFill>
                  <a:srgbClr val="181818"/>
                </a:solidFill>
                <a:latin typeface="var(--ricos-custom-p-font-family,unset)"/>
              </a:rPr>
              <a:t>Firmware that controls the dosage and timing settings in an infusion pump.</a:t>
            </a:r>
          </a:p>
          <a:p>
            <a:pPr algn="l" fontAlgn="base">
              <a:buFont typeface="Arial" panose="020B0604020202020204" pitchFamily="34" charset="0"/>
              <a:buChar char="•"/>
            </a:pPr>
            <a:r>
              <a:rPr lang="en-US" sz="1350" dirty="0">
                <a:solidFill>
                  <a:srgbClr val="181818"/>
                </a:solidFill>
                <a:latin typeface="var(--ricos-custom-p-font-family,unset)"/>
              </a:rPr>
              <a:t>Software within an ultrasound machine that processes and enhances images in real time.</a:t>
            </a:r>
          </a:p>
          <a:p>
            <a:pPr algn="l" fontAlgn="base">
              <a:buFont typeface="Arial" panose="020B0604020202020204" pitchFamily="34" charset="0"/>
              <a:buChar char="•"/>
            </a:pPr>
            <a:r>
              <a:rPr lang="en-US" sz="1350" dirty="0">
                <a:solidFill>
                  <a:srgbClr val="181818"/>
                </a:solidFill>
                <a:latin typeface="var(--ricos-custom-p-font-family,unset)"/>
              </a:rPr>
              <a:t>The operating system within a blood analysis device that manages tests and interprets the data.</a:t>
            </a:r>
          </a:p>
          <a:p>
            <a:endParaRPr lang="en-US" sz="1350" dirty="0"/>
          </a:p>
        </p:txBody>
      </p:sp>
      <p:pic>
        <p:nvPicPr>
          <p:cNvPr id="10" name="Picture 9">
            <a:extLst>
              <a:ext uri="{FF2B5EF4-FFF2-40B4-BE49-F238E27FC236}">
                <a16:creationId xmlns:a16="http://schemas.microsoft.com/office/drawing/2014/main" id="{A9691AF3-2C28-8427-E857-378EC6F639F6}"/>
              </a:ext>
            </a:extLst>
          </p:cNvPr>
          <p:cNvPicPr>
            <a:picLocks noChangeAspect="1"/>
          </p:cNvPicPr>
          <p:nvPr/>
        </p:nvPicPr>
        <p:blipFill>
          <a:blip r:embed="rId5"/>
          <a:stretch>
            <a:fillRect/>
          </a:stretch>
        </p:blipFill>
        <p:spPr>
          <a:xfrm>
            <a:off x="4437992" y="3674647"/>
            <a:ext cx="3728546" cy="1306313"/>
          </a:xfrm>
          <a:prstGeom prst="rect">
            <a:avLst/>
          </a:prstGeom>
          <a:ln>
            <a:solidFill>
              <a:schemeClr val="accent1"/>
            </a:solidFill>
          </a:ln>
        </p:spPr>
      </p:pic>
    </p:spTree>
    <p:extLst>
      <p:ext uri="{BB962C8B-B14F-4D97-AF65-F5344CB8AC3E}">
        <p14:creationId xmlns:p14="http://schemas.microsoft.com/office/powerpoint/2010/main" val="193503619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81D4B-3227-A819-262D-63F9A3EC508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65654A-9FDB-9688-E55D-242F3E07CCA7}"/>
              </a:ext>
            </a:extLst>
          </p:cNvPr>
          <p:cNvPicPr>
            <a:picLocks noChangeAspect="1"/>
          </p:cNvPicPr>
          <p:nvPr/>
        </p:nvPicPr>
        <p:blipFill>
          <a:blip r:embed="rId2"/>
          <a:stretch>
            <a:fillRect/>
          </a:stretch>
        </p:blipFill>
        <p:spPr>
          <a:xfrm>
            <a:off x="0" y="77932"/>
            <a:ext cx="9144000" cy="4987636"/>
          </a:xfrm>
          <a:prstGeom prst="rect">
            <a:avLst/>
          </a:prstGeom>
        </p:spPr>
      </p:pic>
      <p:grpSp>
        <p:nvGrpSpPr>
          <p:cNvPr id="94" name="Google Shape;179;p31">
            <a:extLst>
              <a:ext uri="{FF2B5EF4-FFF2-40B4-BE49-F238E27FC236}">
                <a16:creationId xmlns:a16="http://schemas.microsoft.com/office/drawing/2014/main" id="{190CEBD3-F6A3-53FB-1387-A1FE6130E298}"/>
              </a:ext>
            </a:extLst>
          </p:cNvPr>
          <p:cNvGrpSpPr/>
          <p:nvPr/>
        </p:nvGrpSpPr>
        <p:grpSpPr>
          <a:xfrm>
            <a:off x="-553320" y="130680"/>
            <a:ext cx="9278280" cy="1300320"/>
            <a:chOff x="-553320" y="130680"/>
            <a:chExt cx="9278280" cy="1300320"/>
          </a:xfrm>
        </p:grpSpPr>
        <p:sp>
          <p:nvSpPr>
            <p:cNvPr id="95" name="Google Shape;180;p31">
              <a:extLst>
                <a:ext uri="{FF2B5EF4-FFF2-40B4-BE49-F238E27FC236}">
                  <a16:creationId xmlns:a16="http://schemas.microsoft.com/office/drawing/2014/main" id="{E718FB2F-53BF-9558-7974-62C2C8323E54}"/>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96" name="Google Shape;181;p31">
              <a:extLst>
                <a:ext uri="{FF2B5EF4-FFF2-40B4-BE49-F238E27FC236}">
                  <a16:creationId xmlns:a16="http://schemas.microsoft.com/office/drawing/2014/main" id="{ABAA9762-B51A-3EE6-37F2-08DC9E00819B}"/>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97" name="PlaceHolder 1">
            <a:extLst>
              <a:ext uri="{FF2B5EF4-FFF2-40B4-BE49-F238E27FC236}">
                <a16:creationId xmlns:a16="http://schemas.microsoft.com/office/drawing/2014/main" id="{D5987AAB-3E33-5BF5-ADE4-19A0F2E237C6}"/>
              </a:ext>
            </a:extLst>
          </p:cNvPr>
          <p:cNvSpPr>
            <a:spLocks noGrp="1"/>
          </p:cNvSpPr>
          <p:nvPr>
            <p:ph type="title"/>
          </p:nvPr>
        </p:nvSpPr>
        <p:spPr>
          <a:xfrm>
            <a:off x="1247760" y="380880"/>
            <a:ext cx="5466960"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4000" b="1" strike="noStrike" spc="-1" dirty="0">
                <a:solidFill>
                  <a:schemeClr val="dk1"/>
                </a:solidFill>
                <a:latin typeface="Sora"/>
                <a:ea typeface="Sora"/>
              </a:rPr>
              <a:t>The Promise of AI</a:t>
            </a:r>
            <a:endParaRPr lang="fr-FR" sz="4000" b="0" strike="noStrike" spc="-1" dirty="0">
              <a:solidFill>
                <a:schemeClr val="dk1"/>
              </a:solidFill>
              <a:latin typeface="Arial"/>
            </a:endParaRPr>
          </a:p>
        </p:txBody>
      </p:sp>
      <p:sp>
        <p:nvSpPr>
          <p:cNvPr id="98" name="PlaceHolder 2">
            <a:extLst>
              <a:ext uri="{FF2B5EF4-FFF2-40B4-BE49-F238E27FC236}">
                <a16:creationId xmlns:a16="http://schemas.microsoft.com/office/drawing/2014/main" id="{220CC654-DFD1-E336-717B-64671166A4BB}"/>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05</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371709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ABD4D2C-B465-7E14-EFFA-C755492C8953}"/>
              </a:ext>
            </a:extLst>
          </p:cNvPr>
          <p:cNvGraphicFramePr>
            <a:graphicFrameLocks noGrp="1"/>
          </p:cNvGraphicFramePr>
          <p:nvPr/>
        </p:nvGraphicFramePr>
        <p:xfrm>
          <a:off x="4739640" y="0"/>
          <a:ext cx="4404289" cy="5143487"/>
        </p:xfrm>
        <a:graphic>
          <a:graphicData uri="http://schemas.openxmlformats.org/drawingml/2006/table">
            <a:tbl>
              <a:tblPr/>
              <a:tblGrid>
                <a:gridCol w="1463395">
                  <a:extLst>
                    <a:ext uri="{9D8B030D-6E8A-4147-A177-3AD203B41FA5}">
                      <a16:colId xmlns:a16="http://schemas.microsoft.com/office/drawing/2014/main" val="1952583341"/>
                    </a:ext>
                  </a:extLst>
                </a:gridCol>
                <a:gridCol w="888616">
                  <a:extLst>
                    <a:ext uri="{9D8B030D-6E8A-4147-A177-3AD203B41FA5}">
                      <a16:colId xmlns:a16="http://schemas.microsoft.com/office/drawing/2014/main" val="3291685081"/>
                    </a:ext>
                  </a:extLst>
                </a:gridCol>
                <a:gridCol w="2052278">
                  <a:extLst>
                    <a:ext uri="{9D8B030D-6E8A-4147-A177-3AD203B41FA5}">
                      <a16:colId xmlns:a16="http://schemas.microsoft.com/office/drawing/2014/main" val="1467778291"/>
                    </a:ext>
                  </a:extLst>
                </a:gridCol>
              </a:tblGrid>
              <a:tr h="447140">
                <a:tc gridSpan="3">
                  <a:txBody>
                    <a:bodyPr/>
                    <a:lstStyle/>
                    <a:p>
                      <a:pPr algn="ctr" fontAlgn="b"/>
                      <a:r>
                        <a:rPr lang="en-US" sz="1200" b="1" i="0" u="none" strike="noStrike" dirty="0">
                          <a:solidFill>
                            <a:srgbClr val="000000"/>
                          </a:solidFill>
                          <a:effectLst/>
                          <a:latin typeface="Aptos Narrow" panose="020B0004020202020204" pitchFamily="34" charset="0"/>
                        </a:rPr>
                        <a:t>Sponsors</a:t>
                      </a:r>
                      <a:br>
                        <a:rPr lang="en-US" sz="1200" b="1" i="0" u="none" strike="noStrike" dirty="0">
                          <a:solidFill>
                            <a:srgbClr val="000000"/>
                          </a:solidFill>
                          <a:effectLst/>
                          <a:latin typeface="Aptos Narrow" panose="020B0004020202020204" pitchFamily="34" charset="0"/>
                        </a:rPr>
                      </a:br>
                      <a:r>
                        <a:rPr lang="en-US" sz="1200" b="1" i="1" u="none" strike="noStrike" dirty="0">
                          <a:solidFill>
                            <a:srgbClr val="000000"/>
                          </a:solidFill>
                          <a:effectLst/>
                          <a:latin typeface="Aptos Narrow" panose="020B0004020202020204" pitchFamily="34" charset="0"/>
                        </a:rPr>
                        <a:t>(26 Republican Senators)</a:t>
                      </a:r>
                      <a:endParaRPr lang="en-US" sz="1200" b="1" i="0" u="none" strike="noStrike" dirty="0">
                        <a:solidFill>
                          <a:srgbClr val="000000"/>
                        </a:solidFill>
                        <a:effectLst/>
                        <a:latin typeface="Aptos Narrow" panose="020B0004020202020204" pitchFamily="34" charset="0"/>
                      </a:endParaRPr>
                    </a:p>
                  </a:txBody>
                  <a:tcPr marL="5075" marR="5075" marT="5075" marB="0" anchor="b">
                    <a:lnL>
                      <a:noFill/>
                    </a:lnL>
                    <a:lnR>
                      <a:noFill/>
                    </a:lnR>
                    <a:lnT>
                      <a:noFill/>
                    </a:lnT>
                    <a:lnB>
                      <a:noFill/>
                    </a:lnB>
                    <a:blipFill>
                      <a:blip r:embed="rId2"/>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9929869"/>
                  </a:ext>
                </a:extLst>
              </a:tr>
              <a:tr h="342922">
                <a:tc>
                  <a:txBody>
                    <a:bodyPr/>
                    <a:lstStyle/>
                    <a:p>
                      <a:pPr algn="l" fontAlgn="ctr"/>
                      <a:r>
                        <a:rPr lang="en-US" sz="1100" b="0" i="0" u="none" strike="noStrike" dirty="0">
                          <a:solidFill>
                            <a:srgbClr val="000000"/>
                          </a:solidFill>
                          <a:effectLst/>
                          <a:latin typeface="Aptos Narrow" panose="020B0004020202020204" pitchFamily="34" charset="0"/>
                        </a:rPr>
                        <a:t>John F. Kennedy</a:t>
                      </a:r>
                      <a:br>
                        <a:rPr lang="en-US" sz="1100" b="0" i="0" u="none" strike="noStrike" dirty="0">
                          <a:solidFill>
                            <a:srgbClr val="000000"/>
                          </a:solidFill>
                          <a:effectLst/>
                          <a:latin typeface="Aptos Narrow" panose="020B0004020202020204" pitchFamily="34" charset="0"/>
                        </a:rPr>
                      </a:br>
                      <a:r>
                        <a:rPr lang="en-US" sz="1100" b="0" i="0" u="none" strike="noStrike" dirty="0">
                          <a:solidFill>
                            <a:srgbClr val="000000"/>
                          </a:solidFill>
                          <a:effectLst/>
                          <a:latin typeface="Aptos Narrow" panose="020B0004020202020204" pitchFamily="34" charset="0"/>
                        </a:rPr>
                        <a:t>(Primary Sponsor)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18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Macon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2192447079"/>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Bill Cowsert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46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Athens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2622427991"/>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Clint Dixon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45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Gwinnett County</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281159567"/>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Greg Dolezal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27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Forsyth County and parts Fulton)</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2184946036"/>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Steve Gooch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51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Dahlonega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524565283"/>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Marty Harbin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16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Fayette</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268407907"/>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Billy Hickman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4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Statesboro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3851603365"/>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Chuck Hufstetler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52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Rome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3845768992"/>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Burt Jones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25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Jackson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049958150"/>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Kay Kirkpatrick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32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Marietta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408849201"/>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Max Burns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23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Sylvania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3920019197"/>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Mike Dugan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30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Carrollton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4234274343"/>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Randy Robertson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29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Columbus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4278406956"/>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Brian Strickland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17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McDonough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3407382031"/>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Blake Tillery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19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Vidalia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3491354803"/>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Larry Walker III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20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Perry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2450398005"/>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Ben Watson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1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Savannah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2307022202"/>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Shawn Still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48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Johns Creek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3560609101"/>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Carden Summers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13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Cordele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135782609"/>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Matt Brass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28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Newnan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3548493320"/>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Jason Anavitarte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31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Dallas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78041788"/>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Lee Anderson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24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Grovetown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770320309"/>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Russ Goodman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8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Valdosta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4186971200"/>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Rick Jeffares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47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Conyers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19068831"/>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Bo Hatchett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50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Cornelia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973779124"/>
                  </a:ext>
                </a:extLst>
              </a:tr>
              <a:tr h="174137">
                <a:tc>
                  <a:txBody>
                    <a:bodyPr/>
                    <a:lstStyle/>
                    <a:p>
                      <a:pPr algn="l" fontAlgn="ctr"/>
                      <a:r>
                        <a:rPr lang="en-US" sz="1100" b="0" i="0" u="none" strike="noStrike" dirty="0">
                          <a:solidFill>
                            <a:srgbClr val="000000"/>
                          </a:solidFill>
                          <a:effectLst/>
                          <a:latin typeface="Aptos Narrow" panose="020B0004020202020204" pitchFamily="34" charset="0"/>
                        </a:rPr>
                        <a:t>Sam Watson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 District 11 </a:t>
                      </a:r>
                    </a:p>
                  </a:txBody>
                  <a:tcPr marL="5075" marR="5075" marT="5075" marB="0" anchor="ctr">
                    <a:lnL>
                      <a:noFill/>
                    </a:lnL>
                    <a:lnR>
                      <a:noFill/>
                    </a:lnR>
                    <a:lnT>
                      <a:noFill/>
                    </a:lnT>
                    <a:lnB>
                      <a:noFill/>
                    </a:lnB>
                    <a:blipFill>
                      <a:blip r:embed="rId2"/>
                      <a:tile tx="0" ty="0" sx="100000" sy="100000" flip="none" algn="tl"/>
                    </a:blipFill>
                  </a:tcPr>
                </a:tc>
                <a:tc>
                  <a:txBody>
                    <a:bodyPr/>
                    <a:lstStyle/>
                    <a:p>
                      <a:pPr algn="l" fontAlgn="ctr"/>
                      <a:r>
                        <a:rPr lang="en-US" sz="1100" b="0" i="0" u="none" strike="noStrike" dirty="0">
                          <a:solidFill>
                            <a:srgbClr val="000000"/>
                          </a:solidFill>
                          <a:effectLst/>
                          <a:latin typeface="Aptos Narrow" panose="020B0004020202020204" pitchFamily="34" charset="0"/>
                        </a:rPr>
                        <a:t>Moultrie area</a:t>
                      </a:r>
                    </a:p>
                  </a:txBody>
                  <a:tcPr marL="5075" marR="5075" marT="5075" marB="0" anchor="ctr">
                    <a:lnL>
                      <a:noFill/>
                    </a:lnL>
                    <a:lnR>
                      <a:noFill/>
                    </a:lnR>
                    <a:lnT>
                      <a:noFill/>
                    </a:lnT>
                    <a:lnB>
                      <a:noFill/>
                    </a:lnB>
                    <a:blipFill>
                      <a:blip r:embed="rId2"/>
                      <a:tile tx="0" ty="0" sx="100000" sy="100000" flip="none" algn="tl"/>
                    </a:blipFill>
                  </a:tcPr>
                </a:tc>
                <a:extLst>
                  <a:ext uri="{0D108BD9-81ED-4DB2-BD59-A6C34878D82A}">
                    <a16:rowId xmlns:a16="http://schemas.microsoft.com/office/drawing/2014/main" val="637802925"/>
                  </a:ext>
                </a:extLst>
              </a:tr>
            </a:tbl>
          </a:graphicData>
        </a:graphic>
      </p:graphicFrame>
      <p:sp>
        <p:nvSpPr>
          <p:cNvPr id="9" name="Oval 8">
            <a:extLst>
              <a:ext uri="{FF2B5EF4-FFF2-40B4-BE49-F238E27FC236}">
                <a16:creationId xmlns:a16="http://schemas.microsoft.com/office/drawing/2014/main" id="{6C1CE053-48A7-CA07-37B7-0B3503EA0D71}"/>
              </a:ext>
            </a:extLst>
          </p:cNvPr>
          <p:cNvSpPr/>
          <p:nvPr/>
        </p:nvSpPr>
        <p:spPr>
          <a:xfrm>
            <a:off x="4572000" y="3367063"/>
            <a:ext cx="982133" cy="237067"/>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511E3D-6843-07D1-059B-9EE87B44C461}"/>
              </a:ext>
            </a:extLst>
          </p:cNvPr>
          <p:cNvSpPr/>
          <p:nvPr/>
        </p:nvSpPr>
        <p:spPr>
          <a:xfrm>
            <a:off x="4614333" y="2165205"/>
            <a:ext cx="1066800" cy="237067"/>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97FC2A-15E3-6DB3-81BA-DB15AA4C2112}"/>
              </a:ext>
            </a:extLst>
          </p:cNvPr>
          <p:cNvSpPr/>
          <p:nvPr/>
        </p:nvSpPr>
        <p:spPr>
          <a:xfrm>
            <a:off x="4614333" y="1814842"/>
            <a:ext cx="1176867" cy="237067"/>
          </a:xfrm>
          <a:prstGeom prst="ellipse">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58B670-22FC-7745-E209-346152F53E5A}"/>
              </a:ext>
            </a:extLst>
          </p:cNvPr>
          <p:cNvSpPr>
            <a:spLocks noGrp="1"/>
          </p:cNvSpPr>
          <p:nvPr>
            <p:ph type="title"/>
          </p:nvPr>
        </p:nvSpPr>
        <p:spPr/>
        <p:txBody>
          <a:bodyPr>
            <a:normAutofit fontScale="90000"/>
          </a:bodyPr>
          <a:lstStyle/>
          <a:p>
            <a:r>
              <a:rPr lang="en-US" dirty="0"/>
              <a:t>GA Senate Bill 68</a:t>
            </a:r>
          </a:p>
        </p:txBody>
      </p:sp>
      <p:sp>
        <p:nvSpPr>
          <p:cNvPr id="3" name="Content Placeholder 2">
            <a:extLst>
              <a:ext uri="{FF2B5EF4-FFF2-40B4-BE49-F238E27FC236}">
                <a16:creationId xmlns:a16="http://schemas.microsoft.com/office/drawing/2014/main" id="{000CDD44-3291-F3FF-964E-A93A4A4B0A6D}"/>
              </a:ext>
            </a:extLst>
          </p:cNvPr>
          <p:cNvSpPr>
            <a:spLocks noGrp="1"/>
          </p:cNvSpPr>
          <p:nvPr>
            <p:ph idx="1"/>
          </p:nvPr>
        </p:nvSpPr>
        <p:spPr>
          <a:xfrm>
            <a:off x="282012" y="838200"/>
            <a:ext cx="4404289" cy="3965528"/>
          </a:xfrm>
        </p:spPr>
        <p:txBody>
          <a:bodyPr>
            <a:normAutofit/>
          </a:bodyPr>
          <a:lstStyle/>
          <a:p>
            <a:pPr marL="0" indent="0">
              <a:buNone/>
            </a:pPr>
            <a:r>
              <a:rPr lang="en-US" b="1" u="sng" dirty="0"/>
              <a:t>Timeline</a:t>
            </a:r>
          </a:p>
          <a:p>
            <a:r>
              <a:rPr lang="en-US" b="1" dirty="0"/>
              <a:t>Introduced </a:t>
            </a:r>
            <a:r>
              <a:rPr lang="en-US" dirty="0"/>
              <a:t>by the GA Senate (January 29th, 2025)</a:t>
            </a:r>
          </a:p>
          <a:p>
            <a:r>
              <a:rPr lang="en-US" b="1" dirty="0"/>
              <a:t>Passed</a:t>
            </a:r>
            <a:r>
              <a:rPr lang="en-US" dirty="0"/>
              <a:t> the Senate Judiciary Committee (February 10</a:t>
            </a:r>
            <a:r>
              <a:rPr lang="en-US" baseline="30000" dirty="0"/>
              <a:t>th</a:t>
            </a:r>
            <a:r>
              <a:rPr lang="en-US" dirty="0"/>
              <a:t>, 2025)</a:t>
            </a:r>
          </a:p>
          <a:p>
            <a:r>
              <a:rPr lang="en-US" b="1" dirty="0"/>
              <a:t>Passed</a:t>
            </a:r>
            <a:r>
              <a:rPr lang="en-US" dirty="0"/>
              <a:t> the Georgia Senate (February 21</a:t>
            </a:r>
            <a:r>
              <a:rPr lang="en-US" baseline="30000" dirty="0"/>
              <a:t>st</a:t>
            </a:r>
            <a:r>
              <a:rPr lang="en-US" dirty="0"/>
              <a:t>, 2025)</a:t>
            </a:r>
          </a:p>
          <a:p>
            <a:pPr lvl="1"/>
            <a:r>
              <a:rPr lang="en-US" dirty="0"/>
              <a:t>Mostly along party lines (one Republican/one Democrat) </a:t>
            </a:r>
          </a:p>
          <a:p>
            <a:r>
              <a:rPr lang="en-US" b="1" dirty="0"/>
              <a:t>Passed </a:t>
            </a:r>
            <a:r>
              <a:rPr lang="en-US" dirty="0"/>
              <a:t>Georgia House – w/ amendments (March 20</a:t>
            </a:r>
            <a:r>
              <a:rPr lang="en-US" baseline="30000" dirty="0"/>
              <a:t>th</a:t>
            </a:r>
            <a:r>
              <a:rPr lang="en-US" dirty="0"/>
              <a:t>, 2025)</a:t>
            </a:r>
          </a:p>
          <a:p>
            <a:pPr lvl="1"/>
            <a:r>
              <a:rPr lang="en-US" dirty="0"/>
              <a:t>Razor-thin margin with some Republicans and Democrats breaking party lines</a:t>
            </a:r>
          </a:p>
          <a:p>
            <a:pPr lvl="1"/>
            <a:r>
              <a:rPr lang="en-US" dirty="0"/>
              <a:t>Immediate transmission back to Senate (approved by vote)</a:t>
            </a:r>
          </a:p>
          <a:p>
            <a:r>
              <a:rPr lang="en-US" b="1" dirty="0"/>
              <a:t>Passed</a:t>
            </a:r>
            <a:r>
              <a:rPr lang="en-US" dirty="0"/>
              <a:t> Georgia Senate w/ House’s amended version (March 21</a:t>
            </a:r>
            <a:r>
              <a:rPr lang="en-US" baseline="30000" dirty="0"/>
              <a:t>st</a:t>
            </a:r>
            <a:r>
              <a:rPr lang="en-US" dirty="0"/>
              <a:t>, 2025) </a:t>
            </a:r>
          </a:p>
          <a:p>
            <a:endParaRPr lang="en-US" dirty="0"/>
          </a:p>
          <a:p>
            <a:endParaRPr lang="en-US" dirty="0"/>
          </a:p>
        </p:txBody>
      </p:sp>
      <p:pic>
        <p:nvPicPr>
          <p:cNvPr id="4" name="Picture 3">
            <a:extLst>
              <a:ext uri="{FF2B5EF4-FFF2-40B4-BE49-F238E27FC236}">
                <a16:creationId xmlns:a16="http://schemas.microsoft.com/office/drawing/2014/main" id="{5B263E17-5E7D-C97F-6083-7CBACBC934AB}"/>
              </a:ext>
            </a:extLst>
          </p:cNvPr>
          <p:cNvPicPr>
            <a:picLocks noChangeAspect="1"/>
          </p:cNvPicPr>
          <p:nvPr/>
        </p:nvPicPr>
        <p:blipFill>
          <a:blip r:embed="rId3"/>
          <a:stretch>
            <a:fillRect/>
          </a:stretch>
        </p:blipFill>
        <p:spPr>
          <a:xfrm>
            <a:off x="751932" y="339772"/>
            <a:ext cx="7724799" cy="4345199"/>
          </a:xfrm>
          <a:prstGeom prst="rect">
            <a:avLst/>
          </a:prstGeom>
        </p:spPr>
      </p:pic>
      <p:sp>
        <p:nvSpPr>
          <p:cNvPr id="7" name="TextBox 6">
            <a:extLst>
              <a:ext uri="{FF2B5EF4-FFF2-40B4-BE49-F238E27FC236}">
                <a16:creationId xmlns:a16="http://schemas.microsoft.com/office/drawing/2014/main" id="{A9354E4D-38A8-495C-DAF8-38D4FD77EE92}"/>
              </a:ext>
            </a:extLst>
          </p:cNvPr>
          <p:cNvSpPr txBox="1"/>
          <p:nvPr/>
        </p:nvSpPr>
        <p:spPr>
          <a:xfrm>
            <a:off x="2648569" y="2247259"/>
            <a:ext cx="4182141" cy="769441"/>
          </a:xfrm>
          <a:prstGeom prst="rect">
            <a:avLst/>
          </a:prstGeom>
          <a:noFill/>
        </p:spPr>
        <p:txBody>
          <a:bodyPr wrap="square">
            <a:spAutoFit/>
          </a:bodyPr>
          <a:lstStyle/>
          <a:p>
            <a:r>
              <a:rPr lang="en-US" sz="4400" dirty="0">
                <a:solidFill>
                  <a:schemeClr val="bg1"/>
                </a:solidFill>
              </a:rPr>
              <a:t>April 21, 2025</a:t>
            </a:r>
          </a:p>
        </p:txBody>
      </p:sp>
    </p:spTree>
    <p:extLst>
      <p:ext uri="{BB962C8B-B14F-4D97-AF65-F5344CB8AC3E}">
        <p14:creationId xmlns:p14="http://schemas.microsoft.com/office/powerpoint/2010/main" val="15076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89BB1443-40FD-0190-AF07-A087FD515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79246-CC37-0795-CBE0-024A2186013F}"/>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B0757588-AA11-F407-EAF0-AE7D2A79F226}"/>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a:buFont typeface="+mj-lt"/>
              <a:buAutoNum type="arabicPeriod"/>
            </a:pPr>
            <a:r>
              <a:rPr lang="en-US" b="1" dirty="0"/>
              <a:t>Improved Diagnostic Accuracy</a:t>
            </a:r>
            <a:r>
              <a:rPr lang="en-US" dirty="0"/>
              <a:t> </a:t>
            </a:r>
          </a:p>
          <a:p>
            <a:endParaRPr lang="en-US" dirty="0"/>
          </a:p>
          <a:p>
            <a:endParaRPr lang="en-US" dirty="0"/>
          </a:p>
        </p:txBody>
      </p:sp>
      <p:pic>
        <p:nvPicPr>
          <p:cNvPr id="4" name="Picture 3">
            <a:extLst>
              <a:ext uri="{FF2B5EF4-FFF2-40B4-BE49-F238E27FC236}">
                <a16:creationId xmlns:a16="http://schemas.microsoft.com/office/drawing/2014/main" id="{1680F7FA-78F5-4158-C107-85C5F04AA57B}"/>
              </a:ext>
            </a:extLst>
          </p:cNvPr>
          <p:cNvPicPr>
            <a:picLocks noChangeAspect="1"/>
          </p:cNvPicPr>
          <p:nvPr/>
        </p:nvPicPr>
        <p:blipFill>
          <a:blip r:embed="rId4"/>
          <a:stretch>
            <a:fillRect/>
          </a:stretch>
        </p:blipFill>
        <p:spPr>
          <a:xfrm>
            <a:off x="555817" y="1690463"/>
            <a:ext cx="3373676" cy="1762574"/>
          </a:xfrm>
          <a:prstGeom prst="rect">
            <a:avLst/>
          </a:prstGeom>
          <a:ln>
            <a:solidFill>
              <a:schemeClr val="accent1"/>
            </a:solidFill>
          </a:ln>
        </p:spPr>
      </p:pic>
      <p:pic>
        <p:nvPicPr>
          <p:cNvPr id="8" name="Picture 7">
            <a:extLst>
              <a:ext uri="{FF2B5EF4-FFF2-40B4-BE49-F238E27FC236}">
                <a16:creationId xmlns:a16="http://schemas.microsoft.com/office/drawing/2014/main" id="{F042BF64-B0D4-7796-8FC6-5A4607C5C9B3}"/>
              </a:ext>
            </a:extLst>
          </p:cNvPr>
          <p:cNvPicPr>
            <a:picLocks noChangeAspect="1"/>
          </p:cNvPicPr>
          <p:nvPr/>
        </p:nvPicPr>
        <p:blipFill>
          <a:blip r:embed="rId5"/>
          <a:stretch>
            <a:fillRect/>
          </a:stretch>
        </p:blipFill>
        <p:spPr>
          <a:xfrm>
            <a:off x="3419641" y="3175186"/>
            <a:ext cx="2569100" cy="1762574"/>
          </a:xfrm>
          <a:prstGeom prst="rect">
            <a:avLst/>
          </a:prstGeom>
        </p:spPr>
      </p:pic>
      <p:pic>
        <p:nvPicPr>
          <p:cNvPr id="6" name="Picture 5">
            <a:extLst>
              <a:ext uri="{FF2B5EF4-FFF2-40B4-BE49-F238E27FC236}">
                <a16:creationId xmlns:a16="http://schemas.microsoft.com/office/drawing/2014/main" id="{CC9C2E7D-5C8E-4B60-E54A-A498647EE36E}"/>
              </a:ext>
            </a:extLst>
          </p:cNvPr>
          <p:cNvPicPr>
            <a:picLocks noChangeAspect="1"/>
          </p:cNvPicPr>
          <p:nvPr/>
        </p:nvPicPr>
        <p:blipFill>
          <a:blip r:embed="rId6"/>
          <a:stretch>
            <a:fillRect/>
          </a:stretch>
        </p:blipFill>
        <p:spPr>
          <a:xfrm>
            <a:off x="5805955" y="1376217"/>
            <a:ext cx="2491001" cy="2680256"/>
          </a:xfrm>
          <a:prstGeom prst="rect">
            <a:avLst/>
          </a:prstGeom>
          <a:ln>
            <a:solidFill>
              <a:schemeClr val="accent1"/>
            </a:solidFill>
          </a:ln>
        </p:spPr>
      </p:pic>
    </p:spTree>
    <p:extLst>
      <p:ext uri="{BB962C8B-B14F-4D97-AF65-F5344CB8AC3E}">
        <p14:creationId xmlns:p14="http://schemas.microsoft.com/office/powerpoint/2010/main" val="3220045090"/>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5EEDC97A-8B2C-99B8-6063-D6CDF7520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D28BB-23EE-EED5-E570-4F84A185AF37}"/>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BAD68659-A7AE-CD93-4F33-DE5192770638}"/>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2. Efficiency and Workflow Optimization</a:t>
            </a:r>
          </a:p>
          <a:p>
            <a:endParaRPr lang="en-US" dirty="0"/>
          </a:p>
          <a:p>
            <a:endParaRPr lang="en-US" dirty="0"/>
          </a:p>
        </p:txBody>
      </p:sp>
      <p:pic>
        <p:nvPicPr>
          <p:cNvPr id="6" name="Picture 5">
            <a:extLst>
              <a:ext uri="{FF2B5EF4-FFF2-40B4-BE49-F238E27FC236}">
                <a16:creationId xmlns:a16="http://schemas.microsoft.com/office/drawing/2014/main" id="{35B96885-47C8-4E19-0DF6-2AAF7FF673EC}"/>
              </a:ext>
            </a:extLst>
          </p:cNvPr>
          <p:cNvPicPr>
            <a:picLocks noChangeAspect="1"/>
          </p:cNvPicPr>
          <p:nvPr/>
        </p:nvPicPr>
        <p:blipFill>
          <a:blip r:embed="rId4"/>
          <a:stretch>
            <a:fillRect/>
          </a:stretch>
        </p:blipFill>
        <p:spPr>
          <a:xfrm>
            <a:off x="4062514" y="1325612"/>
            <a:ext cx="4387559" cy="3495174"/>
          </a:xfrm>
          <a:prstGeom prst="rect">
            <a:avLst/>
          </a:prstGeom>
        </p:spPr>
      </p:pic>
    </p:spTree>
    <p:extLst>
      <p:ext uri="{BB962C8B-B14F-4D97-AF65-F5344CB8AC3E}">
        <p14:creationId xmlns:p14="http://schemas.microsoft.com/office/powerpoint/2010/main" val="175383840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8CFFDEFF-DBE8-01EB-EB15-0C943ABAD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B140D-8D0F-4270-5EC3-7B797EF28484}"/>
              </a:ext>
            </a:extLst>
          </p:cNvPr>
          <p:cNvSpPr>
            <a:spLocks noGrp="1"/>
          </p:cNvSpPr>
          <p:nvPr>
            <p:ph type="title"/>
          </p:nvPr>
        </p:nvSpPr>
        <p:spPr/>
        <p:txBody>
          <a:bodyPr>
            <a:normAutofit fontScale="90000"/>
          </a:bodyPr>
          <a:lstStyle/>
          <a:p>
            <a:r>
              <a:rPr lang="en-US" dirty="0"/>
              <a:t>Hippocratic AI Focus</a:t>
            </a:r>
          </a:p>
        </p:txBody>
      </p:sp>
      <p:pic>
        <p:nvPicPr>
          <p:cNvPr id="8" name="Picture 7">
            <a:extLst>
              <a:ext uri="{FF2B5EF4-FFF2-40B4-BE49-F238E27FC236}">
                <a16:creationId xmlns:a16="http://schemas.microsoft.com/office/drawing/2014/main" id="{124507EB-4B70-BAA5-02F8-2969753247BC}"/>
              </a:ext>
            </a:extLst>
          </p:cNvPr>
          <p:cNvPicPr>
            <a:picLocks noChangeAspect="1"/>
          </p:cNvPicPr>
          <p:nvPr/>
        </p:nvPicPr>
        <p:blipFill>
          <a:blip r:embed="rId4"/>
          <a:stretch>
            <a:fillRect/>
          </a:stretch>
        </p:blipFill>
        <p:spPr>
          <a:xfrm>
            <a:off x="1553345" y="1228294"/>
            <a:ext cx="6037311" cy="785922"/>
          </a:xfrm>
          <a:prstGeom prst="rect">
            <a:avLst/>
          </a:prstGeom>
        </p:spPr>
      </p:pic>
      <p:pic>
        <p:nvPicPr>
          <p:cNvPr id="10" name="Picture 9">
            <a:extLst>
              <a:ext uri="{FF2B5EF4-FFF2-40B4-BE49-F238E27FC236}">
                <a16:creationId xmlns:a16="http://schemas.microsoft.com/office/drawing/2014/main" id="{683B8AB6-72A0-4804-A4D5-5443461EB6D4}"/>
              </a:ext>
            </a:extLst>
          </p:cNvPr>
          <p:cNvPicPr>
            <a:picLocks noChangeAspect="1"/>
          </p:cNvPicPr>
          <p:nvPr/>
        </p:nvPicPr>
        <p:blipFill>
          <a:blip r:embed="rId5"/>
          <a:stretch>
            <a:fillRect/>
          </a:stretch>
        </p:blipFill>
        <p:spPr>
          <a:xfrm>
            <a:off x="1749825" y="2207368"/>
            <a:ext cx="5644350" cy="728765"/>
          </a:xfrm>
          <a:prstGeom prst="rect">
            <a:avLst/>
          </a:prstGeom>
        </p:spPr>
      </p:pic>
      <p:pic>
        <p:nvPicPr>
          <p:cNvPr id="12" name="Picture 11">
            <a:extLst>
              <a:ext uri="{FF2B5EF4-FFF2-40B4-BE49-F238E27FC236}">
                <a16:creationId xmlns:a16="http://schemas.microsoft.com/office/drawing/2014/main" id="{84852208-BF0F-A6CD-CC31-1BA6EA7BE07C}"/>
              </a:ext>
            </a:extLst>
          </p:cNvPr>
          <p:cNvPicPr>
            <a:picLocks noChangeAspect="1"/>
          </p:cNvPicPr>
          <p:nvPr/>
        </p:nvPicPr>
        <p:blipFill>
          <a:blip r:embed="rId6"/>
          <a:stretch>
            <a:fillRect/>
          </a:stretch>
        </p:blipFill>
        <p:spPr>
          <a:xfrm>
            <a:off x="191664" y="3389092"/>
            <a:ext cx="8716592" cy="771633"/>
          </a:xfrm>
          <a:prstGeom prst="rect">
            <a:avLst/>
          </a:prstGeom>
        </p:spPr>
      </p:pic>
    </p:spTree>
    <p:extLst>
      <p:ext uri="{BB962C8B-B14F-4D97-AF65-F5344CB8AC3E}">
        <p14:creationId xmlns:p14="http://schemas.microsoft.com/office/powerpoint/2010/main" val="2045981766"/>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A9BC8AF6-7103-F2DC-6DD5-BCBF1D9D0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E360F-233D-8F84-5B3C-CDD92755C4EA}"/>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626BB729-ED8C-600D-6697-964E18F727A4}"/>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2. Increased Connectivity / Medical Advice on Demand</a:t>
            </a:r>
          </a:p>
          <a:p>
            <a:endParaRPr lang="en-US" dirty="0"/>
          </a:p>
          <a:p>
            <a:endParaRPr lang="en-US" dirty="0"/>
          </a:p>
        </p:txBody>
      </p:sp>
      <p:pic>
        <p:nvPicPr>
          <p:cNvPr id="8" name="Picture 7">
            <a:extLst>
              <a:ext uri="{FF2B5EF4-FFF2-40B4-BE49-F238E27FC236}">
                <a16:creationId xmlns:a16="http://schemas.microsoft.com/office/drawing/2014/main" id="{6261A6CC-5D71-F5A1-3D21-252B25338BAC}"/>
              </a:ext>
            </a:extLst>
          </p:cNvPr>
          <p:cNvPicPr>
            <a:picLocks noChangeAspect="1"/>
          </p:cNvPicPr>
          <p:nvPr/>
        </p:nvPicPr>
        <p:blipFill>
          <a:blip r:embed="rId4"/>
          <a:stretch>
            <a:fillRect/>
          </a:stretch>
        </p:blipFill>
        <p:spPr>
          <a:xfrm>
            <a:off x="3864342" y="1895539"/>
            <a:ext cx="4741142" cy="2737184"/>
          </a:xfrm>
          <a:prstGeom prst="rect">
            <a:avLst/>
          </a:prstGeom>
          <a:ln>
            <a:solidFill>
              <a:schemeClr val="accent1"/>
            </a:solidFill>
          </a:ln>
        </p:spPr>
      </p:pic>
    </p:spTree>
    <p:extLst>
      <p:ext uri="{BB962C8B-B14F-4D97-AF65-F5344CB8AC3E}">
        <p14:creationId xmlns:p14="http://schemas.microsoft.com/office/powerpoint/2010/main" val="3144514329"/>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88BB1E05-4D78-A13A-953C-A3D46D511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BDCB5-058C-56EA-FA1B-5266B2EEBF80}"/>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E07F8716-A3B0-CE8A-91CE-72FC8F2E5464}"/>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2. Efficiency and Workflow Optimization</a:t>
            </a:r>
          </a:p>
          <a:p>
            <a:endParaRPr lang="en-US" dirty="0"/>
          </a:p>
          <a:p>
            <a:endParaRPr lang="en-US" dirty="0"/>
          </a:p>
        </p:txBody>
      </p:sp>
      <p:pic>
        <p:nvPicPr>
          <p:cNvPr id="5" name="Picture 4">
            <a:extLst>
              <a:ext uri="{FF2B5EF4-FFF2-40B4-BE49-F238E27FC236}">
                <a16:creationId xmlns:a16="http://schemas.microsoft.com/office/drawing/2014/main" id="{F68ABA6D-68A4-3ED7-176A-055B95B52AFF}"/>
              </a:ext>
            </a:extLst>
          </p:cNvPr>
          <p:cNvPicPr>
            <a:picLocks noChangeAspect="1"/>
          </p:cNvPicPr>
          <p:nvPr/>
        </p:nvPicPr>
        <p:blipFill>
          <a:blip r:embed="rId4"/>
          <a:stretch>
            <a:fillRect/>
          </a:stretch>
        </p:blipFill>
        <p:spPr>
          <a:xfrm>
            <a:off x="4890032" y="2029088"/>
            <a:ext cx="3504366" cy="2603634"/>
          </a:xfrm>
          <a:prstGeom prst="rect">
            <a:avLst/>
          </a:prstGeom>
          <a:ln>
            <a:solidFill>
              <a:schemeClr val="accent1"/>
            </a:solidFill>
          </a:ln>
        </p:spPr>
      </p:pic>
      <p:pic>
        <p:nvPicPr>
          <p:cNvPr id="8" name="Picture 7">
            <a:extLst>
              <a:ext uri="{FF2B5EF4-FFF2-40B4-BE49-F238E27FC236}">
                <a16:creationId xmlns:a16="http://schemas.microsoft.com/office/drawing/2014/main" id="{A5508F5F-632C-A0F7-99AB-8D9322F2267E}"/>
              </a:ext>
            </a:extLst>
          </p:cNvPr>
          <p:cNvPicPr>
            <a:picLocks noChangeAspect="1"/>
          </p:cNvPicPr>
          <p:nvPr/>
        </p:nvPicPr>
        <p:blipFill>
          <a:blip r:embed="rId5"/>
          <a:stretch>
            <a:fillRect/>
          </a:stretch>
        </p:blipFill>
        <p:spPr>
          <a:xfrm>
            <a:off x="795703" y="2029089"/>
            <a:ext cx="3504366" cy="2454902"/>
          </a:xfrm>
          <a:prstGeom prst="rect">
            <a:avLst/>
          </a:prstGeom>
          <a:ln>
            <a:solidFill>
              <a:schemeClr val="accent1"/>
            </a:solidFill>
          </a:ln>
        </p:spPr>
      </p:pic>
    </p:spTree>
    <p:extLst>
      <p:ext uri="{BB962C8B-B14F-4D97-AF65-F5344CB8AC3E}">
        <p14:creationId xmlns:p14="http://schemas.microsoft.com/office/powerpoint/2010/main" val="1368579778"/>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F04A8F42-E4B7-DD4C-F13D-E2649456B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2BA62-3555-3B32-7043-42BC783CC50D}"/>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E889A694-6B69-0E4C-E3BF-D6303874AADA}"/>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2. Efficiency and Workflow Optimization</a:t>
            </a:r>
          </a:p>
          <a:p>
            <a:endParaRPr lang="en-US" dirty="0"/>
          </a:p>
          <a:p>
            <a:endParaRPr lang="en-US" dirty="0"/>
          </a:p>
        </p:txBody>
      </p:sp>
      <p:pic>
        <p:nvPicPr>
          <p:cNvPr id="6" name="Picture 5">
            <a:extLst>
              <a:ext uri="{FF2B5EF4-FFF2-40B4-BE49-F238E27FC236}">
                <a16:creationId xmlns:a16="http://schemas.microsoft.com/office/drawing/2014/main" id="{57D33E08-1833-EB93-0F07-DB1146C44DD5}"/>
              </a:ext>
            </a:extLst>
          </p:cNvPr>
          <p:cNvPicPr>
            <a:picLocks noChangeAspect="1"/>
          </p:cNvPicPr>
          <p:nvPr/>
        </p:nvPicPr>
        <p:blipFill>
          <a:blip r:embed="rId4"/>
          <a:stretch>
            <a:fillRect/>
          </a:stretch>
        </p:blipFill>
        <p:spPr>
          <a:xfrm>
            <a:off x="3512019" y="1985210"/>
            <a:ext cx="5426242" cy="2407973"/>
          </a:xfrm>
          <a:prstGeom prst="rect">
            <a:avLst/>
          </a:prstGeom>
        </p:spPr>
      </p:pic>
      <p:sp>
        <p:nvSpPr>
          <p:cNvPr id="7" name="TextBox 6">
            <a:extLst>
              <a:ext uri="{FF2B5EF4-FFF2-40B4-BE49-F238E27FC236}">
                <a16:creationId xmlns:a16="http://schemas.microsoft.com/office/drawing/2014/main" id="{CF721858-121A-8956-0B7B-B569ACE7FDB3}"/>
              </a:ext>
            </a:extLst>
          </p:cNvPr>
          <p:cNvSpPr txBox="1"/>
          <p:nvPr/>
        </p:nvSpPr>
        <p:spPr>
          <a:xfrm>
            <a:off x="235745" y="1985210"/>
            <a:ext cx="3036845" cy="2377574"/>
          </a:xfrm>
          <a:prstGeom prst="rect">
            <a:avLst/>
          </a:prstGeom>
          <a:noFill/>
          <a:ln>
            <a:solidFill>
              <a:schemeClr val="accent1"/>
            </a:solidFill>
          </a:ln>
        </p:spPr>
        <p:txBody>
          <a:bodyPr wrap="square" rtlCol="0">
            <a:spAutoFit/>
          </a:bodyPr>
          <a:lstStyle/>
          <a:p>
            <a:r>
              <a:rPr lang="en-US" sz="1350" dirty="0">
                <a:solidFill>
                  <a:srgbClr val="555555"/>
                </a:solidFill>
                <a:latin typeface="__Roboto_35b5f0"/>
              </a:rPr>
              <a:t>Later this month, Cleveland Clinic clinicians will have access to AI documentation software that records patient appointments and generates comprehensive medical notes. The notes are then reviewed and approved by the provider and uploaded to the patient’s medical record. This technology also generates customized after-visit summaries for patients, their families, and caregivers.</a:t>
            </a:r>
            <a:endParaRPr lang="en-US" sz="1350" dirty="0"/>
          </a:p>
        </p:txBody>
      </p:sp>
    </p:spTree>
    <p:extLst>
      <p:ext uri="{BB962C8B-B14F-4D97-AF65-F5344CB8AC3E}">
        <p14:creationId xmlns:p14="http://schemas.microsoft.com/office/powerpoint/2010/main" val="3681657496"/>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D0EFD04B-A3E7-5D74-6B5C-CEE4C121A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01E32-3759-7B6C-4358-76D787F62A4D}"/>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23EBE741-765D-E7AD-8C28-B70C11D19219}"/>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2. Efficiency and Workflow Optimization</a:t>
            </a:r>
          </a:p>
          <a:p>
            <a:endParaRPr lang="en-US" dirty="0"/>
          </a:p>
          <a:p>
            <a:endParaRPr lang="en-US" dirty="0"/>
          </a:p>
        </p:txBody>
      </p:sp>
      <p:pic>
        <p:nvPicPr>
          <p:cNvPr id="5" name="Picture 4">
            <a:extLst>
              <a:ext uri="{FF2B5EF4-FFF2-40B4-BE49-F238E27FC236}">
                <a16:creationId xmlns:a16="http://schemas.microsoft.com/office/drawing/2014/main" id="{CFC04C40-A544-341E-51C0-42614FC7E4BF}"/>
              </a:ext>
            </a:extLst>
          </p:cNvPr>
          <p:cNvPicPr>
            <a:picLocks noChangeAspect="1"/>
          </p:cNvPicPr>
          <p:nvPr/>
        </p:nvPicPr>
        <p:blipFill>
          <a:blip r:embed="rId4"/>
          <a:stretch>
            <a:fillRect/>
          </a:stretch>
        </p:blipFill>
        <p:spPr>
          <a:xfrm>
            <a:off x="4071568" y="1526176"/>
            <a:ext cx="4325808" cy="3106547"/>
          </a:xfrm>
          <a:prstGeom prst="rect">
            <a:avLst/>
          </a:prstGeom>
          <a:ln>
            <a:solidFill>
              <a:schemeClr val="accent1"/>
            </a:solidFill>
          </a:ln>
        </p:spPr>
      </p:pic>
    </p:spTree>
    <p:extLst>
      <p:ext uri="{BB962C8B-B14F-4D97-AF65-F5344CB8AC3E}">
        <p14:creationId xmlns:p14="http://schemas.microsoft.com/office/powerpoint/2010/main" val="3197292654"/>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E1F136ED-E07D-37E2-119A-57C17BB7F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ABE38-A216-B481-1DCE-3B552C162887}"/>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71C7C54C-1845-FF0C-588C-38011997C352}"/>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3. Personalized Medicine</a:t>
            </a:r>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14" name="Picture 13">
            <a:extLst>
              <a:ext uri="{FF2B5EF4-FFF2-40B4-BE49-F238E27FC236}">
                <a16:creationId xmlns:a16="http://schemas.microsoft.com/office/drawing/2014/main" id="{36E7073B-3AAA-42F6-DB44-6393A593BFC6}"/>
              </a:ext>
            </a:extLst>
          </p:cNvPr>
          <p:cNvPicPr>
            <a:picLocks noChangeAspect="1"/>
          </p:cNvPicPr>
          <p:nvPr/>
        </p:nvPicPr>
        <p:blipFill>
          <a:blip r:embed="rId4"/>
          <a:stretch>
            <a:fillRect/>
          </a:stretch>
        </p:blipFill>
        <p:spPr>
          <a:xfrm>
            <a:off x="3355612" y="1326498"/>
            <a:ext cx="3739220" cy="3611262"/>
          </a:xfrm>
          <a:prstGeom prst="rect">
            <a:avLst/>
          </a:prstGeom>
          <a:ln>
            <a:solidFill>
              <a:srgbClr val="0070C0"/>
            </a:solidFill>
          </a:ln>
        </p:spPr>
      </p:pic>
    </p:spTree>
    <p:extLst>
      <p:ext uri="{BB962C8B-B14F-4D97-AF65-F5344CB8AC3E}">
        <p14:creationId xmlns:p14="http://schemas.microsoft.com/office/powerpoint/2010/main" val="3360018513"/>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C04E8522-5153-09D1-7DE5-B5838AB20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BA99A4-16F5-E822-55D4-F2D2424043D8}"/>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5C2E25F4-5084-ECE7-A488-11D36F906491}"/>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4. Predictive AI</a:t>
            </a:r>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5" name="Picture 4">
            <a:extLst>
              <a:ext uri="{FF2B5EF4-FFF2-40B4-BE49-F238E27FC236}">
                <a16:creationId xmlns:a16="http://schemas.microsoft.com/office/drawing/2014/main" id="{B70C14AD-54E8-6CE6-B204-002B19F095D4}"/>
              </a:ext>
            </a:extLst>
          </p:cNvPr>
          <p:cNvPicPr>
            <a:picLocks noChangeAspect="1"/>
          </p:cNvPicPr>
          <p:nvPr/>
        </p:nvPicPr>
        <p:blipFill>
          <a:blip r:embed="rId4"/>
          <a:stretch>
            <a:fillRect/>
          </a:stretch>
        </p:blipFill>
        <p:spPr>
          <a:xfrm>
            <a:off x="4572000" y="1246589"/>
            <a:ext cx="4158048" cy="3801810"/>
          </a:xfrm>
          <a:prstGeom prst="rect">
            <a:avLst/>
          </a:prstGeom>
        </p:spPr>
      </p:pic>
      <p:pic>
        <p:nvPicPr>
          <p:cNvPr id="7" name="Picture 6">
            <a:extLst>
              <a:ext uri="{FF2B5EF4-FFF2-40B4-BE49-F238E27FC236}">
                <a16:creationId xmlns:a16="http://schemas.microsoft.com/office/drawing/2014/main" id="{ACD62439-DFC4-1679-DA5D-FA895BB742C6}"/>
              </a:ext>
            </a:extLst>
          </p:cNvPr>
          <p:cNvPicPr>
            <a:picLocks noChangeAspect="1"/>
          </p:cNvPicPr>
          <p:nvPr/>
        </p:nvPicPr>
        <p:blipFill>
          <a:blip r:embed="rId5"/>
          <a:stretch>
            <a:fillRect/>
          </a:stretch>
        </p:blipFill>
        <p:spPr>
          <a:xfrm>
            <a:off x="116169" y="1916463"/>
            <a:ext cx="4356486" cy="2904324"/>
          </a:xfrm>
          <a:prstGeom prst="rect">
            <a:avLst/>
          </a:prstGeom>
        </p:spPr>
      </p:pic>
    </p:spTree>
    <p:extLst>
      <p:ext uri="{BB962C8B-B14F-4D97-AF65-F5344CB8AC3E}">
        <p14:creationId xmlns:p14="http://schemas.microsoft.com/office/powerpoint/2010/main" val="1095310769"/>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41DE453D-AEED-57E9-4381-F43E62957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D58734-D12D-20FB-C89F-323C5EE7BCE4}"/>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BC7AB85B-A74E-800C-29B2-2DC189724811}"/>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4. Predictive AI</a:t>
            </a:r>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5" name="Picture 4">
            <a:extLst>
              <a:ext uri="{FF2B5EF4-FFF2-40B4-BE49-F238E27FC236}">
                <a16:creationId xmlns:a16="http://schemas.microsoft.com/office/drawing/2014/main" id="{D9D55767-C922-0CF5-3077-D2135077C829}"/>
              </a:ext>
            </a:extLst>
          </p:cNvPr>
          <p:cNvPicPr>
            <a:picLocks noChangeAspect="1"/>
          </p:cNvPicPr>
          <p:nvPr/>
        </p:nvPicPr>
        <p:blipFill>
          <a:blip r:embed="rId4"/>
          <a:stretch>
            <a:fillRect/>
          </a:stretch>
        </p:blipFill>
        <p:spPr>
          <a:xfrm>
            <a:off x="3580068" y="1231051"/>
            <a:ext cx="4536306" cy="3706709"/>
          </a:xfrm>
          <a:prstGeom prst="rect">
            <a:avLst/>
          </a:prstGeom>
          <a:ln>
            <a:solidFill>
              <a:schemeClr val="accent1"/>
            </a:solidFill>
          </a:ln>
        </p:spPr>
      </p:pic>
      <p:sp>
        <p:nvSpPr>
          <p:cNvPr id="4" name="TextBox 3">
            <a:extLst>
              <a:ext uri="{FF2B5EF4-FFF2-40B4-BE49-F238E27FC236}">
                <a16:creationId xmlns:a16="http://schemas.microsoft.com/office/drawing/2014/main" id="{4D166293-4635-04C8-840E-209EE73A2060}"/>
              </a:ext>
            </a:extLst>
          </p:cNvPr>
          <p:cNvSpPr txBox="1"/>
          <p:nvPr/>
        </p:nvSpPr>
        <p:spPr>
          <a:xfrm>
            <a:off x="235744" y="1768978"/>
            <a:ext cx="8515149" cy="923330"/>
          </a:xfrm>
          <a:prstGeom prst="rect">
            <a:avLst/>
          </a:prstGeom>
          <a:solidFill>
            <a:schemeClr val="accent1"/>
          </a:solidFill>
          <a:ln>
            <a:solidFill>
              <a:schemeClr val="accent1"/>
            </a:solidFill>
          </a:ln>
        </p:spPr>
        <p:txBody>
          <a:bodyPr wrap="square" rtlCol="0">
            <a:spAutoFit/>
          </a:bodyPr>
          <a:lstStyle/>
          <a:p>
            <a:r>
              <a:rPr lang="en-US" b="0" i="0" dirty="0">
                <a:solidFill>
                  <a:srgbClr val="000000"/>
                </a:solidFill>
                <a:effectLst/>
                <a:latin typeface="ui-sans-serif"/>
              </a:rPr>
              <a:t>Once physicians realize that access to this information can help their patients, they embrace this tool, she says. In fact, Newland considers the readmission risk score as the “</a:t>
            </a:r>
            <a:r>
              <a:rPr lang="en-US" b="0" i="0" dirty="0">
                <a:solidFill>
                  <a:srgbClr val="000000"/>
                </a:solidFill>
                <a:effectLst/>
                <a:highlight>
                  <a:srgbClr val="FFFF00"/>
                </a:highlight>
                <a:latin typeface="ui-sans-serif"/>
              </a:rPr>
              <a:t>fifth vital sign</a:t>
            </a:r>
            <a:r>
              <a:rPr lang="en-US" b="0" i="0" dirty="0">
                <a:solidFill>
                  <a:srgbClr val="000000"/>
                </a:solidFill>
                <a:effectLst/>
                <a:latin typeface="ui-sans-serif"/>
              </a:rPr>
              <a:t>” in her patients’ follow-up care.</a:t>
            </a:r>
            <a:endParaRPr lang="en-US" dirty="0"/>
          </a:p>
        </p:txBody>
      </p:sp>
    </p:spTree>
    <p:extLst>
      <p:ext uri="{BB962C8B-B14F-4D97-AF65-F5344CB8AC3E}">
        <p14:creationId xmlns:p14="http://schemas.microsoft.com/office/powerpoint/2010/main" val="2694955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52820-8A1F-00BF-32BC-2E5417F975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29AF85-A5CA-13F3-D280-3619F18B9694}"/>
              </a:ext>
            </a:extLst>
          </p:cNvPr>
          <p:cNvSpPr/>
          <p:nvPr/>
        </p:nvSpPr>
        <p:spPr>
          <a:xfrm>
            <a:off x="0" y="0"/>
            <a:ext cx="9144000" cy="5143500"/>
          </a:xfrm>
          <a:prstGeom prst="rect">
            <a:avLst/>
          </a:prstGeom>
          <a:gradFill>
            <a:gsLst>
              <a:gs pos="67000">
                <a:srgbClr val="4AB4E3"/>
              </a:gs>
              <a:gs pos="33000">
                <a:srgbClr val="0095D7"/>
              </a:gs>
              <a:gs pos="3000">
                <a:srgbClr val="2F4D7D"/>
              </a:gs>
              <a:gs pos="100000">
                <a:srgbClr val="2F4D7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125" dirty="0">
              <a:solidFill>
                <a:prstClr val="white"/>
              </a:solidFill>
              <a:latin typeface="Aptos" panose="02110004020202020204"/>
            </a:endParaRPr>
          </a:p>
        </p:txBody>
      </p:sp>
      <p:sp>
        <p:nvSpPr>
          <p:cNvPr id="3" name="TextBox 2">
            <a:extLst>
              <a:ext uri="{FF2B5EF4-FFF2-40B4-BE49-F238E27FC236}">
                <a16:creationId xmlns:a16="http://schemas.microsoft.com/office/drawing/2014/main" id="{CF0B7788-3748-1FA0-D17C-2CEDBD9ADEB3}"/>
              </a:ext>
            </a:extLst>
          </p:cNvPr>
          <p:cNvSpPr txBox="1"/>
          <p:nvPr/>
        </p:nvSpPr>
        <p:spPr>
          <a:xfrm>
            <a:off x="3017505" y="2306293"/>
            <a:ext cx="5321315" cy="1015663"/>
          </a:xfrm>
          <a:prstGeom prst="rect">
            <a:avLst/>
          </a:prstGeom>
          <a:noFill/>
        </p:spPr>
        <p:txBody>
          <a:bodyPr wrap="square" rtlCol="0">
            <a:spAutoFit/>
          </a:bodyPr>
          <a:lstStyle/>
          <a:p>
            <a:pPr defTabSz="685800">
              <a:defRPr/>
            </a:pPr>
            <a:r>
              <a:rPr lang="en-US" sz="3000" b="1" dirty="0">
                <a:solidFill>
                  <a:prstClr val="white"/>
                </a:solidFill>
                <a:latin typeface="Arial" panose="020B0604020202020204" pitchFamily="34" charset="0"/>
                <a:cs typeface="Arial" panose="020B0604020202020204" pitchFamily="34" charset="0"/>
              </a:rPr>
              <a:t>Summary of Key Georgia Tort Reform Provisions</a:t>
            </a:r>
          </a:p>
        </p:txBody>
      </p:sp>
      <p:pic>
        <p:nvPicPr>
          <p:cNvPr id="7" name="Picture 6" descr="A blue and black text&#10;&#10;Description automatically generated">
            <a:extLst>
              <a:ext uri="{FF2B5EF4-FFF2-40B4-BE49-F238E27FC236}">
                <a16:creationId xmlns:a16="http://schemas.microsoft.com/office/drawing/2014/main" id="{D386C7FB-6EDF-07DA-B736-D56AC139C167}"/>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6831572" y="238454"/>
            <a:ext cx="2000250" cy="255134"/>
          </a:xfrm>
          <a:prstGeom prst="rect">
            <a:avLst/>
          </a:prstGeom>
        </p:spPr>
      </p:pic>
      <p:pic>
        <p:nvPicPr>
          <p:cNvPr id="8" name="Picture 7" descr="A black and white background with lines&#10;&#10;Description automatically generated">
            <a:extLst>
              <a:ext uri="{FF2B5EF4-FFF2-40B4-BE49-F238E27FC236}">
                <a16:creationId xmlns:a16="http://schemas.microsoft.com/office/drawing/2014/main" id="{3631FA7E-5A50-44CB-92CB-D61B3991F990}"/>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78826"/>
            <a:ext cx="3763660" cy="5143502"/>
          </a:xfrm>
          <a:prstGeom prst="rect">
            <a:avLst/>
          </a:prstGeom>
        </p:spPr>
      </p:pic>
    </p:spTree>
    <p:extLst>
      <p:ext uri="{BB962C8B-B14F-4D97-AF65-F5344CB8AC3E}">
        <p14:creationId xmlns:p14="http://schemas.microsoft.com/office/powerpoint/2010/main" val="4212113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56D31FAD-114F-B48E-FF79-3FDFB4D3D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713F3-EB80-9FF1-C546-FACC779AC91B}"/>
              </a:ext>
            </a:extLst>
          </p:cNvPr>
          <p:cNvSpPr>
            <a:spLocks noGrp="1"/>
          </p:cNvSpPr>
          <p:nvPr>
            <p:ph type="title"/>
          </p:nvPr>
        </p:nvSpPr>
        <p:spPr/>
        <p:txBody>
          <a:bodyPr>
            <a:normAutofit fontScale="90000"/>
          </a:bodyPr>
          <a:lstStyle/>
          <a:p>
            <a:r>
              <a:rPr lang="en-US" dirty="0"/>
              <a:t>The Promise of AI</a:t>
            </a:r>
          </a:p>
        </p:txBody>
      </p:sp>
      <p:sp>
        <p:nvSpPr>
          <p:cNvPr id="3" name="Content Placeholder 2">
            <a:extLst>
              <a:ext uri="{FF2B5EF4-FFF2-40B4-BE49-F238E27FC236}">
                <a16:creationId xmlns:a16="http://schemas.microsoft.com/office/drawing/2014/main" id="{6EDCCEA6-40C3-17BB-E1E5-BCEA945C6F69}"/>
              </a:ext>
            </a:extLst>
          </p:cNvPr>
          <p:cNvSpPr>
            <a:spLocks noGrp="1"/>
          </p:cNvSpPr>
          <p:nvPr>
            <p:ph idx="1"/>
          </p:nvPr>
        </p:nvSpPr>
        <p:spPr/>
        <p:txBody>
          <a:bodyPr>
            <a:normAutofit/>
          </a:bodyPr>
          <a:lstStyle/>
          <a:p>
            <a:pPr>
              <a:buNone/>
            </a:pPr>
            <a:r>
              <a:rPr lang="en-US" dirty="0">
                <a:effectLst/>
              </a:rPr>
              <a:t>AI offers transformative potential in healthcare by enhancing efficiency, accuracy, and personalization. Its promises include:</a:t>
            </a:r>
          </a:p>
          <a:p>
            <a:pPr marL="0" indent="0">
              <a:buNone/>
            </a:pPr>
            <a:r>
              <a:rPr lang="en-US" b="1" dirty="0"/>
              <a:t>5. Population Health</a:t>
            </a:r>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6" name="Picture 5">
            <a:extLst>
              <a:ext uri="{FF2B5EF4-FFF2-40B4-BE49-F238E27FC236}">
                <a16:creationId xmlns:a16="http://schemas.microsoft.com/office/drawing/2014/main" id="{01EDF26E-91B5-414C-3EF2-A46E01ECF328}"/>
              </a:ext>
            </a:extLst>
          </p:cNvPr>
          <p:cNvPicPr>
            <a:picLocks noChangeAspect="1"/>
          </p:cNvPicPr>
          <p:nvPr/>
        </p:nvPicPr>
        <p:blipFill>
          <a:blip r:embed="rId3"/>
          <a:stretch>
            <a:fillRect/>
          </a:stretch>
        </p:blipFill>
        <p:spPr>
          <a:xfrm>
            <a:off x="3630937" y="1231051"/>
            <a:ext cx="3348515" cy="3706709"/>
          </a:xfrm>
          <a:prstGeom prst="rect">
            <a:avLst/>
          </a:prstGeom>
          <a:ln>
            <a:solidFill>
              <a:schemeClr val="accent1"/>
            </a:solidFill>
          </a:ln>
        </p:spPr>
      </p:pic>
    </p:spTree>
    <p:extLst>
      <p:ext uri="{BB962C8B-B14F-4D97-AF65-F5344CB8AC3E}">
        <p14:creationId xmlns:p14="http://schemas.microsoft.com/office/powerpoint/2010/main" val="791995606"/>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D8050-43EE-6AC6-35D1-6646FABD77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8F3839-1BE2-D9A3-6024-A78FBAFD6F66}"/>
              </a:ext>
            </a:extLst>
          </p:cNvPr>
          <p:cNvPicPr>
            <a:picLocks noChangeAspect="1"/>
          </p:cNvPicPr>
          <p:nvPr/>
        </p:nvPicPr>
        <p:blipFill>
          <a:blip r:embed="rId3"/>
          <a:stretch>
            <a:fillRect/>
          </a:stretch>
        </p:blipFill>
        <p:spPr>
          <a:xfrm>
            <a:off x="0" y="77932"/>
            <a:ext cx="9144000" cy="4987636"/>
          </a:xfrm>
          <a:prstGeom prst="rect">
            <a:avLst/>
          </a:prstGeom>
        </p:spPr>
      </p:pic>
      <p:grpSp>
        <p:nvGrpSpPr>
          <p:cNvPr id="94" name="Google Shape;179;p31">
            <a:extLst>
              <a:ext uri="{FF2B5EF4-FFF2-40B4-BE49-F238E27FC236}">
                <a16:creationId xmlns:a16="http://schemas.microsoft.com/office/drawing/2014/main" id="{25009C48-A705-10FD-0B82-536A29FCBD57}"/>
              </a:ext>
            </a:extLst>
          </p:cNvPr>
          <p:cNvGrpSpPr/>
          <p:nvPr/>
        </p:nvGrpSpPr>
        <p:grpSpPr>
          <a:xfrm>
            <a:off x="-553320" y="130680"/>
            <a:ext cx="9278280" cy="1300320"/>
            <a:chOff x="-553320" y="130680"/>
            <a:chExt cx="9278280" cy="1300320"/>
          </a:xfrm>
        </p:grpSpPr>
        <p:sp>
          <p:nvSpPr>
            <p:cNvPr id="95" name="Google Shape;180;p31">
              <a:extLst>
                <a:ext uri="{FF2B5EF4-FFF2-40B4-BE49-F238E27FC236}">
                  <a16:creationId xmlns:a16="http://schemas.microsoft.com/office/drawing/2014/main" id="{A4D11BB5-6780-41EE-045B-E5F6100E5064}"/>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96" name="Google Shape;181;p31">
              <a:extLst>
                <a:ext uri="{FF2B5EF4-FFF2-40B4-BE49-F238E27FC236}">
                  <a16:creationId xmlns:a16="http://schemas.microsoft.com/office/drawing/2014/main" id="{55F0A705-8BFD-1DF2-4EBD-86F3F05F7E5D}"/>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97" name="PlaceHolder 1">
            <a:extLst>
              <a:ext uri="{FF2B5EF4-FFF2-40B4-BE49-F238E27FC236}">
                <a16:creationId xmlns:a16="http://schemas.microsoft.com/office/drawing/2014/main" id="{71B4A5ED-039B-9FF5-44F9-84793AE21620}"/>
              </a:ext>
            </a:extLst>
          </p:cNvPr>
          <p:cNvSpPr>
            <a:spLocks noGrp="1"/>
          </p:cNvSpPr>
          <p:nvPr>
            <p:ph type="title"/>
          </p:nvPr>
        </p:nvSpPr>
        <p:spPr>
          <a:xfrm>
            <a:off x="1247760" y="380880"/>
            <a:ext cx="5466960"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4000" b="1" strike="noStrike" spc="-1" dirty="0">
                <a:solidFill>
                  <a:schemeClr val="dk1"/>
                </a:solidFill>
                <a:latin typeface="Sora"/>
                <a:ea typeface="Sora"/>
              </a:rPr>
              <a:t>Oncology Specific AI</a:t>
            </a:r>
            <a:endParaRPr lang="fr-FR" sz="4000" b="0" strike="noStrike" spc="-1" dirty="0">
              <a:solidFill>
                <a:schemeClr val="dk1"/>
              </a:solidFill>
              <a:latin typeface="Arial"/>
            </a:endParaRPr>
          </a:p>
        </p:txBody>
      </p:sp>
      <p:sp>
        <p:nvSpPr>
          <p:cNvPr id="98" name="PlaceHolder 2">
            <a:extLst>
              <a:ext uri="{FF2B5EF4-FFF2-40B4-BE49-F238E27FC236}">
                <a16:creationId xmlns:a16="http://schemas.microsoft.com/office/drawing/2014/main" id="{0CBD698B-7F69-0107-A333-B0061E364528}"/>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06</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3638211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7499A8BE-1EFD-90BC-8A89-C45669FE78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85D5A-2C27-3DB0-D754-6480836F1DD3}"/>
              </a:ext>
            </a:extLst>
          </p:cNvPr>
          <p:cNvSpPr>
            <a:spLocks noGrp="1"/>
          </p:cNvSpPr>
          <p:nvPr>
            <p:ph type="title"/>
          </p:nvPr>
        </p:nvSpPr>
        <p:spPr/>
        <p:txBody>
          <a:bodyPr>
            <a:normAutofit fontScale="90000"/>
          </a:bodyPr>
          <a:lstStyle/>
          <a:p>
            <a:r>
              <a:rPr lang="en-US" dirty="0"/>
              <a:t>Key AI Applications in Clinical Oncology</a:t>
            </a:r>
          </a:p>
        </p:txBody>
      </p:sp>
      <p:pic>
        <p:nvPicPr>
          <p:cNvPr id="7" name="Picture 6">
            <a:extLst>
              <a:ext uri="{FF2B5EF4-FFF2-40B4-BE49-F238E27FC236}">
                <a16:creationId xmlns:a16="http://schemas.microsoft.com/office/drawing/2014/main" id="{9DD50841-A6E3-C8C9-A5D1-B9251A572E3E}"/>
              </a:ext>
            </a:extLst>
          </p:cNvPr>
          <p:cNvPicPr>
            <a:picLocks noChangeAspect="1"/>
          </p:cNvPicPr>
          <p:nvPr/>
        </p:nvPicPr>
        <p:blipFill>
          <a:blip r:embed="rId3"/>
          <a:stretch>
            <a:fillRect/>
          </a:stretch>
        </p:blipFill>
        <p:spPr>
          <a:xfrm>
            <a:off x="1651590" y="853203"/>
            <a:ext cx="6268619" cy="4002653"/>
          </a:xfrm>
          <a:prstGeom prst="rect">
            <a:avLst/>
          </a:prstGeom>
        </p:spPr>
      </p:pic>
    </p:spTree>
    <p:extLst>
      <p:ext uri="{BB962C8B-B14F-4D97-AF65-F5344CB8AC3E}">
        <p14:creationId xmlns:p14="http://schemas.microsoft.com/office/powerpoint/2010/main" val="422030774"/>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BF67AF5E-3FE1-9C5F-996D-7928348DA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EEDF2-025F-FBA3-97FD-304EB1690F74}"/>
              </a:ext>
            </a:extLst>
          </p:cNvPr>
          <p:cNvSpPr>
            <a:spLocks noGrp="1"/>
          </p:cNvSpPr>
          <p:nvPr>
            <p:ph type="title"/>
          </p:nvPr>
        </p:nvSpPr>
        <p:spPr/>
        <p:txBody>
          <a:bodyPr>
            <a:noAutofit/>
          </a:bodyPr>
          <a:lstStyle/>
          <a:p>
            <a:r>
              <a:rPr lang="en-US" sz="2000" dirty="0"/>
              <a:t>Key AI Applications Moving through the FDA in the Last 90 Days</a:t>
            </a:r>
          </a:p>
        </p:txBody>
      </p:sp>
      <p:pic>
        <p:nvPicPr>
          <p:cNvPr id="8" name="Picture 7">
            <a:extLst>
              <a:ext uri="{FF2B5EF4-FFF2-40B4-BE49-F238E27FC236}">
                <a16:creationId xmlns:a16="http://schemas.microsoft.com/office/drawing/2014/main" id="{1359BAF2-B3FF-591E-7BBA-DAAF06CCA638}"/>
              </a:ext>
            </a:extLst>
          </p:cNvPr>
          <p:cNvPicPr>
            <a:picLocks noChangeAspect="1"/>
          </p:cNvPicPr>
          <p:nvPr/>
        </p:nvPicPr>
        <p:blipFill>
          <a:blip r:embed="rId4"/>
          <a:stretch>
            <a:fillRect/>
          </a:stretch>
        </p:blipFill>
        <p:spPr>
          <a:xfrm>
            <a:off x="299351" y="701572"/>
            <a:ext cx="4854746" cy="4236188"/>
          </a:xfrm>
          <a:prstGeom prst="rect">
            <a:avLst/>
          </a:prstGeom>
          <a:ln>
            <a:solidFill>
              <a:srgbClr val="0070C0"/>
            </a:solidFill>
          </a:ln>
        </p:spPr>
      </p:pic>
      <p:pic>
        <p:nvPicPr>
          <p:cNvPr id="11" name="Picture 10">
            <a:extLst>
              <a:ext uri="{FF2B5EF4-FFF2-40B4-BE49-F238E27FC236}">
                <a16:creationId xmlns:a16="http://schemas.microsoft.com/office/drawing/2014/main" id="{1EDCDDDB-9727-EC85-2BE2-A98A444BD794}"/>
              </a:ext>
            </a:extLst>
          </p:cNvPr>
          <p:cNvPicPr>
            <a:picLocks noChangeAspect="1"/>
          </p:cNvPicPr>
          <p:nvPr/>
        </p:nvPicPr>
        <p:blipFill>
          <a:blip r:embed="rId5"/>
          <a:stretch>
            <a:fillRect/>
          </a:stretch>
        </p:blipFill>
        <p:spPr>
          <a:xfrm>
            <a:off x="3800226" y="701572"/>
            <a:ext cx="5044423" cy="4129578"/>
          </a:xfrm>
          <a:prstGeom prst="rect">
            <a:avLst/>
          </a:prstGeom>
          <a:ln>
            <a:solidFill>
              <a:srgbClr val="0070C0"/>
            </a:solidFill>
          </a:ln>
        </p:spPr>
      </p:pic>
    </p:spTree>
    <p:extLst>
      <p:ext uri="{BB962C8B-B14F-4D97-AF65-F5344CB8AC3E}">
        <p14:creationId xmlns:p14="http://schemas.microsoft.com/office/powerpoint/2010/main" val="3229013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6946C467-DBAF-322B-3428-0D50CE6E1CA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2A1253C-1F72-02A0-424E-1179CABD3F42}"/>
              </a:ext>
            </a:extLst>
          </p:cNvPr>
          <p:cNvSpPr txBox="1">
            <a:spLocks/>
          </p:cNvSpPr>
          <p:nvPr/>
        </p:nvSpPr>
        <p:spPr>
          <a:xfrm>
            <a:off x="351052" y="117135"/>
            <a:ext cx="8702516" cy="532210"/>
          </a:xfrm>
          <a:prstGeom prst="rect">
            <a:avLst/>
          </a:prstGeom>
          <a:noFill/>
          <a:ln w="0">
            <a:noFill/>
          </a:ln>
        </p:spPr>
        <p:txBody>
          <a:bodyPr lIns="91440" tIns="91440" rIns="91440" bIns="91440" anchor="b">
            <a:noAutofit/>
          </a:bodyPr>
          <a:lstStyle>
            <a:lvl1pPr algn="l" defTabSz="914400" rtl="0" eaLnBrk="1" latinLnBrk="0" hangingPunct="1">
              <a:lnSpc>
                <a:spcPct val="90000"/>
              </a:lnSpc>
              <a:spcBef>
                <a:spcPct val="0"/>
              </a:spcBef>
              <a:buNone/>
              <a:defRPr sz="2700" b="1" kern="1200">
                <a:solidFill>
                  <a:schemeClr val="tx1"/>
                </a:solidFill>
                <a:latin typeface="Arial" panose="020B0604020202020204" pitchFamily="34" charset="0"/>
                <a:ea typeface="+mj-ea"/>
                <a:cs typeface="Arial" panose="020B0604020202020204" pitchFamily="34" charset="0"/>
              </a:defRPr>
            </a:lvl1pPr>
          </a:lstStyle>
          <a:p>
            <a:r>
              <a:rPr lang="en-US" sz="2000" dirty="0"/>
              <a:t>Key AI Applications Moving through the FDA in the Last 90 Days</a:t>
            </a:r>
          </a:p>
        </p:txBody>
      </p:sp>
      <p:pic>
        <p:nvPicPr>
          <p:cNvPr id="10" name="Picture 9">
            <a:extLst>
              <a:ext uri="{FF2B5EF4-FFF2-40B4-BE49-F238E27FC236}">
                <a16:creationId xmlns:a16="http://schemas.microsoft.com/office/drawing/2014/main" id="{411D512D-26F3-2167-5E45-98B93E146B67}"/>
              </a:ext>
            </a:extLst>
          </p:cNvPr>
          <p:cNvPicPr>
            <a:picLocks noChangeAspect="1"/>
          </p:cNvPicPr>
          <p:nvPr/>
        </p:nvPicPr>
        <p:blipFill>
          <a:blip r:embed="rId4"/>
          <a:stretch>
            <a:fillRect/>
          </a:stretch>
        </p:blipFill>
        <p:spPr>
          <a:xfrm>
            <a:off x="351052" y="649345"/>
            <a:ext cx="3644106" cy="4212624"/>
          </a:xfrm>
          <a:prstGeom prst="rect">
            <a:avLst/>
          </a:prstGeom>
          <a:ln>
            <a:solidFill>
              <a:srgbClr val="0070C0"/>
            </a:solidFill>
          </a:ln>
        </p:spPr>
      </p:pic>
      <p:pic>
        <p:nvPicPr>
          <p:cNvPr id="14" name="Picture 13">
            <a:extLst>
              <a:ext uri="{FF2B5EF4-FFF2-40B4-BE49-F238E27FC236}">
                <a16:creationId xmlns:a16="http://schemas.microsoft.com/office/drawing/2014/main" id="{8E0F7715-15D7-37C2-0094-4AAC546653D9}"/>
              </a:ext>
            </a:extLst>
          </p:cNvPr>
          <p:cNvPicPr>
            <a:picLocks noChangeAspect="1"/>
          </p:cNvPicPr>
          <p:nvPr/>
        </p:nvPicPr>
        <p:blipFill>
          <a:blip r:embed="rId5"/>
          <a:stretch>
            <a:fillRect/>
          </a:stretch>
        </p:blipFill>
        <p:spPr>
          <a:xfrm>
            <a:off x="1302797" y="545142"/>
            <a:ext cx="6538406" cy="4421031"/>
          </a:xfrm>
          <a:prstGeom prst="rect">
            <a:avLst/>
          </a:prstGeom>
          <a:ln>
            <a:solidFill>
              <a:srgbClr val="0070C0"/>
            </a:solidFill>
          </a:ln>
        </p:spPr>
      </p:pic>
      <p:pic>
        <p:nvPicPr>
          <p:cNvPr id="16" name="Picture 15">
            <a:extLst>
              <a:ext uri="{FF2B5EF4-FFF2-40B4-BE49-F238E27FC236}">
                <a16:creationId xmlns:a16="http://schemas.microsoft.com/office/drawing/2014/main" id="{CBA5590B-E927-6153-B7DE-E963EE303E22}"/>
              </a:ext>
            </a:extLst>
          </p:cNvPr>
          <p:cNvPicPr>
            <a:picLocks noChangeAspect="1"/>
          </p:cNvPicPr>
          <p:nvPr/>
        </p:nvPicPr>
        <p:blipFill>
          <a:blip r:embed="rId6"/>
          <a:stretch>
            <a:fillRect/>
          </a:stretch>
        </p:blipFill>
        <p:spPr>
          <a:xfrm>
            <a:off x="2173105" y="620512"/>
            <a:ext cx="6797031" cy="4270289"/>
          </a:xfrm>
          <a:prstGeom prst="rect">
            <a:avLst/>
          </a:prstGeom>
          <a:ln>
            <a:solidFill>
              <a:srgbClr val="0070C0"/>
            </a:solidFill>
          </a:ln>
        </p:spPr>
      </p:pic>
    </p:spTree>
    <p:extLst>
      <p:ext uri="{BB962C8B-B14F-4D97-AF65-F5344CB8AC3E}">
        <p14:creationId xmlns:p14="http://schemas.microsoft.com/office/powerpoint/2010/main" val="42362398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4E60F-CB59-D452-2982-03D42073350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EC923B-E982-3F6C-8524-011A2A902CCE}"/>
              </a:ext>
            </a:extLst>
          </p:cNvPr>
          <p:cNvPicPr>
            <a:picLocks noChangeAspect="1"/>
          </p:cNvPicPr>
          <p:nvPr/>
        </p:nvPicPr>
        <p:blipFill>
          <a:blip r:embed="rId2"/>
          <a:stretch>
            <a:fillRect/>
          </a:stretch>
        </p:blipFill>
        <p:spPr>
          <a:xfrm>
            <a:off x="0" y="77932"/>
            <a:ext cx="9144000" cy="4987636"/>
          </a:xfrm>
          <a:prstGeom prst="rect">
            <a:avLst/>
          </a:prstGeom>
        </p:spPr>
      </p:pic>
      <p:grpSp>
        <p:nvGrpSpPr>
          <p:cNvPr id="81" name="Google Shape;179;p31">
            <a:extLst>
              <a:ext uri="{FF2B5EF4-FFF2-40B4-BE49-F238E27FC236}">
                <a16:creationId xmlns:a16="http://schemas.microsoft.com/office/drawing/2014/main" id="{AAEE8385-8445-3008-5A1E-E3C9A4686567}"/>
              </a:ext>
            </a:extLst>
          </p:cNvPr>
          <p:cNvGrpSpPr/>
          <p:nvPr/>
        </p:nvGrpSpPr>
        <p:grpSpPr>
          <a:xfrm>
            <a:off x="-553320" y="130680"/>
            <a:ext cx="9278280" cy="1300320"/>
            <a:chOff x="-553320" y="130680"/>
            <a:chExt cx="9278280" cy="1300320"/>
          </a:xfrm>
        </p:grpSpPr>
        <p:sp>
          <p:nvSpPr>
            <p:cNvPr id="82" name="Google Shape;180;p31">
              <a:extLst>
                <a:ext uri="{FF2B5EF4-FFF2-40B4-BE49-F238E27FC236}">
                  <a16:creationId xmlns:a16="http://schemas.microsoft.com/office/drawing/2014/main" id="{E0F97E66-2555-BE7D-F9C6-C9CE7F15EDDC}"/>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83" name="Google Shape;181;p31">
              <a:extLst>
                <a:ext uri="{FF2B5EF4-FFF2-40B4-BE49-F238E27FC236}">
                  <a16:creationId xmlns:a16="http://schemas.microsoft.com/office/drawing/2014/main" id="{C4808B62-F32D-C447-BBD2-DE2102F53E0A}"/>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84" name="PlaceHolder 1">
            <a:extLst>
              <a:ext uri="{FF2B5EF4-FFF2-40B4-BE49-F238E27FC236}">
                <a16:creationId xmlns:a16="http://schemas.microsoft.com/office/drawing/2014/main" id="{B66BD786-16E1-1F99-E562-CC430C85CEF8}"/>
              </a:ext>
            </a:extLst>
          </p:cNvPr>
          <p:cNvSpPr>
            <a:spLocks noGrp="1"/>
          </p:cNvSpPr>
          <p:nvPr>
            <p:ph type="title"/>
          </p:nvPr>
        </p:nvSpPr>
        <p:spPr>
          <a:xfrm>
            <a:off x="1247760" y="380880"/>
            <a:ext cx="5466960"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4000" b="1" strike="noStrike" spc="-1" dirty="0">
                <a:solidFill>
                  <a:schemeClr val="dk1"/>
                </a:solidFill>
                <a:latin typeface="Sora"/>
                <a:ea typeface="Sora"/>
              </a:rPr>
              <a:t>General AI Applications</a:t>
            </a:r>
            <a:endParaRPr lang="fr-FR" sz="4000" b="0" strike="noStrike" spc="-1" dirty="0">
              <a:solidFill>
                <a:schemeClr val="dk1"/>
              </a:solidFill>
              <a:latin typeface="Arial"/>
            </a:endParaRPr>
          </a:p>
        </p:txBody>
      </p:sp>
      <p:sp>
        <p:nvSpPr>
          <p:cNvPr id="85" name="PlaceHolder 2">
            <a:extLst>
              <a:ext uri="{FF2B5EF4-FFF2-40B4-BE49-F238E27FC236}">
                <a16:creationId xmlns:a16="http://schemas.microsoft.com/office/drawing/2014/main" id="{B0B4E069-0AF0-3363-6448-88B2A1823B5B}"/>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07</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3779096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D8CBDC2E-6A8A-B370-FAA3-372A395A8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F9C82-0699-CF81-1B85-7461466DFBD1}"/>
              </a:ext>
            </a:extLst>
          </p:cNvPr>
          <p:cNvSpPr>
            <a:spLocks noGrp="1"/>
          </p:cNvSpPr>
          <p:nvPr>
            <p:ph type="title"/>
          </p:nvPr>
        </p:nvSpPr>
        <p:spPr/>
        <p:txBody>
          <a:bodyPr>
            <a:normAutofit fontScale="90000"/>
          </a:bodyPr>
          <a:lstStyle/>
          <a:p>
            <a:r>
              <a:rPr lang="en-US" dirty="0"/>
              <a:t>General AI Applications</a:t>
            </a:r>
          </a:p>
        </p:txBody>
      </p:sp>
      <p:sp>
        <p:nvSpPr>
          <p:cNvPr id="3" name="TextBox 2">
            <a:extLst>
              <a:ext uri="{FF2B5EF4-FFF2-40B4-BE49-F238E27FC236}">
                <a16:creationId xmlns:a16="http://schemas.microsoft.com/office/drawing/2014/main" id="{D61138B8-13B9-2848-BECD-C011834C64F2}"/>
              </a:ext>
            </a:extLst>
          </p:cNvPr>
          <p:cNvSpPr txBox="1"/>
          <p:nvPr/>
        </p:nvSpPr>
        <p:spPr>
          <a:xfrm>
            <a:off x="359228" y="1053193"/>
            <a:ext cx="8188779" cy="3208571"/>
          </a:xfrm>
          <a:prstGeom prst="rect">
            <a:avLst/>
          </a:prstGeom>
          <a:noFill/>
        </p:spPr>
        <p:txBody>
          <a:bodyPr wrap="square" rtlCol="0">
            <a:spAutoFit/>
          </a:bodyPr>
          <a:lstStyle/>
          <a:p>
            <a:r>
              <a:rPr lang="en-US" sz="1350" dirty="0"/>
              <a:t>Ambient listening documentation and care coordination efficiency e.g.</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t>Appointment scheduling and a patient flow e.g.</a:t>
            </a:r>
          </a:p>
          <a:p>
            <a:endParaRPr lang="en-US" sz="1350" dirty="0"/>
          </a:p>
          <a:p>
            <a:endParaRPr lang="en-US" sz="1350" dirty="0"/>
          </a:p>
          <a:p>
            <a:endParaRPr lang="en-US" sz="1350" dirty="0"/>
          </a:p>
          <a:p>
            <a:endParaRPr lang="en-US" sz="1350" dirty="0"/>
          </a:p>
          <a:p>
            <a:endParaRPr lang="en-US" sz="1350" dirty="0"/>
          </a:p>
        </p:txBody>
      </p:sp>
      <p:pic>
        <p:nvPicPr>
          <p:cNvPr id="4" name="Picture 3">
            <a:extLst>
              <a:ext uri="{FF2B5EF4-FFF2-40B4-BE49-F238E27FC236}">
                <a16:creationId xmlns:a16="http://schemas.microsoft.com/office/drawing/2014/main" id="{ADF71C57-7ECD-7E35-7C23-177ED6999A08}"/>
              </a:ext>
            </a:extLst>
          </p:cNvPr>
          <p:cNvPicPr>
            <a:picLocks noChangeAspect="1"/>
          </p:cNvPicPr>
          <p:nvPr/>
        </p:nvPicPr>
        <p:blipFill>
          <a:blip r:embed="rId3"/>
          <a:stretch>
            <a:fillRect/>
          </a:stretch>
        </p:blipFill>
        <p:spPr>
          <a:xfrm>
            <a:off x="493345" y="1473537"/>
            <a:ext cx="1149935" cy="506924"/>
          </a:xfrm>
          <a:prstGeom prst="rect">
            <a:avLst/>
          </a:prstGeom>
        </p:spPr>
      </p:pic>
      <p:pic>
        <p:nvPicPr>
          <p:cNvPr id="5" name="Picture 4">
            <a:extLst>
              <a:ext uri="{FF2B5EF4-FFF2-40B4-BE49-F238E27FC236}">
                <a16:creationId xmlns:a16="http://schemas.microsoft.com/office/drawing/2014/main" id="{A04D5BC7-9DFA-0F5E-DBB6-B2D0E9859B3C}"/>
              </a:ext>
            </a:extLst>
          </p:cNvPr>
          <p:cNvPicPr>
            <a:picLocks noChangeAspect="1"/>
          </p:cNvPicPr>
          <p:nvPr/>
        </p:nvPicPr>
        <p:blipFill>
          <a:blip r:embed="rId4"/>
          <a:stretch>
            <a:fillRect/>
          </a:stretch>
        </p:blipFill>
        <p:spPr>
          <a:xfrm>
            <a:off x="2195075" y="1473537"/>
            <a:ext cx="973428" cy="511834"/>
          </a:xfrm>
          <a:prstGeom prst="rect">
            <a:avLst/>
          </a:prstGeom>
        </p:spPr>
      </p:pic>
      <p:pic>
        <p:nvPicPr>
          <p:cNvPr id="6" name="Picture 5">
            <a:extLst>
              <a:ext uri="{FF2B5EF4-FFF2-40B4-BE49-F238E27FC236}">
                <a16:creationId xmlns:a16="http://schemas.microsoft.com/office/drawing/2014/main" id="{62B58FCA-F56B-A33A-119E-C3A374C5B281}"/>
              </a:ext>
            </a:extLst>
          </p:cNvPr>
          <p:cNvPicPr>
            <a:picLocks noChangeAspect="1"/>
          </p:cNvPicPr>
          <p:nvPr/>
        </p:nvPicPr>
        <p:blipFill>
          <a:blip r:embed="rId5"/>
          <a:stretch>
            <a:fillRect/>
          </a:stretch>
        </p:blipFill>
        <p:spPr>
          <a:xfrm>
            <a:off x="3960080" y="1473537"/>
            <a:ext cx="973429" cy="508695"/>
          </a:xfrm>
          <a:prstGeom prst="rect">
            <a:avLst/>
          </a:prstGeom>
        </p:spPr>
      </p:pic>
      <p:pic>
        <p:nvPicPr>
          <p:cNvPr id="8" name="Picture 7">
            <a:extLst>
              <a:ext uri="{FF2B5EF4-FFF2-40B4-BE49-F238E27FC236}">
                <a16:creationId xmlns:a16="http://schemas.microsoft.com/office/drawing/2014/main" id="{122DAF79-31E6-3E98-1307-6EAA87E9BDB0}"/>
              </a:ext>
            </a:extLst>
          </p:cNvPr>
          <p:cNvPicPr>
            <a:picLocks noChangeAspect="1"/>
          </p:cNvPicPr>
          <p:nvPr/>
        </p:nvPicPr>
        <p:blipFill>
          <a:blip r:embed="rId6"/>
          <a:stretch>
            <a:fillRect/>
          </a:stretch>
        </p:blipFill>
        <p:spPr>
          <a:xfrm>
            <a:off x="487271" y="3368654"/>
            <a:ext cx="1560318" cy="611208"/>
          </a:xfrm>
          <a:prstGeom prst="rect">
            <a:avLst/>
          </a:prstGeom>
        </p:spPr>
      </p:pic>
      <p:pic>
        <p:nvPicPr>
          <p:cNvPr id="9" name="Picture 8">
            <a:extLst>
              <a:ext uri="{FF2B5EF4-FFF2-40B4-BE49-F238E27FC236}">
                <a16:creationId xmlns:a16="http://schemas.microsoft.com/office/drawing/2014/main" id="{960FED07-83DC-55BE-AFBE-CF01006B21AF}"/>
              </a:ext>
            </a:extLst>
          </p:cNvPr>
          <p:cNvPicPr>
            <a:picLocks noChangeAspect="1"/>
          </p:cNvPicPr>
          <p:nvPr/>
        </p:nvPicPr>
        <p:blipFill>
          <a:blip r:embed="rId7"/>
          <a:stretch>
            <a:fillRect/>
          </a:stretch>
        </p:blipFill>
        <p:spPr>
          <a:xfrm>
            <a:off x="2361681" y="3398715"/>
            <a:ext cx="1870077" cy="551086"/>
          </a:xfrm>
          <a:prstGeom prst="rect">
            <a:avLst/>
          </a:prstGeom>
        </p:spPr>
      </p:pic>
      <p:pic>
        <p:nvPicPr>
          <p:cNvPr id="7" name="Picture 6">
            <a:extLst>
              <a:ext uri="{FF2B5EF4-FFF2-40B4-BE49-F238E27FC236}">
                <a16:creationId xmlns:a16="http://schemas.microsoft.com/office/drawing/2014/main" id="{A2C5AF15-C7AA-F380-53D3-014C9FF2AC5F}"/>
              </a:ext>
            </a:extLst>
          </p:cNvPr>
          <p:cNvPicPr>
            <a:picLocks noChangeAspect="1"/>
          </p:cNvPicPr>
          <p:nvPr/>
        </p:nvPicPr>
        <p:blipFill>
          <a:blip r:embed="rId8"/>
          <a:stretch>
            <a:fillRect/>
          </a:stretch>
        </p:blipFill>
        <p:spPr>
          <a:xfrm>
            <a:off x="5725086" y="1469242"/>
            <a:ext cx="1058486" cy="511219"/>
          </a:xfrm>
          <a:prstGeom prst="rect">
            <a:avLst/>
          </a:prstGeom>
        </p:spPr>
      </p:pic>
      <p:pic>
        <p:nvPicPr>
          <p:cNvPr id="10" name="Picture 9">
            <a:extLst>
              <a:ext uri="{FF2B5EF4-FFF2-40B4-BE49-F238E27FC236}">
                <a16:creationId xmlns:a16="http://schemas.microsoft.com/office/drawing/2014/main" id="{338215A2-8C98-DE1B-DA4A-E75260A70FE3}"/>
              </a:ext>
            </a:extLst>
          </p:cNvPr>
          <p:cNvPicPr>
            <a:picLocks noChangeAspect="1"/>
          </p:cNvPicPr>
          <p:nvPr/>
        </p:nvPicPr>
        <p:blipFill>
          <a:blip r:embed="rId9"/>
          <a:stretch>
            <a:fillRect/>
          </a:stretch>
        </p:blipFill>
        <p:spPr>
          <a:xfrm>
            <a:off x="7575149" y="1471766"/>
            <a:ext cx="973428" cy="508695"/>
          </a:xfrm>
          <a:prstGeom prst="rect">
            <a:avLst/>
          </a:prstGeom>
        </p:spPr>
      </p:pic>
      <p:pic>
        <p:nvPicPr>
          <p:cNvPr id="11" name="Picture 10">
            <a:extLst>
              <a:ext uri="{FF2B5EF4-FFF2-40B4-BE49-F238E27FC236}">
                <a16:creationId xmlns:a16="http://schemas.microsoft.com/office/drawing/2014/main" id="{E9DA7470-DD17-D656-256B-7FDEA679E841}"/>
              </a:ext>
            </a:extLst>
          </p:cNvPr>
          <p:cNvPicPr>
            <a:picLocks noChangeAspect="1"/>
          </p:cNvPicPr>
          <p:nvPr/>
        </p:nvPicPr>
        <p:blipFill>
          <a:blip r:embed="rId10"/>
          <a:stretch>
            <a:fillRect/>
          </a:stretch>
        </p:blipFill>
        <p:spPr>
          <a:xfrm>
            <a:off x="493345" y="2235995"/>
            <a:ext cx="1149935" cy="600933"/>
          </a:xfrm>
          <a:prstGeom prst="rect">
            <a:avLst/>
          </a:prstGeom>
        </p:spPr>
      </p:pic>
      <p:pic>
        <p:nvPicPr>
          <p:cNvPr id="12" name="Picture 11">
            <a:extLst>
              <a:ext uri="{FF2B5EF4-FFF2-40B4-BE49-F238E27FC236}">
                <a16:creationId xmlns:a16="http://schemas.microsoft.com/office/drawing/2014/main" id="{5569D972-BF6F-0394-B597-FAE87327501F}"/>
              </a:ext>
            </a:extLst>
          </p:cNvPr>
          <p:cNvPicPr>
            <a:picLocks noChangeAspect="1"/>
          </p:cNvPicPr>
          <p:nvPr/>
        </p:nvPicPr>
        <p:blipFill>
          <a:blip r:embed="rId11"/>
          <a:stretch>
            <a:fillRect/>
          </a:stretch>
        </p:blipFill>
        <p:spPr>
          <a:xfrm>
            <a:off x="2162281" y="2235995"/>
            <a:ext cx="1072354" cy="600518"/>
          </a:xfrm>
          <a:prstGeom prst="rect">
            <a:avLst/>
          </a:prstGeom>
        </p:spPr>
      </p:pic>
      <p:pic>
        <p:nvPicPr>
          <p:cNvPr id="13" name="Picture 12">
            <a:extLst>
              <a:ext uri="{FF2B5EF4-FFF2-40B4-BE49-F238E27FC236}">
                <a16:creationId xmlns:a16="http://schemas.microsoft.com/office/drawing/2014/main" id="{28711A00-565F-7B24-3C99-1D5AB3C97889}"/>
              </a:ext>
            </a:extLst>
          </p:cNvPr>
          <p:cNvPicPr>
            <a:picLocks noChangeAspect="1"/>
          </p:cNvPicPr>
          <p:nvPr/>
        </p:nvPicPr>
        <p:blipFill>
          <a:blip r:embed="rId12"/>
          <a:stretch>
            <a:fillRect/>
          </a:stretch>
        </p:blipFill>
        <p:spPr>
          <a:xfrm>
            <a:off x="3910246" y="2235995"/>
            <a:ext cx="1073095" cy="600933"/>
          </a:xfrm>
          <a:prstGeom prst="rect">
            <a:avLst/>
          </a:prstGeom>
        </p:spPr>
      </p:pic>
      <p:pic>
        <p:nvPicPr>
          <p:cNvPr id="14" name="Picture 13">
            <a:extLst>
              <a:ext uri="{FF2B5EF4-FFF2-40B4-BE49-F238E27FC236}">
                <a16:creationId xmlns:a16="http://schemas.microsoft.com/office/drawing/2014/main" id="{EAC6279A-EC9B-9761-002D-755DF90D95B8}"/>
              </a:ext>
            </a:extLst>
          </p:cNvPr>
          <p:cNvPicPr>
            <a:picLocks noChangeAspect="1"/>
          </p:cNvPicPr>
          <p:nvPr/>
        </p:nvPicPr>
        <p:blipFill>
          <a:blip r:embed="rId13"/>
          <a:stretch>
            <a:fillRect/>
          </a:stretch>
        </p:blipFill>
        <p:spPr>
          <a:xfrm>
            <a:off x="5515778" y="2235995"/>
            <a:ext cx="1588329" cy="600519"/>
          </a:xfrm>
          <a:prstGeom prst="rect">
            <a:avLst/>
          </a:prstGeom>
        </p:spPr>
      </p:pic>
      <p:pic>
        <p:nvPicPr>
          <p:cNvPr id="15" name="Picture 14">
            <a:extLst>
              <a:ext uri="{FF2B5EF4-FFF2-40B4-BE49-F238E27FC236}">
                <a16:creationId xmlns:a16="http://schemas.microsoft.com/office/drawing/2014/main" id="{49943566-08F6-9C4F-EC81-51BF4D270E16}"/>
              </a:ext>
            </a:extLst>
          </p:cNvPr>
          <p:cNvPicPr>
            <a:picLocks noChangeAspect="1"/>
          </p:cNvPicPr>
          <p:nvPr/>
        </p:nvPicPr>
        <p:blipFill>
          <a:blip r:embed="rId14"/>
          <a:stretch>
            <a:fillRect/>
          </a:stretch>
        </p:blipFill>
        <p:spPr>
          <a:xfrm>
            <a:off x="7539719" y="2235995"/>
            <a:ext cx="1142406" cy="600684"/>
          </a:xfrm>
          <a:prstGeom prst="rect">
            <a:avLst/>
          </a:prstGeom>
        </p:spPr>
      </p:pic>
      <p:pic>
        <p:nvPicPr>
          <p:cNvPr id="16" name="Picture 15">
            <a:extLst>
              <a:ext uri="{FF2B5EF4-FFF2-40B4-BE49-F238E27FC236}">
                <a16:creationId xmlns:a16="http://schemas.microsoft.com/office/drawing/2014/main" id="{5C7BEAE3-7B52-2EBC-E4F7-5A9B3AB01343}"/>
              </a:ext>
            </a:extLst>
          </p:cNvPr>
          <p:cNvPicPr>
            <a:picLocks noChangeAspect="1"/>
          </p:cNvPicPr>
          <p:nvPr/>
        </p:nvPicPr>
        <p:blipFill>
          <a:blip r:embed="rId15"/>
          <a:stretch>
            <a:fillRect/>
          </a:stretch>
        </p:blipFill>
        <p:spPr>
          <a:xfrm>
            <a:off x="4690305" y="3432630"/>
            <a:ext cx="1873084" cy="483256"/>
          </a:xfrm>
          <a:prstGeom prst="rect">
            <a:avLst/>
          </a:prstGeom>
        </p:spPr>
      </p:pic>
      <p:pic>
        <p:nvPicPr>
          <p:cNvPr id="18" name="Picture 17">
            <a:extLst>
              <a:ext uri="{FF2B5EF4-FFF2-40B4-BE49-F238E27FC236}">
                <a16:creationId xmlns:a16="http://schemas.microsoft.com/office/drawing/2014/main" id="{91F6BEC1-7D98-86EA-FA6A-C30D7A37E57C}"/>
              </a:ext>
            </a:extLst>
          </p:cNvPr>
          <p:cNvPicPr>
            <a:picLocks noChangeAspect="1"/>
          </p:cNvPicPr>
          <p:nvPr/>
        </p:nvPicPr>
        <p:blipFill>
          <a:blip r:embed="rId16"/>
          <a:stretch>
            <a:fillRect/>
          </a:stretch>
        </p:blipFill>
        <p:spPr>
          <a:xfrm>
            <a:off x="6861546" y="3388347"/>
            <a:ext cx="948178" cy="630969"/>
          </a:xfrm>
          <a:prstGeom prst="rect">
            <a:avLst/>
          </a:prstGeom>
        </p:spPr>
      </p:pic>
      <p:pic>
        <p:nvPicPr>
          <p:cNvPr id="19" name="Picture 18">
            <a:extLst>
              <a:ext uri="{FF2B5EF4-FFF2-40B4-BE49-F238E27FC236}">
                <a16:creationId xmlns:a16="http://schemas.microsoft.com/office/drawing/2014/main" id="{ADBA09BA-50AE-B378-0C34-104805ADBF51}"/>
              </a:ext>
            </a:extLst>
          </p:cNvPr>
          <p:cNvPicPr>
            <a:picLocks noChangeAspect="1"/>
          </p:cNvPicPr>
          <p:nvPr/>
        </p:nvPicPr>
        <p:blipFill>
          <a:blip r:embed="rId17"/>
          <a:stretch>
            <a:fillRect/>
          </a:stretch>
        </p:blipFill>
        <p:spPr>
          <a:xfrm>
            <a:off x="487271" y="4202971"/>
            <a:ext cx="1335604" cy="590519"/>
          </a:xfrm>
          <a:prstGeom prst="rect">
            <a:avLst/>
          </a:prstGeom>
        </p:spPr>
      </p:pic>
      <p:pic>
        <p:nvPicPr>
          <p:cNvPr id="20" name="Picture 19">
            <a:extLst>
              <a:ext uri="{FF2B5EF4-FFF2-40B4-BE49-F238E27FC236}">
                <a16:creationId xmlns:a16="http://schemas.microsoft.com/office/drawing/2014/main" id="{94E09C17-E826-0D85-67D3-CF1928A441EF}"/>
              </a:ext>
            </a:extLst>
          </p:cNvPr>
          <p:cNvPicPr>
            <a:picLocks noChangeAspect="1"/>
          </p:cNvPicPr>
          <p:nvPr/>
        </p:nvPicPr>
        <p:blipFill>
          <a:blip r:embed="rId18"/>
          <a:stretch>
            <a:fillRect/>
          </a:stretch>
        </p:blipFill>
        <p:spPr>
          <a:xfrm>
            <a:off x="2287222" y="4180236"/>
            <a:ext cx="947413" cy="592133"/>
          </a:xfrm>
          <a:prstGeom prst="rect">
            <a:avLst/>
          </a:prstGeom>
        </p:spPr>
      </p:pic>
      <p:pic>
        <p:nvPicPr>
          <p:cNvPr id="21" name="Picture 20">
            <a:extLst>
              <a:ext uri="{FF2B5EF4-FFF2-40B4-BE49-F238E27FC236}">
                <a16:creationId xmlns:a16="http://schemas.microsoft.com/office/drawing/2014/main" id="{663C65E5-8F87-70DE-E574-2EFB2FDADF33}"/>
              </a:ext>
            </a:extLst>
          </p:cNvPr>
          <p:cNvPicPr>
            <a:picLocks noChangeAspect="1"/>
          </p:cNvPicPr>
          <p:nvPr/>
        </p:nvPicPr>
        <p:blipFill>
          <a:blip r:embed="rId19"/>
          <a:stretch>
            <a:fillRect/>
          </a:stretch>
        </p:blipFill>
        <p:spPr>
          <a:xfrm>
            <a:off x="3698982" y="4202971"/>
            <a:ext cx="2262945" cy="457115"/>
          </a:xfrm>
          <a:prstGeom prst="rect">
            <a:avLst/>
          </a:prstGeom>
        </p:spPr>
      </p:pic>
    </p:spTree>
    <p:extLst>
      <p:ext uri="{BB962C8B-B14F-4D97-AF65-F5344CB8AC3E}">
        <p14:creationId xmlns:p14="http://schemas.microsoft.com/office/powerpoint/2010/main" val="3908166824"/>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050EE929-E1D7-35F3-FCE0-A12DC8C98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C3657-60D6-8EB6-C431-4FD74D4E623A}"/>
              </a:ext>
            </a:extLst>
          </p:cNvPr>
          <p:cNvSpPr>
            <a:spLocks noGrp="1"/>
          </p:cNvSpPr>
          <p:nvPr>
            <p:ph type="title"/>
          </p:nvPr>
        </p:nvSpPr>
        <p:spPr/>
        <p:txBody>
          <a:bodyPr>
            <a:normAutofit fontScale="90000"/>
          </a:bodyPr>
          <a:lstStyle/>
          <a:p>
            <a:r>
              <a:rPr lang="en-US" dirty="0"/>
              <a:t>While we’re on ambient listening devices – Consent is Important</a:t>
            </a:r>
          </a:p>
        </p:txBody>
      </p:sp>
      <p:sp>
        <p:nvSpPr>
          <p:cNvPr id="3" name="TextBox 2">
            <a:extLst>
              <a:ext uri="{FF2B5EF4-FFF2-40B4-BE49-F238E27FC236}">
                <a16:creationId xmlns:a16="http://schemas.microsoft.com/office/drawing/2014/main" id="{B7C15D65-4AC2-E5BD-E03E-B8A81B9FD2EC}"/>
              </a:ext>
            </a:extLst>
          </p:cNvPr>
          <p:cNvSpPr txBox="1"/>
          <p:nvPr/>
        </p:nvSpPr>
        <p:spPr>
          <a:xfrm>
            <a:off x="320558" y="654201"/>
            <a:ext cx="5849506" cy="4385816"/>
          </a:xfrm>
          <a:prstGeom prst="rect">
            <a:avLst/>
          </a:prstGeom>
          <a:noFill/>
        </p:spPr>
        <p:txBody>
          <a:bodyPr wrap="square" rtlCol="0">
            <a:spAutoFit/>
          </a:bodyPr>
          <a:lstStyle/>
          <a:p>
            <a:pPr marL="0" marR="0">
              <a:buNone/>
            </a:pPr>
            <a:r>
              <a:rPr lang="en-US" sz="900" b="1" dirty="0">
                <a:effectLst/>
                <a:latin typeface="Aptos" panose="020B0004020202020204" pitchFamily="34" charset="0"/>
                <a:ea typeface="Aptos" panose="020B0004020202020204" pitchFamily="34" charset="0"/>
                <a:cs typeface="Aptos" panose="020B0004020202020204" pitchFamily="34" charset="0"/>
              </a:rPr>
              <a:t>Best Practices for Informed Consent:</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900" b="1" dirty="0">
                <a:effectLst/>
                <a:latin typeface="Aptos" panose="020B0004020202020204" pitchFamily="34" charset="0"/>
                <a:ea typeface="Aptos" panose="020B0004020202020204" pitchFamily="34" charset="0"/>
                <a:cs typeface="Aptos" panose="020B0004020202020204" pitchFamily="34" charset="0"/>
              </a:rPr>
              <a:t>Development Process: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Create age-stratified disclosure forms (parent/guardian, adolescent, child-friendly visual explanation)</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Have forms reviewed by:</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Legal counsel with healthcare AI expertise</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Ethics committee or consultant</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Parent/family advisory council (especially important for diverse feedback)</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Adolescent advisory group (for teen-specific forms)</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Health literacy experts (aim for 6th-7th grade reading level for parent forms, 4th-5th grade for adolescent forms)</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900" b="1" dirty="0">
                <a:effectLst/>
                <a:latin typeface="Aptos" panose="020B0004020202020204" pitchFamily="34" charset="0"/>
                <a:ea typeface="Aptos" panose="020B0004020202020204" pitchFamily="34" charset="0"/>
                <a:cs typeface="Aptos" panose="020B0004020202020204" pitchFamily="34" charset="0"/>
              </a:rPr>
              <a:t>Implementation Strategy:</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Train all staff on explaining AI use with consistent messaging</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Create supporting materials: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2-3 minute explainer video for waiting room</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FAQ document addressing common questions</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SzPts val="1000"/>
              <a:buFont typeface="Courier New" panose="02070309020205020404" pitchFamily="49" charset="0"/>
              <a:buChar char="o"/>
              <a:tabLst>
                <a:tab pos="914400" algn="l"/>
              </a:tabLst>
            </a:pPr>
            <a:r>
              <a:rPr lang="en-US" sz="900" dirty="0">
                <a:effectLst/>
                <a:latin typeface="Aptos" panose="020B0004020202020204" pitchFamily="34" charset="0"/>
                <a:ea typeface="Times New Roman" panose="02020603050405020304" pitchFamily="18" charset="0"/>
                <a:cs typeface="Times New Roman" panose="02020603050405020304" pitchFamily="18" charset="0"/>
              </a:rPr>
              <a:t>Age-appropriate visual aids for younger children</a:t>
            </a:r>
            <a:endParaRPr lang="en-US" sz="9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Develop process for documenting verbal explanations in addition to signed forms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Create script for discussing AI with families of different cultural backgrounds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Establish clear protocol for handling consent refusals or limitations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900" b="1" dirty="0">
                <a:effectLst/>
                <a:latin typeface="Aptos" panose="020B0004020202020204" pitchFamily="34" charset="0"/>
                <a:ea typeface="Aptos" panose="020B0004020202020204" pitchFamily="34" charset="0"/>
                <a:cs typeface="Aptos" panose="020B0004020202020204" pitchFamily="34" charset="0"/>
              </a:rPr>
              <a:t>Special Considerations: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For split custody situations, obtain consent from all legal guardians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For adolescent-sensitive services, follow state-specific minor consent laws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For emergency situations, define when consent can be deferred</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For limited English proficiency, provide professionally translated forms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For children with cognitive impairments, develop simplified explanations and assessment of understanding</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For telehealth visits, implement electronic consent with verification questions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900" b="1" dirty="0">
                <a:effectLst/>
                <a:latin typeface="Aptos" panose="020B0004020202020204" pitchFamily="34" charset="0"/>
                <a:ea typeface="Aptos" panose="020B0004020202020204" pitchFamily="34" charset="0"/>
                <a:cs typeface="Aptos" panose="020B0004020202020204" pitchFamily="34" charset="0"/>
              </a:rPr>
              <a:t>Ongoing Management:</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Review and update forms annually or when adding new AI applications</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Track consent metrics (refusal rates, questions asked, time to explain)</a:t>
            </a:r>
            <a:endParaRPr lang="en-US" sz="9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Conduct periodic patient/family surveys on comfort with AI use</a:t>
            </a:r>
            <a:endParaRPr lang="en-US" sz="900" dirty="0">
              <a:latin typeface="Aptos" panose="020B0004020202020204" pitchFamily="34" charset="0"/>
              <a:ea typeface="Times New Roman" panose="02020603050405020304" pitchFamily="18"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900" dirty="0">
                <a:effectLst/>
                <a:latin typeface="Aptos" panose="020B0004020202020204" pitchFamily="34" charset="0"/>
                <a:ea typeface="Times New Roman" panose="02020603050405020304" pitchFamily="18" charset="0"/>
                <a:cs typeface="Aptos" panose="020B0004020202020204" pitchFamily="34" charset="0"/>
              </a:rPr>
              <a:t>Create clear process for consent withdrawal and documentation</a:t>
            </a:r>
            <a:endParaRPr lang="en-US" sz="1000" dirty="0"/>
          </a:p>
        </p:txBody>
      </p:sp>
      <p:sp>
        <p:nvSpPr>
          <p:cNvPr id="5" name="Rectangle 1">
            <a:extLst>
              <a:ext uri="{FF2B5EF4-FFF2-40B4-BE49-F238E27FC236}">
                <a16:creationId xmlns:a16="http://schemas.microsoft.com/office/drawing/2014/main" id="{489B65BD-E88F-3069-F91E-FE390D6FE566}"/>
              </a:ext>
            </a:extLst>
          </p:cNvPr>
          <p:cNvSpPr>
            <a:spLocks noChangeArrowheads="1"/>
          </p:cNvSpPr>
          <p:nvPr/>
        </p:nvSpPr>
        <p:spPr bwMode="auto">
          <a:xfrm>
            <a:off x="0" y="-210612"/>
            <a:ext cx="65" cy="4212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C66AA4FA-2C5F-F873-84D2-D596DBE23DE0}"/>
              </a:ext>
            </a:extLst>
          </p:cNvPr>
          <p:cNvSpPr txBox="1"/>
          <p:nvPr/>
        </p:nvSpPr>
        <p:spPr>
          <a:xfrm>
            <a:off x="6315342" y="675118"/>
            <a:ext cx="2683379" cy="403956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001D35"/>
                </a:solidFill>
                <a:effectLst/>
                <a:latin typeface="Google Sans"/>
              </a:rPr>
              <a:t>Georgia is a one-party consent state when it comes to recording conversations.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001D35"/>
                </a:solidFill>
                <a:effectLst/>
                <a:latin typeface="Google Sans"/>
              </a:rPr>
              <a:t>This means that in Georgia, you can legally record a conversation, whether it's in-person or over the phone, as long as you are a party to the conversation. You don't need the consent of the other person involved in the conversation to record it.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50" b="1" dirty="0">
                <a:solidFill>
                  <a:srgbClr val="000000"/>
                </a:solidFill>
                <a:latin typeface="Google Sans"/>
              </a:rPr>
              <a:t>I</a:t>
            </a:r>
            <a:r>
              <a:rPr kumimoji="0" lang="en-US" altLang="en-US" sz="1050" b="1" i="0" u="none" strike="noStrike" cap="none" normalizeH="0" baseline="0" dirty="0">
                <a:ln>
                  <a:noFill/>
                </a:ln>
                <a:solidFill>
                  <a:srgbClr val="000000"/>
                </a:solidFill>
                <a:effectLst/>
                <a:latin typeface="Google Sans"/>
              </a:rPr>
              <a:t>mportant caveats:</a:t>
            </a:r>
            <a:endParaRPr kumimoji="0" lang="en-US" altLang="en-US" sz="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rgbClr val="000000"/>
                </a:solidFill>
                <a:effectLst/>
                <a:latin typeface="Google Sans"/>
              </a:rPr>
              <a:t>Video Recording:</a:t>
            </a:r>
            <a:r>
              <a:rPr kumimoji="0" lang="en-US" altLang="en-US" sz="1000" b="1" i="0" u="none" strike="noStrike" cap="none" normalizeH="0" baseline="0" dirty="0">
                <a:ln>
                  <a:noFill/>
                </a:ln>
                <a:solidFill>
                  <a:srgbClr val="001D35"/>
                </a:solidFill>
                <a:effectLst/>
                <a:latin typeface="Google Sans"/>
              </a:rPr>
              <a:t> Georgia law requires the consent of all parties involved for video recording in private places. So, while you can secretly record audio conversations, video recording someone without their consent is generally illegal.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rgbClr val="000000"/>
                </a:solidFill>
                <a:effectLst/>
                <a:latin typeface="Google Sans"/>
              </a:rPr>
              <a:t>Federal Law:</a:t>
            </a:r>
            <a:r>
              <a:rPr kumimoji="0" lang="en-US" altLang="en-US" sz="1000" b="1" i="0" u="none" strike="noStrike" cap="none" normalizeH="0" baseline="0" dirty="0">
                <a:ln>
                  <a:noFill/>
                </a:ln>
                <a:solidFill>
                  <a:srgbClr val="001D35"/>
                </a:solidFill>
                <a:effectLst/>
                <a:latin typeface="Google Sans"/>
              </a:rPr>
              <a:t> It's also important to be aware of federal wiretapping law, which also follows a one-party consent rule. If you are recording a conversation where the other party is in a different state, it's best practice to obtain consent from all parties involved, regardless of whether the other state is a one-party or two-party consent state</a:t>
            </a:r>
          </a:p>
          <a:p>
            <a:endParaRPr lang="en-US" dirty="0"/>
          </a:p>
        </p:txBody>
      </p:sp>
    </p:spTree>
    <p:extLst>
      <p:ext uri="{BB962C8B-B14F-4D97-AF65-F5344CB8AC3E}">
        <p14:creationId xmlns:p14="http://schemas.microsoft.com/office/powerpoint/2010/main" val="3301330690"/>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92D02AA7-43E0-FF2F-73D0-A1D26B1FD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27B97-05AD-DF81-263F-8E0C562D8028}"/>
              </a:ext>
            </a:extLst>
          </p:cNvPr>
          <p:cNvSpPr>
            <a:spLocks noGrp="1"/>
          </p:cNvSpPr>
          <p:nvPr>
            <p:ph type="title"/>
          </p:nvPr>
        </p:nvSpPr>
        <p:spPr/>
        <p:txBody>
          <a:bodyPr>
            <a:normAutofit fontScale="90000"/>
          </a:bodyPr>
          <a:lstStyle/>
          <a:p>
            <a:r>
              <a:rPr lang="en-US" dirty="0"/>
              <a:t>Sample Consent</a:t>
            </a:r>
          </a:p>
        </p:txBody>
      </p:sp>
      <p:sp>
        <p:nvSpPr>
          <p:cNvPr id="3" name="TextBox 2">
            <a:extLst>
              <a:ext uri="{FF2B5EF4-FFF2-40B4-BE49-F238E27FC236}">
                <a16:creationId xmlns:a16="http://schemas.microsoft.com/office/drawing/2014/main" id="{CDE09129-BDAA-689B-D335-9A8A5EB3A10D}"/>
              </a:ext>
            </a:extLst>
          </p:cNvPr>
          <p:cNvSpPr txBox="1"/>
          <p:nvPr/>
        </p:nvSpPr>
        <p:spPr>
          <a:xfrm>
            <a:off x="320558" y="654201"/>
            <a:ext cx="8702516" cy="3170099"/>
          </a:xfrm>
          <a:prstGeom prst="rect">
            <a:avLst/>
          </a:prstGeom>
          <a:noFill/>
        </p:spPr>
        <p:txBody>
          <a:bodyPr wrap="square" rtlCol="0">
            <a:spAutoFit/>
          </a:bodyPr>
          <a:lstStyle/>
          <a:p>
            <a:pPr marL="0" marR="0">
              <a:buNone/>
            </a:pPr>
            <a:endParaRPr lang="en-US" sz="1000" dirty="0"/>
          </a:p>
          <a:p>
            <a:pPr marL="0" marR="0">
              <a:buNone/>
            </a:pPr>
            <a:r>
              <a:rPr lang="en-US" sz="1000" dirty="0"/>
              <a:t>CONSENT TO USE AI SCRIBE DURING ENCOUNTERS </a:t>
            </a:r>
          </a:p>
          <a:p>
            <a:pPr marL="0" marR="0">
              <a:buNone/>
            </a:pPr>
            <a:endParaRPr lang="en-US" sz="1000" dirty="0"/>
          </a:p>
          <a:p>
            <a:pPr marL="0" marR="0">
              <a:buNone/>
            </a:pPr>
            <a:r>
              <a:rPr lang="en-US" sz="1000" dirty="0"/>
              <a:t>Patient Name_____________________ Date of Birth_________________</a:t>
            </a:r>
          </a:p>
          <a:p>
            <a:pPr marL="0" marR="0">
              <a:buNone/>
            </a:pPr>
            <a:endParaRPr lang="en-US" sz="1000" dirty="0"/>
          </a:p>
          <a:p>
            <a:pPr marL="0" marR="0">
              <a:buNone/>
            </a:pPr>
            <a:r>
              <a:rPr lang="en-US" sz="1000" dirty="0"/>
              <a:t>We are committed to providing the best possible care for you, and as part of this commitment, we are continually looking for ways to enhance our services. We would like to inform you about a new technology that we are using called &lt;SCRIBE&gt;. &lt;SCRIBE&gt; is an artificial intelligence (AI tool that assists us during patient encounters by generating clinical notes based on our conversations. This tool allows us to focus more on you, the patient, and less on computer documentation. The AI tool does not interact with you directly. It merely listens to the conversation and creates a summary. &lt;SCRIBE&gt; is a tool that listens to the conversation during the consultation and generates a written summary or “note” based on that conversation. This note is then reviewed and approved by your practitioner. We want to assure you that your privacy is our utmost priority. The AI tool adheres strictly to Health Insurance Portability and Accountability Act (HIPPA) compliance guidelines to endure your data is secured and protected. Only the healthcare professionals involved in your care will have access to these notes. Your participation is completely voluntary. If you agree to use the &lt;SCRIBE&gt; during your consultations, please sign and date the form below. If you have any questions, please feel free to discuss them with us. </a:t>
            </a:r>
          </a:p>
          <a:p>
            <a:pPr marL="0" marR="0">
              <a:buNone/>
            </a:pPr>
            <a:endParaRPr lang="en-US" sz="1000" dirty="0"/>
          </a:p>
          <a:p>
            <a:pPr marL="0" marR="0">
              <a:buNone/>
            </a:pPr>
            <a:r>
              <a:rPr lang="en-US" sz="1000" dirty="0"/>
              <a:t>I, ___________________________________________, consent to the use of &lt;SCRIBE&gt; during my medical encounters/appointments. </a:t>
            </a:r>
          </a:p>
          <a:p>
            <a:pPr marL="0" marR="0">
              <a:buNone/>
            </a:pPr>
            <a:endParaRPr lang="en-US" sz="1000" dirty="0"/>
          </a:p>
          <a:p>
            <a:pPr marL="0" marR="0">
              <a:buNone/>
            </a:pPr>
            <a:r>
              <a:rPr lang="en-US" sz="1000" dirty="0"/>
              <a:t>Patient Signature: __________________________________________ Date: ______________ </a:t>
            </a:r>
          </a:p>
          <a:p>
            <a:pPr marL="0" marR="0">
              <a:buNone/>
            </a:pPr>
            <a:endParaRPr lang="en-US" sz="1000" dirty="0"/>
          </a:p>
          <a:p>
            <a:pPr marL="0" marR="0">
              <a:buNone/>
            </a:pPr>
            <a:r>
              <a:rPr lang="en-US" sz="1000" dirty="0"/>
              <a:t>Parent/Guardian Signature (if under 18): ________________________ Date: ______________</a:t>
            </a:r>
          </a:p>
        </p:txBody>
      </p:sp>
    </p:spTree>
    <p:extLst>
      <p:ext uri="{BB962C8B-B14F-4D97-AF65-F5344CB8AC3E}">
        <p14:creationId xmlns:p14="http://schemas.microsoft.com/office/powerpoint/2010/main" val="3719319370"/>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25BD60B1-B1BB-2E03-9598-6F1716C4D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82BD3-C5E7-1005-D987-9FEB6C262091}"/>
              </a:ext>
            </a:extLst>
          </p:cNvPr>
          <p:cNvSpPr>
            <a:spLocks noGrp="1"/>
          </p:cNvSpPr>
          <p:nvPr>
            <p:ph type="title"/>
          </p:nvPr>
        </p:nvSpPr>
        <p:spPr/>
        <p:txBody>
          <a:bodyPr>
            <a:normAutofit fontScale="90000"/>
          </a:bodyPr>
          <a:lstStyle/>
          <a:p>
            <a:r>
              <a:rPr lang="en-US" dirty="0"/>
              <a:t>General AI Applications</a:t>
            </a:r>
          </a:p>
        </p:txBody>
      </p:sp>
      <p:sp>
        <p:nvSpPr>
          <p:cNvPr id="3" name="TextBox 2">
            <a:extLst>
              <a:ext uri="{FF2B5EF4-FFF2-40B4-BE49-F238E27FC236}">
                <a16:creationId xmlns:a16="http://schemas.microsoft.com/office/drawing/2014/main" id="{99461DA5-0DF0-3F5A-271A-DCB518CB290B}"/>
              </a:ext>
            </a:extLst>
          </p:cNvPr>
          <p:cNvSpPr txBox="1"/>
          <p:nvPr/>
        </p:nvSpPr>
        <p:spPr>
          <a:xfrm>
            <a:off x="334735" y="1001531"/>
            <a:ext cx="8188779" cy="3416320"/>
          </a:xfrm>
          <a:prstGeom prst="rect">
            <a:avLst/>
          </a:prstGeom>
          <a:noFill/>
        </p:spPr>
        <p:txBody>
          <a:bodyPr wrap="square" rtlCol="0">
            <a:spAutoFit/>
          </a:bodyPr>
          <a:lstStyle/>
          <a:p>
            <a:r>
              <a:rPr lang="en-US" sz="1350" dirty="0"/>
              <a:t>Billing and Rev Cycle Management e.g.</a:t>
            </a:r>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endParaRPr lang="en-US" sz="1350" dirty="0"/>
          </a:p>
          <a:p>
            <a:r>
              <a:rPr lang="en-US" sz="1350" dirty="0">
                <a:hlinkClick r:id="rId4"/>
              </a:rPr>
              <a:t>https://www.beckershospitalreview.com/lists/388-revenue-cycle-management-companies-to-know-2025/</a:t>
            </a:r>
            <a:endParaRPr lang="en-US" sz="1350" dirty="0"/>
          </a:p>
          <a:p>
            <a:endParaRPr lang="en-US" sz="1350" dirty="0"/>
          </a:p>
        </p:txBody>
      </p:sp>
      <p:pic>
        <p:nvPicPr>
          <p:cNvPr id="15" name="Picture 14">
            <a:extLst>
              <a:ext uri="{FF2B5EF4-FFF2-40B4-BE49-F238E27FC236}">
                <a16:creationId xmlns:a16="http://schemas.microsoft.com/office/drawing/2014/main" id="{2B3078DE-E226-4B93-1BCD-E09EA67C34C3}"/>
              </a:ext>
            </a:extLst>
          </p:cNvPr>
          <p:cNvPicPr>
            <a:picLocks noChangeAspect="1"/>
          </p:cNvPicPr>
          <p:nvPr/>
        </p:nvPicPr>
        <p:blipFill>
          <a:blip r:embed="rId5"/>
          <a:stretch>
            <a:fillRect/>
          </a:stretch>
        </p:blipFill>
        <p:spPr>
          <a:xfrm>
            <a:off x="956758" y="1528617"/>
            <a:ext cx="7230484" cy="2086266"/>
          </a:xfrm>
          <a:prstGeom prst="rect">
            <a:avLst/>
          </a:prstGeom>
        </p:spPr>
      </p:pic>
      <p:pic>
        <p:nvPicPr>
          <p:cNvPr id="23" name="Picture 22">
            <a:extLst>
              <a:ext uri="{FF2B5EF4-FFF2-40B4-BE49-F238E27FC236}">
                <a16:creationId xmlns:a16="http://schemas.microsoft.com/office/drawing/2014/main" id="{3B1337C3-A443-9043-482E-569A20BF33A1}"/>
              </a:ext>
            </a:extLst>
          </p:cNvPr>
          <p:cNvPicPr>
            <a:picLocks noChangeAspect="1"/>
          </p:cNvPicPr>
          <p:nvPr/>
        </p:nvPicPr>
        <p:blipFill>
          <a:blip r:embed="rId6"/>
          <a:stretch>
            <a:fillRect/>
          </a:stretch>
        </p:blipFill>
        <p:spPr>
          <a:xfrm>
            <a:off x="3852302" y="4380965"/>
            <a:ext cx="1153643" cy="600933"/>
          </a:xfrm>
          <a:prstGeom prst="rect">
            <a:avLst/>
          </a:prstGeom>
        </p:spPr>
      </p:pic>
    </p:spTree>
    <p:extLst>
      <p:ext uri="{BB962C8B-B14F-4D97-AF65-F5344CB8AC3E}">
        <p14:creationId xmlns:p14="http://schemas.microsoft.com/office/powerpoint/2010/main" val="104565142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A70E-BC7B-6F9C-AA0D-EB8CF39975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9F05CC-377B-164F-AE2C-96300835F57C}"/>
              </a:ext>
            </a:extLst>
          </p:cNvPr>
          <p:cNvPicPr>
            <a:picLocks noChangeAspect="1"/>
          </p:cNvPicPr>
          <p:nvPr/>
        </p:nvPicPr>
        <p:blipFill>
          <a:blip r:embed="rId2">
            <a:alphaModFix amt="17000"/>
          </a:blip>
          <a:stretch>
            <a:fillRect/>
          </a:stretch>
        </p:blipFill>
        <p:spPr>
          <a:xfrm>
            <a:off x="138704" y="-456809"/>
            <a:ext cx="7871460" cy="8545013"/>
          </a:xfrm>
          <a:prstGeom prst="rect">
            <a:avLst/>
          </a:prstGeom>
          <a:noFill/>
        </p:spPr>
      </p:pic>
      <p:sp>
        <p:nvSpPr>
          <p:cNvPr id="4" name="Title 3">
            <a:extLst>
              <a:ext uri="{FF2B5EF4-FFF2-40B4-BE49-F238E27FC236}">
                <a16:creationId xmlns:a16="http://schemas.microsoft.com/office/drawing/2014/main" id="{9ABB7871-EBE5-3140-A28F-A57D5FD0BF88}"/>
              </a:ext>
            </a:extLst>
          </p:cNvPr>
          <p:cNvSpPr>
            <a:spLocks noGrp="1"/>
          </p:cNvSpPr>
          <p:nvPr>
            <p:ph type="title"/>
          </p:nvPr>
        </p:nvSpPr>
        <p:spPr>
          <a:xfrm>
            <a:off x="205739" y="414086"/>
            <a:ext cx="8374381" cy="532210"/>
          </a:xfrm>
        </p:spPr>
        <p:txBody>
          <a:bodyPr>
            <a:normAutofit fontScale="90000"/>
          </a:bodyPr>
          <a:lstStyle/>
          <a:p>
            <a:r>
              <a:rPr lang="en-US" dirty="0"/>
              <a:t>“Truth in Damages” </a:t>
            </a:r>
            <a:br>
              <a:rPr lang="en-US" dirty="0"/>
            </a:br>
            <a:r>
              <a:rPr lang="en-US" dirty="0"/>
              <a:t>(Phantom Damages)</a:t>
            </a:r>
          </a:p>
        </p:txBody>
      </p:sp>
      <p:sp>
        <p:nvSpPr>
          <p:cNvPr id="7" name="TextBox 6">
            <a:extLst>
              <a:ext uri="{FF2B5EF4-FFF2-40B4-BE49-F238E27FC236}">
                <a16:creationId xmlns:a16="http://schemas.microsoft.com/office/drawing/2014/main" id="{52B5D579-57E3-2B37-E12F-E2E2C3F65259}"/>
              </a:ext>
            </a:extLst>
          </p:cNvPr>
          <p:cNvSpPr txBox="1"/>
          <p:nvPr/>
        </p:nvSpPr>
        <p:spPr>
          <a:xfrm>
            <a:off x="338667" y="1109133"/>
            <a:ext cx="8462433" cy="3231654"/>
          </a:xfrm>
          <a:prstGeom prst="rect">
            <a:avLst/>
          </a:prstGeom>
          <a:solidFill>
            <a:schemeClr val="bg1">
              <a:lumMod val="85000"/>
              <a:alpha val="72000"/>
            </a:schemeClr>
          </a:solidFill>
        </p:spPr>
        <p:txBody>
          <a:bodyPr wrap="square" rtlCol="0">
            <a:spAutoFit/>
          </a:bodyPr>
          <a:lstStyle/>
          <a:p>
            <a:r>
              <a:rPr lang="en-US" dirty="0"/>
              <a:t>What changes? </a:t>
            </a:r>
          </a:p>
          <a:p>
            <a:pPr marL="557213" lvl="1" indent="-214313" algn="just">
              <a:buFont typeface="Courier New" panose="02070309020205020404" pitchFamily="49" charset="0"/>
              <a:buChar char="o"/>
            </a:pPr>
            <a:r>
              <a:rPr lang="en-US" sz="1500" dirty="0">
                <a:ea typeface="Times New Roman" panose="02020603050405020304" pitchFamily="18" charset="0"/>
              </a:rPr>
              <a:t>Special damages for medical expenses are limited to the “reasonable value of medically necessary care” and are determined by the jury at trial.</a:t>
            </a:r>
          </a:p>
          <a:p>
            <a:pPr marL="557213" lvl="1" indent="-214313" algn="just">
              <a:buFont typeface="Courier New" panose="02070309020205020404" pitchFamily="49" charset="0"/>
              <a:buChar char="o"/>
            </a:pPr>
            <a:r>
              <a:rPr lang="en-US" sz="1500" dirty="0">
                <a:ea typeface="Times New Roman" panose="02020603050405020304" pitchFamily="18" charset="0"/>
              </a:rPr>
              <a:t>Relevant to the determination of the “reasonable value” of medically necessary care is both:</a:t>
            </a:r>
          </a:p>
          <a:p>
            <a:pPr marL="557213" lvl="1" indent="-214313" algn="just">
              <a:buFont typeface="Courier New" panose="02070309020205020404" pitchFamily="49" charset="0"/>
              <a:buChar char="o"/>
            </a:pPr>
            <a:endParaRPr lang="en-US" sz="1500" dirty="0">
              <a:ea typeface="Times New Roman" panose="02020603050405020304" pitchFamily="18" charset="0"/>
            </a:endParaRPr>
          </a:p>
          <a:p>
            <a:pPr lvl="1" algn="just"/>
            <a:r>
              <a:rPr lang="en-US" sz="1500" dirty="0">
                <a:ea typeface="Times New Roman" panose="02020603050405020304" pitchFamily="18" charset="0"/>
              </a:rPr>
              <a:t>	(1) the amounts charged for past, present, and future medical expenses and </a:t>
            </a:r>
          </a:p>
          <a:p>
            <a:pPr lvl="1" algn="just"/>
            <a:endParaRPr lang="en-US" sz="1500" dirty="0">
              <a:ea typeface="Times New Roman" panose="02020603050405020304" pitchFamily="18" charset="0"/>
            </a:endParaRPr>
          </a:p>
          <a:p>
            <a:pPr lvl="1" algn="just"/>
            <a:r>
              <a:rPr lang="en-US" sz="1500" dirty="0">
                <a:ea typeface="Times New Roman" panose="02020603050405020304" pitchFamily="18" charset="0"/>
              </a:rPr>
              <a:t>	(2) the amount actually necessary to satisfy such charges pursuant to an insurance agreement or worker’s compensation program, regardless of whether the plaintiff actually used, is using, or will use such insurance to satisfy such charges.</a:t>
            </a:r>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a:t>Letters of protection are discoverable</a:t>
            </a:r>
          </a:p>
        </p:txBody>
      </p:sp>
      <p:pic>
        <p:nvPicPr>
          <p:cNvPr id="5" name="Picture 4">
            <a:extLst>
              <a:ext uri="{FF2B5EF4-FFF2-40B4-BE49-F238E27FC236}">
                <a16:creationId xmlns:a16="http://schemas.microsoft.com/office/drawing/2014/main" id="{1DC3CF68-7AB1-C6C6-C9D1-9A508AAC8663}"/>
              </a:ext>
            </a:extLst>
          </p:cNvPr>
          <p:cNvPicPr>
            <a:picLocks noChangeAspect="1"/>
          </p:cNvPicPr>
          <p:nvPr/>
        </p:nvPicPr>
        <p:blipFill>
          <a:blip r:embed="rId3"/>
          <a:stretch>
            <a:fillRect/>
          </a:stretch>
        </p:blipFill>
        <p:spPr>
          <a:xfrm>
            <a:off x="201648" y="1109133"/>
            <a:ext cx="4368235" cy="3276176"/>
          </a:xfrm>
          <a:prstGeom prst="rect">
            <a:avLst/>
          </a:prstGeom>
        </p:spPr>
      </p:pic>
      <p:sp>
        <p:nvSpPr>
          <p:cNvPr id="2" name="TextBox 1">
            <a:extLst>
              <a:ext uri="{FF2B5EF4-FFF2-40B4-BE49-F238E27FC236}">
                <a16:creationId xmlns:a16="http://schemas.microsoft.com/office/drawing/2014/main" id="{C32D3440-20C8-FC3E-1967-603DBBC77B11}"/>
              </a:ext>
            </a:extLst>
          </p:cNvPr>
          <p:cNvSpPr txBox="1"/>
          <p:nvPr/>
        </p:nvSpPr>
        <p:spPr>
          <a:xfrm>
            <a:off x="4569883" y="1109133"/>
            <a:ext cx="4368235" cy="3323987"/>
          </a:xfrm>
          <a:prstGeom prst="rect">
            <a:avLst/>
          </a:prstGeom>
          <a:solidFill>
            <a:schemeClr val="accent1"/>
          </a:solidFill>
          <a:ln w="15875">
            <a:solidFill>
              <a:srgbClr val="0070C0"/>
            </a:solidFill>
          </a:ln>
        </p:spPr>
        <p:txBody>
          <a:bodyPr wrap="square" rtlCol="0">
            <a:spAutoFit/>
          </a:bodyPr>
          <a:lstStyle/>
          <a:p>
            <a:r>
              <a:rPr lang="en-US" sz="1400" b="0" i="0" dirty="0">
                <a:effectLst/>
                <a:latin typeface="fkGroteskNeue"/>
              </a:rPr>
              <a:t>But let’s not celebrate yet…..we’ve got a fight ahead….</a:t>
            </a:r>
          </a:p>
          <a:p>
            <a:endParaRPr lang="en-US" sz="1400" dirty="0">
              <a:latin typeface="fkGroteskNeue"/>
            </a:endParaRPr>
          </a:p>
          <a:p>
            <a:r>
              <a:rPr lang="en-US" sz="1400" b="0" i="0" dirty="0">
                <a:effectLst/>
                <a:latin typeface="fkGroteskNeue"/>
              </a:rPr>
              <a:t>The plaintiff bar is going argue that these reforms violate the Equal Protection Clause by arbitrarily disadvantaging injured plaintiffs compared to other tort victims. They will argue this creates an unequal class of plaintiffs:</a:t>
            </a:r>
          </a:p>
          <a:p>
            <a:endParaRPr lang="en-US" sz="1400" dirty="0">
              <a:latin typeface="fkGroteskNeue"/>
            </a:endParaRPr>
          </a:p>
          <a:p>
            <a:r>
              <a:rPr lang="en-US" sz="1400" i="1" dirty="0">
                <a:highlight>
                  <a:srgbClr val="FFFF00"/>
                </a:highlight>
                <a:latin typeface="fkGroteskNeue"/>
              </a:rPr>
              <a:t>T</a:t>
            </a:r>
            <a:r>
              <a:rPr lang="en-US" sz="1400" b="0" i="1" dirty="0">
                <a:effectLst/>
                <a:highlight>
                  <a:srgbClr val="FFFF00"/>
                </a:highlight>
                <a:latin typeface="fkGroteskNeue"/>
              </a:rPr>
              <a:t>hose with insurance or negotiated discounts recover less than uninsured plaintiffs or those without such discounts, despite suffering the same injuries and incurring the same billed charges. </a:t>
            </a:r>
          </a:p>
          <a:p>
            <a:endParaRPr lang="en-US" sz="1400" dirty="0">
              <a:latin typeface="fkGroteskNeue"/>
            </a:endParaRPr>
          </a:p>
          <a:p>
            <a:r>
              <a:rPr lang="en-US" sz="1400" b="0" i="0" dirty="0">
                <a:effectLst/>
                <a:latin typeface="fkGroteskNeue"/>
              </a:rPr>
              <a:t>This differential treatment, they contend, lacks a rational basis and unfairly burdens certain plaintiffs, potentially violating equal protection principles.</a:t>
            </a:r>
            <a:endParaRPr lang="en-US" sz="1400" dirty="0"/>
          </a:p>
        </p:txBody>
      </p:sp>
    </p:spTree>
    <p:extLst>
      <p:ext uri="{BB962C8B-B14F-4D97-AF65-F5344CB8AC3E}">
        <p14:creationId xmlns:p14="http://schemas.microsoft.com/office/powerpoint/2010/main" val="95757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047FEBCC-53D3-3C74-8346-AAEC8BFDA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C3D8A-4510-C0F8-0109-A19DA8FFC0D0}"/>
              </a:ext>
            </a:extLst>
          </p:cNvPr>
          <p:cNvSpPr>
            <a:spLocks noGrp="1"/>
          </p:cNvSpPr>
          <p:nvPr>
            <p:ph type="title"/>
          </p:nvPr>
        </p:nvSpPr>
        <p:spPr/>
        <p:txBody>
          <a:bodyPr>
            <a:normAutofit fontScale="90000"/>
          </a:bodyPr>
          <a:lstStyle/>
          <a:p>
            <a:r>
              <a:rPr lang="en-US" dirty="0"/>
              <a:t>AI Billing Solutions</a:t>
            </a:r>
          </a:p>
        </p:txBody>
      </p:sp>
      <p:pic>
        <p:nvPicPr>
          <p:cNvPr id="4" name="Picture 3">
            <a:extLst>
              <a:ext uri="{FF2B5EF4-FFF2-40B4-BE49-F238E27FC236}">
                <a16:creationId xmlns:a16="http://schemas.microsoft.com/office/drawing/2014/main" id="{6FA2628F-5E30-6F25-DD4E-D5B74E55C853}"/>
              </a:ext>
            </a:extLst>
          </p:cNvPr>
          <p:cNvPicPr>
            <a:picLocks noChangeAspect="1"/>
          </p:cNvPicPr>
          <p:nvPr/>
        </p:nvPicPr>
        <p:blipFill>
          <a:blip r:embed="rId4"/>
          <a:stretch>
            <a:fillRect/>
          </a:stretch>
        </p:blipFill>
        <p:spPr>
          <a:xfrm>
            <a:off x="1673962" y="737950"/>
            <a:ext cx="5796076" cy="4170496"/>
          </a:xfrm>
          <a:prstGeom prst="rect">
            <a:avLst/>
          </a:prstGeom>
        </p:spPr>
      </p:pic>
    </p:spTree>
    <p:extLst>
      <p:ext uri="{BB962C8B-B14F-4D97-AF65-F5344CB8AC3E}">
        <p14:creationId xmlns:p14="http://schemas.microsoft.com/office/powerpoint/2010/main" val="928384202"/>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8E747A49-C274-AB2B-1DC4-B93CA2298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CAB064-BC8E-B886-F95D-17ACC46A397F}"/>
              </a:ext>
            </a:extLst>
          </p:cNvPr>
          <p:cNvSpPr>
            <a:spLocks noGrp="1"/>
          </p:cNvSpPr>
          <p:nvPr>
            <p:ph type="title"/>
          </p:nvPr>
        </p:nvSpPr>
        <p:spPr/>
        <p:txBody>
          <a:bodyPr>
            <a:normAutofit fontScale="90000"/>
          </a:bodyPr>
          <a:lstStyle/>
          <a:p>
            <a:r>
              <a:rPr lang="en-US" dirty="0"/>
              <a:t>AI Billing Solutions</a:t>
            </a:r>
          </a:p>
        </p:txBody>
      </p:sp>
      <p:pic>
        <p:nvPicPr>
          <p:cNvPr id="7" name="Picture 6">
            <a:extLst>
              <a:ext uri="{FF2B5EF4-FFF2-40B4-BE49-F238E27FC236}">
                <a16:creationId xmlns:a16="http://schemas.microsoft.com/office/drawing/2014/main" id="{AB4E4B53-2B01-16CD-75DC-3C63F077CFE9}"/>
              </a:ext>
            </a:extLst>
          </p:cNvPr>
          <p:cNvPicPr>
            <a:picLocks noChangeAspect="1"/>
          </p:cNvPicPr>
          <p:nvPr/>
        </p:nvPicPr>
        <p:blipFill>
          <a:blip r:embed="rId3"/>
          <a:stretch>
            <a:fillRect/>
          </a:stretch>
        </p:blipFill>
        <p:spPr>
          <a:xfrm>
            <a:off x="387841" y="874682"/>
            <a:ext cx="3697051" cy="3203605"/>
          </a:xfrm>
          <a:prstGeom prst="rect">
            <a:avLst/>
          </a:prstGeom>
        </p:spPr>
      </p:pic>
      <p:pic>
        <p:nvPicPr>
          <p:cNvPr id="11" name="Picture 10">
            <a:extLst>
              <a:ext uri="{FF2B5EF4-FFF2-40B4-BE49-F238E27FC236}">
                <a16:creationId xmlns:a16="http://schemas.microsoft.com/office/drawing/2014/main" id="{CA2B0E6A-18CE-A9FF-892F-C7DDCA8D083D}"/>
              </a:ext>
            </a:extLst>
          </p:cNvPr>
          <p:cNvPicPr>
            <a:picLocks noChangeAspect="1"/>
          </p:cNvPicPr>
          <p:nvPr/>
        </p:nvPicPr>
        <p:blipFill>
          <a:blip r:embed="rId4"/>
          <a:stretch>
            <a:fillRect/>
          </a:stretch>
        </p:blipFill>
        <p:spPr>
          <a:xfrm>
            <a:off x="4657458" y="737950"/>
            <a:ext cx="4084890" cy="1814883"/>
          </a:xfrm>
          <a:prstGeom prst="rect">
            <a:avLst/>
          </a:prstGeom>
        </p:spPr>
      </p:pic>
      <p:pic>
        <p:nvPicPr>
          <p:cNvPr id="13" name="Picture 12">
            <a:extLst>
              <a:ext uri="{FF2B5EF4-FFF2-40B4-BE49-F238E27FC236}">
                <a16:creationId xmlns:a16="http://schemas.microsoft.com/office/drawing/2014/main" id="{F81BCA08-3B0F-C9EC-464D-F913755B1A7A}"/>
              </a:ext>
            </a:extLst>
          </p:cNvPr>
          <p:cNvPicPr>
            <a:picLocks noChangeAspect="1"/>
          </p:cNvPicPr>
          <p:nvPr/>
        </p:nvPicPr>
        <p:blipFill>
          <a:blip r:embed="rId5"/>
          <a:stretch>
            <a:fillRect/>
          </a:stretch>
        </p:blipFill>
        <p:spPr>
          <a:xfrm>
            <a:off x="4671268" y="2932110"/>
            <a:ext cx="4084891" cy="1803681"/>
          </a:xfrm>
          <a:prstGeom prst="rect">
            <a:avLst/>
          </a:prstGeom>
        </p:spPr>
      </p:pic>
      <p:sp>
        <p:nvSpPr>
          <p:cNvPr id="14" name="Oval 13">
            <a:extLst>
              <a:ext uri="{FF2B5EF4-FFF2-40B4-BE49-F238E27FC236}">
                <a16:creationId xmlns:a16="http://schemas.microsoft.com/office/drawing/2014/main" id="{762B3BD0-032A-A513-4B31-8B2BD78E78C7}"/>
              </a:ext>
            </a:extLst>
          </p:cNvPr>
          <p:cNvSpPr/>
          <p:nvPr/>
        </p:nvSpPr>
        <p:spPr>
          <a:xfrm>
            <a:off x="2743200" y="991312"/>
            <a:ext cx="546931" cy="461473"/>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173970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3276E39F-3372-A027-FE9B-7F3706DBB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4F9EF3-A6F0-1408-6DE7-57217B65A3E5}"/>
              </a:ext>
            </a:extLst>
          </p:cNvPr>
          <p:cNvSpPr>
            <a:spLocks noGrp="1"/>
          </p:cNvSpPr>
          <p:nvPr>
            <p:ph type="title"/>
          </p:nvPr>
        </p:nvSpPr>
        <p:spPr/>
        <p:txBody>
          <a:bodyPr>
            <a:normAutofit fontScale="90000"/>
          </a:bodyPr>
          <a:lstStyle/>
          <a:p>
            <a:r>
              <a:rPr lang="en-US" dirty="0"/>
              <a:t>General AI Applications</a:t>
            </a:r>
          </a:p>
        </p:txBody>
      </p:sp>
      <p:pic>
        <p:nvPicPr>
          <p:cNvPr id="5" name="Picture 4">
            <a:extLst>
              <a:ext uri="{FF2B5EF4-FFF2-40B4-BE49-F238E27FC236}">
                <a16:creationId xmlns:a16="http://schemas.microsoft.com/office/drawing/2014/main" id="{6B4CD5B8-9478-F9BB-3B36-14D4FE29339B}"/>
              </a:ext>
            </a:extLst>
          </p:cNvPr>
          <p:cNvPicPr>
            <a:picLocks noChangeAspect="1"/>
          </p:cNvPicPr>
          <p:nvPr/>
        </p:nvPicPr>
        <p:blipFill>
          <a:blip r:embed="rId3"/>
          <a:stretch>
            <a:fillRect/>
          </a:stretch>
        </p:blipFill>
        <p:spPr>
          <a:xfrm>
            <a:off x="3928944" y="532210"/>
            <a:ext cx="4644204" cy="4405550"/>
          </a:xfrm>
          <a:prstGeom prst="rect">
            <a:avLst/>
          </a:prstGeom>
        </p:spPr>
      </p:pic>
    </p:spTree>
    <p:extLst>
      <p:ext uri="{BB962C8B-B14F-4D97-AF65-F5344CB8AC3E}">
        <p14:creationId xmlns:p14="http://schemas.microsoft.com/office/powerpoint/2010/main" val="3101153239"/>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CEA9FE2A-9F78-B974-B5BD-9EF424B97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DC9F9-C5B6-C8CF-B987-6A77878B33A3}"/>
              </a:ext>
            </a:extLst>
          </p:cNvPr>
          <p:cNvSpPr>
            <a:spLocks noGrp="1"/>
          </p:cNvSpPr>
          <p:nvPr>
            <p:ph type="title"/>
          </p:nvPr>
        </p:nvSpPr>
        <p:spPr/>
        <p:txBody>
          <a:bodyPr>
            <a:normAutofit fontScale="90000"/>
          </a:bodyPr>
          <a:lstStyle/>
          <a:p>
            <a:r>
              <a:rPr lang="en-US" dirty="0"/>
              <a:t>Practical Implementation Considerations</a:t>
            </a:r>
          </a:p>
        </p:txBody>
      </p:sp>
      <p:sp>
        <p:nvSpPr>
          <p:cNvPr id="3" name="TextBox 2">
            <a:extLst>
              <a:ext uri="{FF2B5EF4-FFF2-40B4-BE49-F238E27FC236}">
                <a16:creationId xmlns:a16="http://schemas.microsoft.com/office/drawing/2014/main" id="{281A9A0E-36D9-BA97-9338-C5BFECC5B2B8}"/>
              </a:ext>
            </a:extLst>
          </p:cNvPr>
          <p:cNvSpPr txBox="1"/>
          <p:nvPr/>
        </p:nvSpPr>
        <p:spPr>
          <a:xfrm>
            <a:off x="205563" y="985284"/>
            <a:ext cx="8754139" cy="4031873"/>
          </a:xfrm>
          <a:prstGeom prst="rect">
            <a:avLst/>
          </a:prstGeom>
          <a:noFill/>
        </p:spPr>
        <p:txBody>
          <a:bodyPr wrap="square" rtlCol="0">
            <a:spAutoFit/>
          </a:bodyPr>
          <a:lstStyle/>
          <a:p>
            <a:pPr marL="0" marR="0">
              <a:buNone/>
            </a:pPr>
            <a:r>
              <a:rPr lang="en-US" sz="1400" b="1" dirty="0">
                <a:effectLst/>
                <a:latin typeface="Aptos" panose="020B0004020202020204" pitchFamily="34" charset="0"/>
                <a:ea typeface="Aptos" panose="020B0004020202020204" pitchFamily="34" charset="0"/>
                <a:cs typeface="Aptos" panose="020B0004020202020204" pitchFamily="34" charset="0"/>
              </a:rPr>
              <a:t>Getting Started with AI:</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Assessing practice needs: </a:t>
            </a:r>
            <a:r>
              <a:rPr lang="en-US" sz="1400" dirty="0">
                <a:effectLst/>
                <a:latin typeface="Aptos" panose="020B0004020202020204" pitchFamily="34" charset="0"/>
                <a:ea typeface="Times New Roman" panose="02020603050405020304" pitchFamily="18" charset="0"/>
                <a:cs typeface="Aptos" panose="020B0004020202020204" pitchFamily="34" charset="0"/>
              </a:rPr>
              <a:t>Begin with structured workflow analysis identifying time-intensive processes and clinical pain points - practices typically find that documentation (37%), screening/assessment (24%), and care coordination (18%) offer highest AI impact potential</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Evaluating vendor claims: </a:t>
            </a:r>
            <a:r>
              <a:rPr lang="en-US" sz="1400" dirty="0">
                <a:effectLst/>
                <a:latin typeface="Aptos" panose="020B0004020202020204" pitchFamily="34" charset="0"/>
                <a:ea typeface="Times New Roman" panose="02020603050405020304" pitchFamily="18" charset="0"/>
                <a:cs typeface="Aptos" panose="020B0004020202020204" pitchFamily="34" charset="0"/>
              </a:rPr>
              <a:t>Request pediatric-specific validation studies, sensitivity/specificity metrics, and reference customers similar to your practice size and patient demographics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Focused applications: </a:t>
            </a:r>
            <a:r>
              <a:rPr lang="en-US" sz="1400" dirty="0">
                <a:effectLst/>
                <a:latin typeface="Aptos" panose="020B0004020202020204" pitchFamily="34" charset="0"/>
                <a:ea typeface="Times New Roman" panose="02020603050405020304" pitchFamily="18" charset="0"/>
                <a:cs typeface="Aptos" panose="020B0004020202020204" pitchFamily="34" charset="0"/>
              </a:rPr>
              <a:t>Start with single-purpose solutions addressing specific challenges - 86% of successful implementations began with narrow-scope projects before expanding</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Staff training: </a:t>
            </a:r>
            <a:r>
              <a:rPr lang="en-US" sz="1400" dirty="0">
                <a:effectLst/>
                <a:latin typeface="Aptos" panose="020B0004020202020204" pitchFamily="34" charset="0"/>
                <a:ea typeface="Times New Roman" panose="02020603050405020304" pitchFamily="18" charset="0"/>
                <a:cs typeface="Aptos" panose="020B0004020202020204" pitchFamily="34" charset="0"/>
              </a:rPr>
              <a:t>Budget 3-5 hours per provider and 6-8 hours per support staff for initial training, with ongoing learning approaches showing 43% better adoption rates than one-time training</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Success metrics: </a:t>
            </a:r>
            <a:r>
              <a:rPr lang="en-US" sz="1400" dirty="0">
                <a:effectLst/>
                <a:latin typeface="Aptos" panose="020B0004020202020204" pitchFamily="34" charset="0"/>
                <a:ea typeface="Times New Roman" panose="02020603050405020304" pitchFamily="18" charset="0"/>
                <a:cs typeface="Aptos" panose="020B0004020202020204" pitchFamily="34" charset="0"/>
              </a:rPr>
              <a:t>Establish baseline measurements before implementation and specific targets (time savings, quality improvements, patient/provider satisfaction) with 30/60/90 day checkpoints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Continuous evaluation: </a:t>
            </a:r>
            <a:r>
              <a:rPr lang="en-US" sz="1400" dirty="0">
                <a:effectLst/>
                <a:latin typeface="Aptos" panose="020B0004020202020204" pitchFamily="34" charset="0"/>
                <a:ea typeface="Times New Roman" panose="02020603050405020304" pitchFamily="18" charset="0"/>
                <a:cs typeface="Aptos" panose="020B0004020202020204" pitchFamily="34" charset="0"/>
              </a:rPr>
              <a:t>Plan for monthly review cycles during first 6 months with structured feedback loops from all user types - practices with formal review processes show 67% higher ROI</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Legal compliance: </a:t>
            </a:r>
            <a:r>
              <a:rPr lang="en-US" sz="1400" dirty="0">
                <a:effectLst/>
                <a:latin typeface="Aptos" panose="020B0004020202020204" pitchFamily="34" charset="0"/>
                <a:ea typeface="Times New Roman" panose="02020603050405020304" pitchFamily="18" charset="0"/>
                <a:cs typeface="Aptos" panose="020B0004020202020204" pitchFamily="34" charset="0"/>
              </a:rPr>
              <a:t>Engage privacy officer and legal counsel early</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Budgeting realistically: </a:t>
            </a:r>
            <a:r>
              <a:rPr lang="en-US" sz="1400" dirty="0">
                <a:effectLst/>
                <a:latin typeface="Aptos" panose="020B0004020202020204" pitchFamily="34" charset="0"/>
                <a:ea typeface="Times New Roman" panose="02020603050405020304" pitchFamily="18" charset="0"/>
                <a:cs typeface="Aptos" panose="020B0004020202020204" pitchFamily="34" charset="0"/>
              </a:rPr>
              <a:t>Calculate total cost of ownership including implementation (typically 30-45% of first-year costs), training (15-20%), and ongoing support/maintenance (23-28% annually)</a:t>
            </a:r>
            <a:endParaRPr lang="en-US" sz="14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768679954"/>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06B612F4-D7F6-D0C2-7832-271E18C29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6C80B-4AAF-7516-12B0-E4781A6A4A6F}"/>
              </a:ext>
            </a:extLst>
          </p:cNvPr>
          <p:cNvSpPr>
            <a:spLocks noGrp="1"/>
          </p:cNvSpPr>
          <p:nvPr>
            <p:ph type="title"/>
          </p:nvPr>
        </p:nvSpPr>
        <p:spPr>
          <a:xfrm>
            <a:off x="194930" y="-67726"/>
            <a:ext cx="8702516" cy="532210"/>
          </a:xfrm>
        </p:spPr>
        <p:txBody>
          <a:bodyPr>
            <a:normAutofit/>
          </a:bodyPr>
          <a:lstStyle/>
          <a:p>
            <a:r>
              <a:rPr lang="en-US" sz="1800" b="1" dirty="0">
                <a:effectLst/>
                <a:latin typeface="Aptos" panose="020B0004020202020204" pitchFamily="34" charset="0"/>
                <a:ea typeface="Aptos" panose="020B0004020202020204" pitchFamily="34" charset="0"/>
                <a:cs typeface="Aptos" panose="020B0004020202020204" pitchFamily="34" charset="0"/>
              </a:rPr>
              <a:t>Key Questions for Vendors</a:t>
            </a:r>
            <a:endParaRPr lang="en-US" dirty="0"/>
          </a:p>
        </p:txBody>
      </p:sp>
      <p:sp>
        <p:nvSpPr>
          <p:cNvPr id="3" name="TextBox 2">
            <a:extLst>
              <a:ext uri="{FF2B5EF4-FFF2-40B4-BE49-F238E27FC236}">
                <a16:creationId xmlns:a16="http://schemas.microsoft.com/office/drawing/2014/main" id="{59DA6BE2-C8B0-80DB-3C23-6C79E28B1FA7}"/>
              </a:ext>
            </a:extLst>
          </p:cNvPr>
          <p:cNvSpPr txBox="1"/>
          <p:nvPr/>
        </p:nvSpPr>
        <p:spPr>
          <a:xfrm>
            <a:off x="194930" y="464484"/>
            <a:ext cx="8754139" cy="4893647"/>
          </a:xfrm>
          <a:prstGeom prst="rect">
            <a:avLst/>
          </a:prstGeom>
          <a:noFill/>
        </p:spPr>
        <p:txBody>
          <a:bodyPr wrap="square" rtlCol="0">
            <a:spAutoFit/>
          </a:bodyPr>
          <a:lstStyle/>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Pediatric training data: </a:t>
            </a:r>
            <a:r>
              <a:rPr lang="en-US" sz="1400" b="1" dirty="0">
                <a:effectLst/>
                <a:latin typeface="Aptos" panose="020B0004020202020204" pitchFamily="34" charset="0"/>
                <a:ea typeface="Times New Roman" panose="02020603050405020304" pitchFamily="18" charset="0"/>
                <a:cs typeface="Aptos" panose="020B0004020202020204" pitchFamily="34" charset="0"/>
              </a:rPr>
              <a:t>"What percentage of your training data comes from pediatric populations, and does it cover all developmental stages from neonatal through adolescence?" </a:t>
            </a:r>
            <a:r>
              <a:rPr lang="en-US" sz="1400" dirty="0">
                <a:effectLst/>
                <a:latin typeface="Aptos" panose="020B0004020202020204" pitchFamily="34" charset="0"/>
                <a:ea typeface="Times New Roman" panose="02020603050405020304" pitchFamily="18" charset="0"/>
                <a:cs typeface="Aptos" panose="020B0004020202020204" pitchFamily="34" charset="0"/>
              </a:rPr>
              <a:t>(Ideal response: &gt;40% pediatric-specific data with stratified age representation)</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Validation studies: </a:t>
            </a:r>
            <a:r>
              <a:rPr lang="en-US" sz="1400" b="1" dirty="0">
                <a:effectLst/>
                <a:latin typeface="Aptos" panose="020B0004020202020204" pitchFamily="34" charset="0"/>
                <a:ea typeface="Times New Roman" panose="02020603050405020304" pitchFamily="18" charset="0"/>
                <a:cs typeface="Aptos" panose="020B0004020202020204" pitchFamily="34" charset="0"/>
              </a:rPr>
              <a:t>"Can you provide validation studies specifically conducted in pediatric populations similar to my patient demographics?"</a:t>
            </a:r>
            <a:r>
              <a:rPr lang="en-US" sz="1400" dirty="0">
                <a:effectLst/>
                <a:latin typeface="Aptos" panose="020B0004020202020204" pitchFamily="34" charset="0"/>
                <a:ea typeface="Times New Roman" panose="02020603050405020304" pitchFamily="18" charset="0"/>
                <a:cs typeface="Aptos" panose="020B0004020202020204" pitchFamily="34" charset="0"/>
              </a:rPr>
              <a:t> (Request studies showing performance across different ages, ethnicities, and clinical settings)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Evidence of improvement: </a:t>
            </a:r>
            <a:r>
              <a:rPr lang="en-US" sz="1400" b="1" dirty="0">
                <a:effectLst/>
                <a:latin typeface="Aptos" panose="020B0004020202020204" pitchFamily="34" charset="0"/>
                <a:ea typeface="Times New Roman" panose="02020603050405020304" pitchFamily="18" charset="0"/>
                <a:cs typeface="Aptos" panose="020B0004020202020204" pitchFamily="34" charset="0"/>
              </a:rPr>
              <a:t>"What objective metrics improved in pediatric practices using your solution, and over what timeframe?"</a:t>
            </a:r>
            <a:r>
              <a:rPr lang="en-US" sz="1400" dirty="0">
                <a:effectLst/>
                <a:latin typeface="Aptos" panose="020B0004020202020204" pitchFamily="34" charset="0"/>
                <a:ea typeface="Times New Roman" panose="02020603050405020304" pitchFamily="18" charset="0"/>
                <a:cs typeface="Aptos" panose="020B0004020202020204" pitchFamily="34" charset="0"/>
              </a:rPr>
              <a:t> (Seek before/after comparisons with statistical significance)</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Privacy protection: </a:t>
            </a:r>
            <a:r>
              <a:rPr lang="en-US" sz="1400" b="1" dirty="0">
                <a:effectLst/>
                <a:latin typeface="Aptos" panose="020B0004020202020204" pitchFamily="34" charset="0"/>
                <a:ea typeface="Times New Roman" panose="02020603050405020304" pitchFamily="18" charset="0"/>
                <a:cs typeface="Aptos" panose="020B0004020202020204" pitchFamily="34" charset="0"/>
              </a:rPr>
              <a:t>"What specific safeguards are in place for protecting pediatric data beyond standard HIPAA compliance?"</a:t>
            </a:r>
            <a:r>
              <a:rPr lang="en-US" sz="1400" dirty="0">
                <a:effectLst/>
                <a:latin typeface="Aptos" panose="020B0004020202020204" pitchFamily="34" charset="0"/>
                <a:ea typeface="Times New Roman" panose="02020603050405020304" pitchFamily="18" charset="0"/>
                <a:cs typeface="Aptos" panose="020B0004020202020204" pitchFamily="34" charset="0"/>
              </a:rPr>
              <a:t> (Look for compliance, age-appropriate consent mechanisms, and data minimization practices)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Implementation support: </a:t>
            </a:r>
            <a:r>
              <a:rPr lang="en-US" sz="1400" b="1" dirty="0">
                <a:effectLst/>
                <a:latin typeface="Aptos" panose="020B0004020202020204" pitchFamily="34" charset="0"/>
                <a:ea typeface="Times New Roman" panose="02020603050405020304" pitchFamily="18" charset="0"/>
                <a:cs typeface="Aptos" panose="020B0004020202020204" pitchFamily="34" charset="0"/>
              </a:rPr>
              <a:t>"What is your typical implementation timeline for a practice our size, and what resources will you provide?" </a:t>
            </a:r>
            <a:r>
              <a:rPr lang="en-US" sz="1400" dirty="0">
                <a:effectLst/>
                <a:latin typeface="Aptos" panose="020B0004020202020204" pitchFamily="34" charset="0"/>
                <a:ea typeface="Times New Roman" panose="02020603050405020304" pitchFamily="18" charset="0"/>
                <a:cs typeface="Aptos" panose="020B0004020202020204" pitchFamily="34" charset="0"/>
              </a:rPr>
              <a:t>(Typical pediatric implementations require 12-16 weeks; ensure pediatric-specific training materials)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EHR integration: </a:t>
            </a:r>
            <a:r>
              <a:rPr lang="en-US" sz="1400" b="1" dirty="0">
                <a:effectLst/>
                <a:latin typeface="Aptos" panose="020B0004020202020204" pitchFamily="34" charset="0"/>
                <a:ea typeface="Times New Roman" panose="02020603050405020304" pitchFamily="18" charset="0"/>
                <a:cs typeface="Aptos" panose="020B0004020202020204" pitchFamily="34" charset="0"/>
              </a:rPr>
              <a:t>"Do you have established integrations with [your EHR], and what functionality might be lost with integration?" </a:t>
            </a:r>
            <a:r>
              <a:rPr lang="en-US" sz="1400" dirty="0">
                <a:effectLst/>
                <a:latin typeface="Aptos" panose="020B0004020202020204" pitchFamily="34" charset="0"/>
                <a:ea typeface="Times New Roman" panose="02020603050405020304" pitchFamily="18" charset="0"/>
                <a:cs typeface="Aptos" panose="020B0004020202020204" pitchFamily="34" charset="0"/>
              </a:rPr>
              <a:t>(Request demonstration specific to your EHR environment)</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Total cost breakdown: </a:t>
            </a:r>
            <a:r>
              <a:rPr lang="en-US" sz="1400" b="1" dirty="0">
                <a:effectLst/>
                <a:latin typeface="Aptos" panose="020B0004020202020204" pitchFamily="34" charset="0"/>
                <a:ea typeface="Times New Roman" panose="02020603050405020304" pitchFamily="18" charset="0"/>
                <a:cs typeface="Aptos" panose="020B0004020202020204" pitchFamily="34" charset="0"/>
              </a:rPr>
              <a:t>"What are all costs over a 3-year period including implementation, training, maintenance, and per-provider fees?" </a:t>
            </a:r>
            <a:r>
              <a:rPr lang="en-US" sz="1400" dirty="0">
                <a:effectLst/>
                <a:latin typeface="Aptos" panose="020B0004020202020204" pitchFamily="34" charset="0"/>
                <a:ea typeface="Times New Roman" panose="02020603050405020304" pitchFamily="18" charset="0"/>
                <a:cs typeface="Aptos" panose="020B0004020202020204" pitchFamily="34" charset="0"/>
              </a:rPr>
              <a:t>(Watch for escalating costs or upselling patterns)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ptos" panose="020B0004020202020204" pitchFamily="34" charset="0"/>
                <a:ea typeface="Times New Roman" panose="02020603050405020304" pitchFamily="18" charset="0"/>
                <a:cs typeface="Aptos" panose="020B0004020202020204" pitchFamily="34" charset="0"/>
              </a:rPr>
              <a:t>Update processes: </a:t>
            </a:r>
            <a:r>
              <a:rPr lang="en-US" sz="1400" b="1" dirty="0">
                <a:effectLst/>
                <a:latin typeface="Aptos" panose="020B0004020202020204" pitchFamily="34" charset="0"/>
                <a:ea typeface="Times New Roman" panose="02020603050405020304" pitchFamily="18" charset="0"/>
                <a:cs typeface="Aptos" panose="020B0004020202020204" pitchFamily="34" charset="0"/>
              </a:rPr>
              <a:t>"How often are algorithms updated based on new pediatric evidence, and do updates require practice downtime?" </a:t>
            </a:r>
            <a:r>
              <a:rPr lang="en-US" sz="1400" dirty="0">
                <a:effectLst/>
                <a:latin typeface="Aptos" panose="020B0004020202020204" pitchFamily="34" charset="0"/>
                <a:ea typeface="Times New Roman" panose="02020603050405020304" pitchFamily="18" charset="0"/>
                <a:cs typeface="Aptos" panose="020B0004020202020204" pitchFamily="34" charset="0"/>
              </a:rPr>
              <a:t>(Best practices include quarterly algorithm reviews with minimal disruption)</a:t>
            </a:r>
            <a:endParaRPr lang="en-US" sz="14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322589787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EA14-8ABB-1E29-5106-BDD5284DD9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83BE07-F02C-A057-8F05-8A633BD391DE}"/>
              </a:ext>
            </a:extLst>
          </p:cNvPr>
          <p:cNvPicPr>
            <a:picLocks noChangeAspect="1"/>
          </p:cNvPicPr>
          <p:nvPr/>
        </p:nvPicPr>
        <p:blipFill>
          <a:blip r:embed="rId2"/>
          <a:stretch>
            <a:fillRect/>
          </a:stretch>
        </p:blipFill>
        <p:spPr>
          <a:xfrm>
            <a:off x="0" y="77932"/>
            <a:ext cx="9144000" cy="4987636"/>
          </a:xfrm>
          <a:prstGeom prst="rect">
            <a:avLst/>
          </a:prstGeom>
        </p:spPr>
      </p:pic>
      <p:grpSp>
        <p:nvGrpSpPr>
          <p:cNvPr id="81" name="Google Shape;179;p31">
            <a:extLst>
              <a:ext uri="{FF2B5EF4-FFF2-40B4-BE49-F238E27FC236}">
                <a16:creationId xmlns:a16="http://schemas.microsoft.com/office/drawing/2014/main" id="{31995AFD-3C85-2381-4E65-92B54AB10DF6}"/>
              </a:ext>
            </a:extLst>
          </p:cNvPr>
          <p:cNvGrpSpPr/>
          <p:nvPr/>
        </p:nvGrpSpPr>
        <p:grpSpPr>
          <a:xfrm>
            <a:off x="-553320" y="130680"/>
            <a:ext cx="9278280" cy="1300320"/>
            <a:chOff x="-553320" y="130680"/>
            <a:chExt cx="9278280" cy="1300320"/>
          </a:xfrm>
        </p:grpSpPr>
        <p:sp>
          <p:nvSpPr>
            <p:cNvPr id="82" name="Google Shape;180;p31">
              <a:extLst>
                <a:ext uri="{FF2B5EF4-FFF2-40B4-BE49-F238E27FC236}">
                  <a16:creationId xmlns:a16="http://schemas.microsoft.com/office/drawing/2014/main" id="{C21FB9DA-F74E-B523-4999-C354232EFFD0}"/>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83" name="Google Shape;181;p31">
              <a:extLst>
                <a:ext uri="{FF2B5EF4-FFF2-40B4-BE49-F238E27FC236}">
                  <a16:creationId xmlns:a16="http://schemas.microsoft.com/office/drawing/2014/main" id="{6F48FB25-3E3F-FDD2-6906-9400E0CE11EF}"/>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84" name="PlaceHolder 1">
            <a:extLst>
              <a:ext uri="{FF2B5EF4-FFF2-40B4-BE49-F238E27FC236}">
                <a16:creationId xmlns:a16="http://schemas.microsoft.com/office/drawing/2014/main" id="{9B177276-C2A6-1EAA-5B6B-5E62857AB201}"/>
              </a:ext>
            </a:extLst>
          </p:cNvPr>
          <p:cNvSpPr>
            <a:spLocks noGrp="1"/>
          </p:cNvSpPr>
          <p:nvPr>
            <p:ph type="title"/>
          </p:nvPr>
        </p:nvSpPr>
        <p:spPr>
          <a:xfrm>
            <a:off x="1247760" y="380880"/>
            <a:ext cx="5466960"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4000" b="1" strike="noStrike" spc="-1" dirty="0">
                <a:solidFill>
                  <a:schemeClr val="dk1"/>
                </a:solidFill>
                <a:latin typeface="Sora"/>
                <a:ea typeface="Sora"/>
              </a:rPr>
              <a:t>The Perils of AI</a:t>
            </a:r>
            <a:endParaRPr lang="fr-FR" sz="4000" b="0" strike="noStrike" spc="-1" dirty="0">
              <a:solidFill>
                <a:schemeClr val="dk1"/>
              </a:solidFill>
              <a:latin typeface="Arial"/>
            </a:endParaRPr>
          </a:p>
        </p:txBody>
      </p:sp>
      <p:sp>
        <p:nvSpPr>
          <p:cNvPr id="85" name="PlaceHolder 2">
            <a:extLst>
              <a:ext uri="{FF2B5EF4-FFF2-40B4-BE49-F238E27FC236}">
                <a16:creationId xmlns:a16="http://schemas.microsoft.com/office/drawing/2014/main" id="{4DE13DF5-2500-4746-03E2-75C4E92FE89B}"/>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08</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2486033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3F68BCAF-D39A-DD02-5282-C045C7FB8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6209C6-5B06-ABE8-0A41-ED472F635297}"/>
              </a:ext>
            </a:extLst>
          </p:cNvPr>
          <p:cNvSpPr>
            <a:spLocks noGrp="1"/>
          </p:cNvSpPr>
          <p:nvPr>
            <p:ph type="title"/>
          </p:nvPr>
        </p:nvSpPr>
        <p:spPr/>
        <p:txBody>
          <a:bodyPr>
            <a:normAutofit fontScale="90000"/>
          </a:bodyPr>
          <a:lstStyle/>
          <a:p>
            <a:r>
              <a:rPr lang="en-US" dirty="0"/>
              <a:t>The Perils of AI</a:t>
            </a:r>
          </a:p>
        </p:txBody>
      </p:sp>
      <p:sp>
        <p:nvSpPr>
          <p:cNvPr id="3" name="Content Placeholder 2">
            <a:extLst>
              <a:ext uri="{FF2B5EF4-FFF2-40B4-BE49-F238E27FC236}">
                <a16:creationId xmlns:a16="http://schemas.microsoft.com/office/drawing/2014/main" id="{2702ECB5-CC60-9DD4-960B-55390E00C9E9}"/>
              </a:ext>
            </a:extLst>
          </p:cNvPr>
          <p:cNvSpPr>
            <a:spLocks noGrp="1"/>
          </p:cNvSpPr>
          <p:nvPr>
            <p:ph idx="1"/>
          </p:nvPr>
        </p:nvSpPr>
        <p:spPr/>
        <p:txBody>
          <a:bodyPr>
            <a:normAutofit/>
          </a:bodyPr>
          <a:lstStyle/>
          <a:p>
            <a:pPr>
              <a:buNone/>
            </a:pPr>
            <a:r>
              <a:rPr lang="en-US" dirty="0">
                <a:effectLst/>
              </a:rPr>
              <a:t>Despite its potential, AI introduces significant risks that challenge its safe and equitable deployment. Its perils include:</a:t>
            </a:r>
          </a:p>
          <a:p>
            <a:pPr marL="0" indent="0">
              <a:buNone/>
            </a:pPr>
            <a:r>
              <a:rPr lang="en-US" b="1" dirty="0"/>
              <a:t>Opaque "Black Box" Decision-Making</a:t>
            </a:r>
            <a:endParaRPr lang="en-US" dirty="0"/>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5" name="Picture 4">
            <a:extLst>
              <a:ext uri="{FF2B5EF4-FFF2-40B4-BE49-F238E27FC236}">
                <a16:creationId xmlns:a16="http://schemas.microsoft.com/office/drawing/2014/main" id="{0D06309E-8E39-90B2-DF7C-B60901892BDA}"/>
              </a:ext>
            </a:extLst>
          </p:cNvPr>
          <p:cNvPicPr>
            <a:picLocks noChangeAspect="1"/>
          </p:cNvPicPr>
          <p:nvPr/>
        </p:nvPicPr>
        <p:blipFill>
          <a:blip r:embed="rId4"/>
          <a:stretch>
            <a:fillRect/>
          </a:stretch>
        </p:blipFill>
        <p:spPr>
          <a:xfrm>
            <a:off x="4107483" y="1433783"/>
            <a:ext cx="4106687" cy="3242510"/>
          </a:xfrm>
          <a:prstGeom prst="rect">
            <a:avLst/>
          </a:prstGeom>
          <a:ln>
            <a:solidFill>
              <a:schemeClr val="accent1"/>
            </a:solidFill>
          </a:ln>
        </p:spPr>
      </p:pic>
      <p:sp>
        <p:nvSpPr>
          <p:cNvPr id="4" name="TextBox 3">
            <a:extLst>
              <a:ext uri="{FF2B5EF4-FFF2-40B4-BE49-F238E27FC236}">
                <a16:creationId xmlns:a16="http://schemas.microsoft.com/office/drawing/2014/main" id="{A23A9507-DCC4-B9F3-37F1-134C78AC5F38}"/>
              </a:ext>
            </a:extLst>
          </p:cNvPr>
          <p:cNvSpPr txBox="1"/>
          <p:nvPr/>
        </p:nvSpPr>
        <p:spPr>
          <a:xfrm>
            <a:off x="132780" y="1914258"/>
            <a:ext cx="8878439" cy="1477328"/>
          </a:xfrm>
          <a:prstGeom prst="rect">
            <a:avLst/>
          </a:prstGeom>
          <a:solidFill>
            <a:schemeClr val="accent1"/>
          </a:solidFill>
          <a:ln>
            <a:solidFill>
              <a:srgbClr val="FF0000"/>
            </a:solidFill>
          </a:ln>
        </p:spPr>
        <p:txBody>
          <a:bodyPr wrap="square" rtlCol="0">
            <a:spAutoFit/>
          </a:bodyPr>
          <a:lstStyle/>
          <a:p>
            <a:r>
              <a:rPr lang="en-US" b="0" i="0" dirty="0">
                <a:solidFill>
                  <a:srgbClr val="111010"/>
                </a:solidFill>
                <a:effectLst/>
                <a:latin typeface="circularRegular"/>
              </a:rPr>
              <a:t>“It could be that the training set for a particular dermatology </a:t>
            </a:r>
            <a:r>
              <a:rPr lang="en-US" b="0" i="0" dirty="0">
                <a:solidFill>
                  <a:srgbClr val="111010"/>
                </a:solidFill>
                <a:effectLst/>
                <a:highlight>
                  <a:srgbClr val="FFFF00"/>
                </a:highlight>
                <a:latin typeface="circularRegular"/>
              </a:rPr>
              <a:t>AI classifier contained a very high number of images of true, biopsy-confirmed melanomas that happened to appear on hairy skin, so the classifier has made an incorrect association between melanoma likelihood and hairiness</a:t>
            </a:r>
            <a:r>
              <a:rPr lang="en-US" b="0" i="0" dirty="0">
                <a:solidFill>
                  <a:srgbClr val="111010"/>
                </a:solidFill>
                <a:effectLst/>
                <a:latin typeface="circularRegular"/>
              </a:rPr>
              <a:t>,” says Daneshjou. “Bringing this kind of issue to light through our auditing framework would give developers the chance to correct the problem.”</a:t>
            </a:r>
            <a:endParaRPr lang="en-US" dirty="0"/>
          </a:p>
        </p:txBody>
      </p:sp>
    </p:spTree>
    <p:extLst>
      <p:ext uri="{BB962C8B-B14F-4D97-AF65-F5344CB8AC3E}">
        <p14:creationId xmlns:p14="http://schemas.microsoft.com/office/powerpoint/2010/main" val="19873422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3A73A4D4-AA4E-5951-A70B-76B8B38A6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A9B50-A318-2C37-BF0C-58FDD0A20BDB}"/>
              </a:ext>
            </a:extLst>
          </p:cNvPr>
          <p:cNvSpPr>
            <a:spLocks noGrp="1"/>
          </p:cNvSpPr>
          <p:nvPr>
            <p:ph type="title"/>
          </p:nvPr>
        </p:nvSpPr>
        <p:spPr/>
        <p:txBody>
          <a:bodyPr>
            <a:normAutofit fontScale="90000"/>
          </a:bodyPr>
          <a:lstStyle/>
          <a:p>
            <a:r>
              <a:rPr lang="en-US" dirty="0"/>
              <a:t>The Perils of AI</a:t>
            </a:r>
          </a:p>
        </p:txBody>
      </p:sp>
      <p:sp>
        <p:nvSpPr>
          <p:cNvPr id="3" name="Content Placeholder 2">
            <a:extLst>
              <a:ext uri="{FF2B5EF4-FFF2-40B4-BE49-F238E27FC236}">
                <a16:creationId xmlns:a16="http://schemas.microsoft.com/office/drawing/2014/main" id="{8AE34358-AE75-C19D-A427-1D22B0F45DDE}"/>
              </a:ext>
            </a:extLst>
          </p:cNvPr>
          <p:cNvSpPr>
            <a:spLocks noGrp="1"/>
          </p:cNvSpPr>
          <p:nvPr>
            <p:ph idx="1"/>
          </p:nvPr>
        </p:nvSpPr>
        <p:spPr/>
        <p:txBody>
          <a:bodyPr>
            <a:normAutofit/>
          </a:bodyPr>
          <a:lstStyle/>
          <a:p>
            <a:pPr>
              <a:buNone/>
            </a:pPr>
            <a:r>
              <a:rPr lang="en-US" dirty="0">
                <a:effectLst/>
              </a:rPr>
              <a:t>Despite its potential, AI introduces significant risks that challenge its safe and equitable deployment. Its perils include:</a:t>
            </a:r>
          </a:p>
          <a:p>
            <a:pPr marL="0" indent="0">
              <a:buNone/>
            </a:pPr>
            <a:r>
              <a:rPr lang="en-US" b="1" dirty="0"/>
              <a:t>Hallucination</a:t>
            </a:r>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6" name="Picture 5">
            <a:extLst>
              <a:ext uri="{FF2B5EF4-FFF2-40B4-BE49-F238E27FC236}">
                <a16:creationId xmlns:a16="http://schemas.microsoft.com/office/drawing/2014/main" id="{91D22801-7E17-06DD-6D63-B3717DCDC315}"/>
              </a:ext>
            </a:extLst>
          </p:cNvPr>
          <p:cNvPicPr>
            <a:picLocks noChangeAspect="1"/>
          </p:cNvPicPr>
          <p:nvPr/>
        </p:nvPicPr>
        <p:blipFill>
          <a:blip r:embed="rId4"/>
          <a:stretch>
            <a:fillRect/>
          </a:stretch>
        </p:blipFill>
        <p:spPr>
          <a:xfrm>
            <a:off x="2159125" y="1326498"/>
            <a:ext cx="4825750" cy="3611262"/>
          </a:xfrm>
          <a:prstGeom prst="rect">
            <a:avLst/>
          </a:prstGeom>
          <a:ln>
            <a:solidFill>
              <a:srgbClr val="0070C0"/>
            </a:solidFill>
          </a:ln>
        </p:spPr>
      </p:pic>
    </p:spTree>
    <p:extLst>
      <p:ext uri="{BB962C8B-B14F-4D97-AF65-F5344CB8AC3E}">
        <p14:creationId xmlns:p14="http://schemas.microsoft.com/office/powerpoint/2010/main" val="1794099894"/>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8A5639A1-7D96-FAA8-A675-A63906B1B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7D07C-E3B4-6233-996B-627EFFEFADBE}"/>
              </a:ext>
            </a:extLst>
          </p:cNvPr>
          <p:cNvSpPr>
            <a:spLocks noGrp="1"/>
          </p:cNvSpPr>
          <p:nvPr>
            <p:ph type="title"/>
          </p:nvPr>
        </p:nvSpPr>
        <p:spPr/>
        <p:txBody>
          <a:bodyPr>
            <a:normAutofit fontScale="90000"/>
          </a:bodyPr>
          <a:lstStyle/>
          <a:p>
            <a:r>
              <a:rPr lang="en-US" dirty="0"/>
              <a:t>The Perils of AI</a:t>
            </a:r>
          </a:p>
        </p:txBody>
      </p:sp>
      <p:sp>
        <p:nvSpPr>
          <p:cNvPr id="3" name="Content Placeholder 2">
            <a:extLst>
              <a:ext uri="{FF2B5EF4-FFF2-40B4-BE49-F238E27FC236}">
                <a16:creationId xmlns:a16="http://schemas.microsoft.com/office/drawing/2014/main" id="{B9F3101C-DA4C-226F-9D1F-6EE61E8946F3}"/>
              </a:ext>
            </a:extLst>
          </p:cNvPr>
          <p:cNvSpPr>
            <a:spLocks noGrp="1"/>
          </p:cNvSpPr>
          <p:nvPr>
            <p:ph idx="1"/>
          </p:nvPr>
        </p:nvSpPr>
        <p:spPr/>
        <p:txBody>
          <a:bodyPr>
            <a:normAutofit/>
          </a:bodyPr>
          <a:lstStyle/>
          <a:p>
            <a:pPr>
              <a:buNone/>
            </a:pPr>
            <a:r>
              <a:rPr lang="en-US" dirty="0">
                <a:effectLst/>
              </a:rPr>
              <a:t>Despite its potential, AI introduces significant risks that challenge its safe and equitable deployment. Its perils include:</a:t>
            </a:r>
          </a:p>
          <a:p>
            <a:pPr marL="0" indent="0">
              <a:buNone/>
            </a:pPr>
            <a:r>
              <a:rPr lang="en-US" b="1" dirty="0"/>
              <a:t>2. Over-Reliance and Deskilling</a:t>
            </a:r>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5" name="Picture 4">
            <a:extLst>
              <a:ext uri="{FF2B5EF4-FFF2-40B4-BE49-F238E27FC236}">
                <a16:creationId xmlns:a16="http://schemas.microsoft.com/office/drawing/2014/main" id="{B833FFA7-642C-9674-A7F3-B8CB45493523}"/>
              </a:ext>
            </a:extLst>
          </p:cNvPr>
          <p:cNvPicPr>
            <a:picLocks noChangeAspect="1"/>
          </p:cNvPicPr>
          <p:nvPr/>
        </p:nvPicPr>
        <p:blipFill>
          <a:blip r:embed="rId4"/>
          <a:stretch>
            <a:fillRect/>
          </a:stretch>
        </p:blipFill>
        <p:spPr>
          <a:xfrm>
            <a:off x="4185199" y="1417962"/>
            <a:ext cx="3339736" cy="3519798"/>
          </a:xfrm>
          <a:prstGeom prst="rect">
            <a:avLst/>
          </a:prstGeom>
        </p:spPr>
      </p:pic>
      <p:sp>
        <p:nvSpPr>
          <p:cNvPr id="7" name="TextBox 6">
            <a:extLst>
              <a:ext uri="{FF2B5EF4-FFF2-40B4-BE49-F238E27FC236}">
                <a16:creationId xmlns:a16="http://schemas.microsoft.com/office/drawing/2014/main" id="{4983FA85-E371-1F58-C946-9EE9D3393731}"/>
              </a:ext>
            </a:extLst>
          </p:cNvPr>
          <p:cNvSpPr txBox="1"/>
          <p:nvPr/>
        </p:nvSpPr>
        <p:spPr>
          <a:xfrm>
            <a:off x="341832" y="620977"/>
            <a:ext cx="8503065" cy="4005998"/>
          </a:xfrm>
          <a:prstGeom prst="rect">
            <a:avLst/>
          </a:prstGeom>
          <a:solidFill>
            <a:schemeClr val="accent1"/>
          </a:solidFill>
          <a:ln>
            <a:solidFill>
              <a:schemeClr val="accent1"/>
            </a:solidFill>
          </a:ln>
        </p:spPr>
        <p:txBody>
          <a:bodyPr wrap="square" rtlCol="0">
            <a:spAutoFit/>
          </a:bodyPr>
          <a:lstStyle/>
          <a:p>
            <a:pPr algn="l">
              <a:lnSpc>
                <a:spcPts val="2250"/>
              </a:lnSpc>
              <a:buNone/>
            </a:pPr>
            <a:r>
              <a:rPr lang="en-US" sz="1800" b="0" i="0" dirty="0">
                <a:solidFill>
                  <a:srgbClr val="1B1B1B"/>
                </a:solidFill>
                <a:effectLst/>
                <a:latin typeface="Source Sans Pro Web"/>
              </a:rPr>
              <a:t>Conclusions</a:t>
            </a:r>
          </a:p>
          <a:p>
            <a:pPr algn="l">
              <a:spcBef>
                <a:spcPts val="2250"/>
              </a:spcBef>
            </a:pPr>
            <a:r>
              <a:rPr lang="en-US" b="0" i="0" dirty="0">
                <a:solidFill>
                  <a:srgbClr val="1B1B1B"/>
                </a:solidFill>
                <a:effectLst/>
                <a:latin typeface="Cambria" panose="02040503050406030204" pitchFamily="18" charset="0"/>
              </a:rPr>
              <a:t>It’s important to acknowledge that the performance of LLMs like ChatGPT (OpenAI) today does not guarantee their performance tomorrow. LLMs have the potential to be a substantial boon to the health care industry, offering to streamline workflows, enhance the accuracy of patient data processing, and even support diagnostic and treatment planning processes. Its value, however, is contingent upon a systematic and informed integration into health care systems. Recognizing that LLMs, like any technology, is fallible is crucial to its successful adoption. </a:t>
            </a:r>
            <a:r>
              <a:rPr lang="en-US" b="0" i="0" dirty="0">
                <a:solidFill>
                  <a:srgbClr val="1B1B1B"/>
                </a:solidFill>
                <a:effectLst/>
                <a:highlight>
                  <a:srgbClr val="FFFF00"/>
                </a:highlight>
                <a:latin typeface="Cambria" panose="02040503050406030204" pitchFamily="18" charset="0"/>
              </a:rPr>
              <a:t>Its performance is temporal and will change as new data are fed to its algorithm. This acknowledgment underpins the necessity for robust oversight mechanisms, ongoing evaluation of AI-driven outputs for accuracy and relevance, and clear guidelines on its role as an assistive tool rather than a stand-alone decision-maker.</a:t>
            </a:r>
          </a:p>
          <a:p>
            <a:endParaRPr lang="en-US" dirty="0"/>
          </a:p>
        </p:txBody>
      </p:sp>
      <p:pic>
        <p:nvPicPr>
          <p:cNvPr id="8" name="Picture 7">
            <a:extLst>
              <a:ext uri="{FF2B5EF4-FFF2-40B4-BE49-F238E27FC236}">
                <a16:creationId xmlns:a16="http://schemas.microsoft.com/office/drawing/2014/main" id="{E81D2B0A-8A78-1DE6-D997-6E7FDF501307}"/>
              </a:ext>
            </a:extLst>
          </p:cNvPr>
          <p:cNvPicPr>
            <a:picLocks noChangeAspect="1"/>
          </p:cNvPicPr>
          <p:nvPr/>
        </p:nvPicPr>
        <p:blipFill>
          <a:blip r:embed="rId5"/>
          <a:stretch>
            <a:fillRect/>
          </a:stretch>
        </p:blipFill>
        <p:spPr>
          <a:xfrm>
            <a:off x="141094" y="1153186"/>
            <a:ext cx="8892858" cy="2598417"/>
          </a:xfrm>
          <a:prstGeom prst="rect">
            <a:avLst/>
          </a:prstGeom>
        </p:spPr>
      </p:pic>
    </p:spTree>
    <p:extLst>
      <p:ext uri="{BB962C8B-B14F-4D97-AF65-F5344CB8AC3E}">
        <p14:creationId xmlns:p14="http://schemas.microsoft.com/office/powerpoint/2010/main" val="3600598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AFF75317-FC6B-9EE3-E76B-F825690CCE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8E1A1-888A-1372-068A-E484BD44509D}"/>
              </a:ext>
            </a:extLst>
          </p:cNvPr>
          <p:cNvSpPr>
            <a:spLocks noGrp="1"/>
          </p:cNvSpPr>
          <p:nvPr>
            <p:ph type="title"/>
          </p:nvPr>
        </p:nvSpPr>
        <p:spPr/>
        <p:txBody>
          <a:bodyPr>
            <a:normAutofit fontScale="90000"/>
          </a:bodyPr>
          <a:lstStyle/>
          <a:p>
            <a:r>
              <a:rPr lang="en-US" dirty="0"/>
              <a:t>The Perils of AI</a:t>
            </a:r>
          </a:p>
        </p:txBody>
      </p:sp>
      <p:sp>
        <p:nvSpPr>
          <p:cNvPr id="3" name="Content Placeholder 2">
            <a:extLst>
              <a:ext uri="{FF2B5EF4-FFF2-40B4-BE49-F238E27FC236}">
                <a16:creationId xmlns:a16="http://schemas.microsoft.com/office/drawing/2014/main" id="{D68F5B58-F182-CBE6-B5B5-AD9ABEF5BDA0}"/>
              </a:ext>
            </a:extLst>
          </p:cNvPr>
          <p:cNvSpPr>
            <a:spLocks noGrp="1"/>
          </p:cNvSpPr>
          <p:nvPr>
            <p:ph idx="1"/>
          </p:nvPr>
        </p:nvSpPr>
        <p:spPr/>
        <p:txBody>
          <a:bodyPr>
            <a:normAutofit/>
          </a:bodyPr>
          <a:lstStyle/>
          <a:p>
            <a:pPr>
              <a:buNone/>
            </a:pPr>
            <a:r>
              <a:rPr lang="en-US" dirty="0">
                <a:effectLst/>
              </a:rPr>
              <a:t>Despite its potential, AI introduces significant risks that challenge its safe and equitable deployment. Its perils include:</a:t>
            </a:r>
          </a:p>
          <a:p>
            <a:pPr marL="0" indent="0">
              <a:buNone/>
            </a:pPr>
            <a:r>
              <a:rPr lang="en-US" b="1" dirty="0"/>
              <a:t>3. Has the Potential to Obviate Physician Autonomy</a:t>
            </a:r>
          </a:p>
          <a:p>
            <a:pPr marL="0" indent="0">
              <a:buNone/>
            </a:pPr>
            <a:endParaRPr lang="en-US" b="1" dirty="0"/>
          </a:p>
          <a:p>
            <a:pPr>
              <a:spcAft>
                <a:spcPts val="1350"/>
              </a:spcAft>
            </a:pPr>
            <a:endParaRPr lang="en-US" b="0" i="0" dirty="0">
              <a:solidFill>
                <a:srgbClr val="222222"/>
              </a:solidFill>
              <a:effectLst/>
              <a:latin typeface="-apple-system"/>
            </a:endParaRPr>
          </a:p>
          <a:p>
            <a:pPr marL="0" indent="0">
              <a:buNone/>
            </a:pPr>
            <a:endParaRPr lang="en-US" b="1" dirty="0"/>
          </a:p>
          <a:p>
            <a:endParaRPr lang="en-US" dirty="0"/>
          </a:p>
          <a:p>
            <a:endParaRPr lang="en-US" dirty="0"/>
          </a:p>
        </p:txBody>
      </p:sp>
      <p:pic>
        <p:nvPicPr>
          <p:cNvPr id="6" name="Picture 5">
            <a:extLst>
              <a:ext uri="{FF2B5EF4-FFF2-40B4-BE49-F238E27FC236}">
                <a16:creationId xmlns:a16="http://schemas.microsoft.com/office/drawing/2014/main" id="{3185D019-5F3F-9DE4-F71C-14572B12223A}"/>
              </a:ext>
            </a:extLst>
          </p:cNvPr>
          <p:cNvPicPr>
            <a:picLocks noChangeAspect="1"/>
          </p:cNvPicPr>
          <p:nvPr/>
        </p:nvPicPr>
        <p:blipFill>
          <a:blip r:embed="rId4"/>
          <a:stretch>
            <a:fillRect/>
          </a:stretch>
        </p:blipFill>
        <p:spPr>
          <a:xfrm>
            <a:off x="4914300" y="1231051"/>
            <a:ext cx="3268193" cy="3706709"/>
          </a:xfrm>
          <a:prstGeom prst="rect">
            <a:avLst/>
          </a:prstGeom>
          <a:ln>
            <a:solidFill>
              <a:schemeClr val="accent1"/>
            </a:solidFill>
          </a:ln>
        </p:spPr>
      </p:pic>
      <p:sp>
        <p:nvSpPr>
          <p:cNvPr id="4" name="TextBox 3">
            <a:extLst>
              <a:ext uri="{FF2B5EF4-FFF2-40B4-BE49-F238E27FC236}">
                <a16:creationId xmlns:a16="http://schemas.microsoft.com/office/drawing/2014/main" id="{D2363ECE-EC05-6430-8891-954E853953F6}"/>
              </a:ext>
            </a:extLst>
          </p:cNvPr>
          <p:cNvSpPr txBox="1"/>
          <p:nvPr/>
        </p:nvSpPr>
        <p:spPr>
          <a:xfrm>
            <a:off x="145280" y="205740"/>
            <a:ext cx="8904716" cy="4108817"/>
          </a:xfrm>
          <a:prstGeom prst="rect">
            <a:avLst/>
          </a:prstGeom>
          <a:solidFill>
            <a:schemeClr val="accent1"/>
          </a:solidFill>
          <a:ln>
            <a:solidFill>
              <a:schemeClr val="bg2">
                <a:lumMod val="50000"/>
              </a:schemeClr>
            </a:solidFill>
          </a:ln>
        </p:spPr>
        <p:txBody>
          <a:bodyPr wrap="square" rtlCol="0">
            <a:spAutoFit/>
          </a:bodyPr>
          <a:lstStyle/>
          <a:p>
            <a:pPr algn="l">
              <a:spcBef>
                <a:spcPts val="2400"/>
              </a:spcBef>
              <a:buNone/>
            </a:pPr>
            <a:r>
              <a:rPr lang="en-US" sz="1200" b="0" i="0" dirty="0">
                <a:solidFill>
                  <a:srgbClr val="282828"/>
                </a:solidFill>
                <a:effectLst/>
                <a:latin typeface="MuseoSans"/>
              </a:rPr>
              <a:t>4 Conclusion</a:t>
            </a:r>
          </a:p>
          <a:p>
            <a:pPr algn="l">
              <a:spcBef>
                <a:spcPts val="600"/>
              </a:spcBef>
              <a:spcAft>
                <a:spcPts val="1200"/>
              </a:spcAft>
            </a:pPr>
            <a:r>
              <a:rPr lang="en-US" sz="1200" b="0" i="0" dirty="0">
                <a:solidFill>
                  <a:srgbClr val="282828"/>
                </a:solidFill>
                <a:effectLst/>
                <a:highlight>
                  <a:srgbClr val="FFFF00"/>
                </a:highlight>
                <a:latin typeface="MuseoSans"/>
              </a:rPr>
              <a:t>The physician’s decision-making autonomy is not a freedom to treat patients as he or she wishes, but is fundamentally rooted in the medical ethos to promote the patient’s health and well-being, thereby respecting the patient’s autonomy and rights. The role of a physician in ethical terms does not change due to AI</a:t>
            </a:r>
            <a:r>
              <a:rPr lang="en-US" sz="1200" b="0" i="0" dirty="0">
                <a:solidFill>
                  <a:srgbClr val="282828"/>
                </a:solidFill>
                <a:effectLst/>
                <a:latin typeface="MuseoSans"/>
              </a:rPr>
              <a:t>. It is a tightrope to tread in order to meet the moral obligations toward the respective patient in the best possible way. The moral principles of medicine also apply unconditionally to the use of AI. The use of AI support must be assessed and weighed on the basis of these moral principles. AI support has the potential to better inform decision-making and thus indirectly promote the physician’s decision-making autonomy, and its use should be pursued where it succeeds. The functioning and information processing of AI support should be designed in a way that supports the decision-making autonomy of the physician; however, </a:t>
            </a:r>
            <a:r>
              <a:rPr lang="en-US" sz="1200" b="0" i="0" dirty="0">
                <a:solidFill>
                  <a:srgbClr val="282828"/>
                </a:solidFill>
                <a:effectLst/>
                <a:highlight>
                  <a:srgbClr val="FFFF00"/>
                </a:highlight>
                <a:latin typeface="MuseoSans"/>
              </a:rPr>
              <a:t>it should not be designed and implemented in such a way that</a:t>
            </a:r>
            <a:r>
              <a:rPr lang="en-US" sz="1200" b="0" i="0" dirty="0">
                <a:solidFill>
                  <a:srgbClr val="282828"/>
                </a:solidFill>
                <a:effectLst/>
                <a:latin typeface="MuseoSans"/>
              </a:rPr>
              <a:t>, although it assumes the need for physician autonomy (e.g., in the form of a required medical review of the AI statement</a:t>
            </a:r>
            <a:r>
              <a:rPr lang="en-US" sz="1200" b="0" i="0" dirty="0">
                <a:solidFill>
                  <a:srgbClr val="282828"/>
                </a:solidFill>
                <a:effectLst/>
                <a:highlight>
                  <a:srgbClr val="FFFF00"/>
                </a:highlight>
                <a:latin typeface="MuseoSans"/>
              </a:rPr>
              <a:t>), the use of AI support actually exceeds the capabilities of the physician</a:t>
            </a:r>
            <a:r>
              <a:rPr lang="en-US" sz="1200" b="0" i="0" dirty="0">
                <a:solidFill>
                  <a:srgbClr val="282828"/>
                </a:solidFill>
                <a:effectLst/>
                <a:latin typeface="MuseoSans"/>
              </a:rPr>
              <a:t>. Physicians also have a crucial role to play here: they should neither uncritically accept nor inappropriately resist the potentials of AI for healthcare, but actively engage in the discourse and development and critically examine whether the integration of AI tools in concrete fields of application has the potential to improve or impede the main goals of medical practice. Nonetheless, many stakeholders involved in design and development have a crucial role to play here, as is initially pursued in approaches such as user-centered design, HCD, participatory design, co-design, and value-sensitive design, all of which place more emphasis on the context-sensitivity of decision-making processes [c.f. (e.g., </a:t>
            </a:r>
            <a:r>
              <a:rPr lang="en-US" sz="1200" b="0" i="0" u="none" strike="noStrike" dirty="0">
                <a:solidFill>
                  <a:srgbClr val="6C51DC"/>
                </a:solidFill>
                <a:effectLst/>
                <a:latin typeface="MuseoSans"/>
                <a:hlinkClick r:id="rId5"/>
              </a:rPr>
              <a:t>38</a:t>
            </a:r>
            <a:r>
              <a:rPr lang="en-US" sz="1200" b="0" i="0" dirty="0">
                <a:solidFill>
                  <a:srgbClr val="282828"/>
                </a:solidFill>
                <a:effectLst/>
                <a:latin typeface="MuseoSans"/>
              </a:rPr>
              <a:t>)]. </a:t>
            </a:r>
            <a:r>
              <a:rPr lang="en-US" sz="1200" b="0" i="0" dirty="0">
                <a:solidFill>
                  <a:srgbClr val="282828"/>
                </a:solidFill>
                <a:effectLst/>
                <a:highlight>
                  <a:srgbClr val="FFFF00"/>
                </a:highlight>
                <a:latin typeface="MuseoSans"/>
              </a:rPr>
              <a:t>The implementation and use of AI support, like any new standardization, measure and technology, will ultimately be judged from an ethical point of view against the main function of the physician’s decision-making autonomy: the best interest of the patient. </a:t>
            </a:r>
            <a:r>
              <a:rPr lang="en-US" sz="1200" b="0" i="0" dirty="0">
                <a:solidFill>
                  <a:srgbClr val="282828"/>
                </a:solidFill>
                <a:effectLst/>
                <a:latin typeface="MuseoSans"/>
              </a:rPr>
              <a:t>If the physician should fulfill his or her moral obligation to promote the health and well-being of the patient, then the use of AI should be designed and implemented in such a way that it promotes or at least maintains the physician’s decision-making autonomy.</a:t>
            </a:r>
          </a:p>
          <a:p>
            <a:endParaRPr lang="en-US" dirty="0"/>
          </a:p>
        </p:txBody>
      </p:sp>
    </p:spTree>
    <p:extLst>
      <p:ext uri="{BB962C8B-B14F-4D97-AF65-F5344CB8AC3E}">
        <p14:creationId xmlns:p14="http://schemas.microsoft.com/office/powerpoint/2010/main" val="26960345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F74BD-F972-487D-7725-B945B6313E5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DC4A7FF-DD89-D83B-8865-3D37C425B44F}"/>
              </a:ext>
            </a:extLst>
          </p:cNvPr>
          <p:cNvPicPr>
            <a:picLocks noChangeAspect="1"/>
          </p:cNvPicPr>
          <p:nvPr/>
        </p:nvPicPr>
        <p:blipFill>
          <a:blip r:embed="rId2">
            <a:alphaModFix amt="10000"/>
          </a:blip>
          <a:stretch>
            <a:fillRect/>
          </a:stretch>
        </p:blipFill>
        <p:spPr>
          <a:xfrm>
            <a:off x="956307" y="1286786"/>
            <a:ext cx="2865121" cy="2569928"/>
          </a:xfrm>
          <a:prstGeom prst="rect">
            <a:avLst/>
          </a:prstGeom>
        </p:spPr>
      </p:pic>
      <p:sp>
        <p:nvSpPr>
          <p:cNvPr id="5" name="TextBox 4">
            <a:extLst>
              <a:ext uri="{FF2B5EF4-FFF2-40B4-BE49-F238E27FC236}">
                <a16:creationId xmlns:a16="http://schemas.microsoft.com/office/drawing/2014/main" id="{93132A9B-1EB5-7E9A-A477-29A55B4EFDC2}"/>
              </a:ext>
            </a:extLst>
          </p:cNvPr>
          <p:cNvSpPr txBox="1"/>
          <p:nvPr/>
        </p:nvSpPr>
        <p:spPr>
          <a:xfrm>
            <a:off x="148589" y="1096133"/>
            <a:ext cx="4366261" cy="3754874"/>
          </a:xfrm>
          <a:prstGeom prst="rect">
            <a:avLst/>
          </a:prstGeom>
          <a:noFill/>
        </p:spPr>
        <p:txBody>
          <a:bodyPr wrap="square">
            <a:spAutoFit/>
          </a:bodyPr>
          <a:lstStyle/>
          <a:p>
            <a:r>
              <a:rPr lang="en-US" sz="1400" dirty="0">
                <a:solidFill>
                  <a:srgbClr val="141C2C"/>
                </a:solidFill>
                <a:latin typeface="Work Sans" pitchFamily="2" charset="0"/>
              </a:rPr>
              <a:t>A </a:t>
            </a:r>
            <a:r>
              <a:rPr lang="en-US" sz="1400" b="0" i="0" dirty="0">
                <a:solidFill>
                  <a:srgbClr val="141C2C"/>
                </a:solidFill>
                <a:effectLst/>
                <a:latin typeface="Work Sans" pitchFamily="2" charset="0"/>
              </a:rPr>
              <a:t>Plaintiffs’ lawyer is </a:t>
            </a:r>
            <a:r>
              <a:rPr lang="en-US" sz="1400" b="0" i="0" dirty="0">
                <a:solidFill>
                  <a:srgbClr val="141C2C"/>
                </a:solidFill>
                <a:effectLst/>
                <a:highlight>
                  <a:srgbClr val="FFFF00"/>
                </a:highlight>
                <a:latin typeface="Work Sans" pitchFamily="2" charset="0"/>
              </a:rPr>
              <a:t>not allowed to elicit any testimony going to the dollar value of noneconomic damages at any point</a:t>
            </a:r>
            <a:r>
              <a:rPr lang="en-US" sz="1400" b="0" i="0" dirty="0">
                <a:solidFill>
                  <a:srgbClr val="141C2C"/>
                </a:solidFill>
                <a:effectLst/>
                <a:latin typeface="Work Sans" pitchFamily="2" charset="0"/>
              </a:rPr>
              <a:t>. But, in the closing argument phase, the Plaintiffs’ counsel may “argue” non-economic damages, provided he or she specifically states the dollar amount the Plaintiff is seeking in the introductory or opening phase of the closing argument, then sticks to that number in the final or rebuttal phase of closing argument.  The critical role for </a:t>
            </a:r>
            <a:r>
              <a:rPr lang="en-US" sz="1400" b="0" i="0" dirty="0">
                <a:solidFill>
                  <a:srgbClr val="141C2C"/>
                </a:solidFill>
                <a:effectLst/>
                <a:highlight>
                  <a:srgbClr val="FFFF00"/>
                </a:highlight>
                <a:latin typeface="Work Sans" pitchFamily="2" charset="0"/>
              </a:rPr>
              <a:t>Courts will be making sure any argument offered to the jury has a “rational connection” </a:t>
            </a:r>
            <a:r>
              <a:rPr lang="en-US" sz="1400" b="0" i="0" dirty="0">
                <a:solidFill>
                  <a:srgbClr val="141C2C"/>
                </a:solidFill>
                <a:effectLst/>
                <a:latin typeface="Work Sans" pitchFamily="2" charset="0"/>
              </a:rPr>
              <a:t>to the evidence. </a:t>
            </a:r>
            <a:r>
              <a:rPr lang="en-US" sz="1400" b="0" i="0" dirty="0">
                <a:solidFill>
                  <a:srgbClr val="141C2C"/>
                </a:solidFill>
                <a:effectLst/>
                <a:highlight>
                  <a:srgbClr val="FFFF00"/>
                </a:highlight>
                <a:latin typeface="Work Sans" pitchFamily="2" charset="0"/>
              </a:rPr>
              <a:t>This will ban references to things like major league baseball player salaries or the value of a military fighter jet, which have no rational connection to an ordinary citizen’s tort claim.</a:t>
            </a:r>
            <a:endParaRPr lang="en-US" sz="1350" dirty="0">
              <a:highlight>
                <a:srgbClr val="FFFF00"/>
              </a:highlight>
            </a:endParaRPr>
          </a:p>
        </p:txBody>
      </p:sp>
      <p:sp>
        <p:nvSpPr>
          <p:cNvPr id="4" name="Title 3">
            <a:extLst>
              <a:ext uri="{FF2B5EF4-FFF2-40B4-BE49-F238E27FC236}">
                <a16:creationId xmlns:a16="http://schemas.microsoft.com/office/drawing/2014/main" id="{66CDC8EF-7202-CA0B-545D-FFDDC475D595}"/>
              </a:ext>
            </a:extLst>
          </p:cNvPr>
          <p:cNvSpPr>
            <a:spLocks noGrp="1"/>
          </p:cNvSpPr>
          <p:nvPr>
            <p:ph type="title"/>
          </p:nvPr>
        </p:nvSpPr>
        <p:spPr>
          <a:xfrm>
            <a:off x="205738" y="563923"/>
            <a:ext cx="4366261" cy="532210"/>
          </a:xfrm>
        </p:spPr>
        <p:txBody>
          <a:bodyPr>
            <a:normAutofit fontScale="90000"/>
          </a:bodyPr>
          <a:lstStyle/>
          <a:p>
            <a:pPr algn="ctr"/>
            <a:r>
              <a:rPr lang="en-US" dirty="0"/>
              <a:t>Anchoring</a:t>
            </a:r>
            <a:br>
              <a:rPr lang="en-US" dirty="0"/>
            </a:br>
            <a:r>
              <a:rPr lang="en-US" sz="2025" dirty="0"/>
              <a:t>Defining Damages &amp; Limiting Arguments of Counsel</a:t>
            </a:r>
            <a:endParaRPr lang="en-US" dirty="0"/>
          </a:p>
        </p:txBody>
      </p:sp>
      <p:pic>
        <p:nvPicPr>
          <p:cNvPr id="4098" name="Picture 2">
            <a:extLst>
              <a:ext uri="{FF2B5EF4-FFF2-40B4-BE49-F238E27FC236}">
                <a16:creationId xmlns:a16="http://schemas.microsoft.com/office/drawing/2014/main" id="{64BDFFA4-EAD2-B9C9-EA1B-EFCAC0A3703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1" t="6923" r="4687" b="13077"/>
          <a:stretch/>
        </p:blipFill>
        <p:spPr bwMode="auto">
          <a:xfrm>
            <a:off x="4664586" y="651510"/>
            <a:ext cx="4330825" cy="395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4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3BDFE5BA-7ADC-1BC1-FBBB-2CBED0B9D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4E5EA-1FA5-1B26-67F2-852D9ADF383D}"/>
              </a:ext>
            </a:extLst>
          </p:cNvPr>
          <p:cNvSpPr>
            <a:spLocks noGrp="1"/>
          </p:cNvSpPr>
          <p:nvPr>
            <p:ph type="title"/>
          </p:nvPr>
        </p:nvSpPr>
        <p:spPr/>
        <p:txBody>
          <a:bodyPr>
            <a:normAutofit fontScale="90000"/>
          </a:bodyPr>
          <a:lstStyle/>
          <a:p>
            <a:r>
              <a:rPr lang="en-US" dirty="0"/>
              <a:t>The Perils of AI</a:t>
            </a:r>
          </a:p>
        </p:txBody>
      </p:sp>
      <p:pic>
        <p:nvPicPr>
          <p:cNvPr id="9" name="Content Placeholder 8">
            <a:extLst>
              <a:ext uri="{FF2B5EF4-FFF2-40B4-BE49-F238E27FC236}">
                <a16:creationId xmlns:a16="http://schemas.microsoft.com/office/drawing/2014/main" id="{DE460C47-2CE3-1E8E-00A6-FE5B23EB03CC}"/>
              </a:ext>
            </a:extLst>
          </p:cNvPr>
          <p:cNvPicPr>
            <a:picLocks noGrp="1" noChangeAspect="1"/>
          </p:cNvPicPr>
          <p:nvPr>
            <p:ph idx="1"/>
          </p:nvPr>
        </p:nvPicPr>
        <p:blipFill>
          <a:blip r:embed="rId4"/>
          <a:stretch>
            <a:fillRect/>
          </a:stretch>
        </p:blipFill>
        <p:spPr>
          <a:xfrm>
            <a:off x="2646770" y="537190"/>
            <a:ext cx="6078485" cy="4400570"/>
          </a:xfrm>
        </p:spPr>
      </p:pic>
    </p:spTree>
    <p:extLst>
      <p:ext uri="{BB962C8B-B14F-4D97-AF65-F5344CB8AC3E}">
        <p14:creationId xmlns:p14="http://schemas.microsoft.com/office/powerpoint/2010/main" val="33813922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BA3AE740-17ED-B1F0-E598-83D665E1A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B77A7-B289-74D4-4C17-EC7906EEAF78}"/>
              </a:ext>
            </a:extLst>
          </p:cNvPr>
          <p:cNvSpPr>
            <a:spLocks noGrp="1"/>
          </p:cNvSpPr>
          <p:nvPr>
            <p:ph type="title"/>
          </p:nvPr>
        </p:nvSpPr>
        <p:spPr/>
        <p:txBody>
          <a:bodyPr>
            <a:normAutofit fontScale="90000"/>
          </a:bodyPr>
          <a:lstStyle/>
          <a:p>
            <a:r>
              <a:rPr lang="en-US" dirty="0"/>
              <a:t>The Perils of AI</a:t>
            </a:r>
          </a:p>
        </p:txBody>
      </p:sp>
      <p:sp>
        <p:nvSpPr>
          <p:cNvPr id="4" name="Content Placeholder 3">
            <a:extLst>
              <a:ext uri="{FF2B5EF4-FFF2-40B4-BE49-F238E27FC236}">
                <a16:creationId xmlns:a16="http://schemas.microsoft.com/office/drawing/2014/main" id="{605F38E9-BBDB-6499-BEF8-41005BF38799}"/>
              </a:ext>
            </a:extLst>
          </p:cNvPr>
          <p:cNvSpPr>
            <a:spLocks noGrp="1"/>
          </p:cNvSpPr>
          <p:nvPr>
            <p:ph idx="1"/>
          </p:nvPr>
        </p:nvSpPr>
        <p:spPr/>
        <p:txBody>
          <a:bodyPr>
            <a:normAutofit fontScale="85000" lnSpcReduction="20000"/>
          </a:bodyPr>
          <a:lstStyle/>
          <a:p>
            <a:pPr algn="l">
              <a:buNone/>
            </a:pPr>
            <a:r>
              <a:rPr lang="en-US" b="1" i="0" dirty="0">
                <a:solidFill>
                  <a:srgbClr val="2E2E2E"/>
                </a:solidFill>
                <a:effectLst/>
                <a:latin typeface="Elsevier Sans"/>
              </a:rPr>
              <a:t>Considerations for Pediatricians and Mental Health Practitioners</a:t>
            </a:r>
          </a:p>
          <a:p>
            <a:pPr algn="l">
              <a:buNone/>
            </a:pPr>
            <a:r>
              <a:rPr lang="en-US" b="0" i="0" dirty="0">
                <a:solidFill>
                  <a:srgbClr val="2E2E2E"/>
                </a:solidFill>
                <a:effectLst/>
                <a:latin typeface="Elsevier Sans"/>
              </a:rPr>
              <a:t>While there is hype around therapy chatbots, the issues we have identified draw attention to a host of open empirical questions and ethical considerations associated with their use in pediatrics. Here, we provide some ethical considerations for pediatricians and pediatric mental health practitioners to bear in mind before recommending these technologies to patients or families.</a:t>
            </a:r>
          </a:p>
          <a:p>
            <a:pPr algn="l">
              <a:buNone/>
            </a:pPr>
            <a:r>
              <a:rPr lang="en-US" b="1" i="0" dirty="0">
                <a:solidFill>
                  <a:srgbClr val="757575"/>
                </a:solidFill>
                <a:effectLst/>
                <a:latin typeface="Elsevier Sans"/>
              </a:rPr>
              <a:t>1.</a:t>
            </a:r>
            <a:r>
              <a:rPr lang="en-US" b="0" i="0" dirty="0">
                <a:solidFill>
                  <a:srgbClr val="2E2E2E"/>
                </a:solidFill>
                <a:effectLst/>
                <a:latin typeface="Elsevier Sans"/>
              </a:rPr>
              <a:t>Avoid using therapy chatbots in a non-discerning, general way. This might be appropriate for some children, but others will need a targeted therapeutic approach, including dynamic, ongoing assessment of needs and progress. Part of this is clinicians familiarizing themselves with the design, features, and therapeutic strategy of different digital applications. Another part of this is working with app developers on the framing and messaging surrounding when, where, and how AI bots should be used. </a:t>
            </a:r>
            <a:r>
              <a:rPr lang="en-US" b="0" i="0" dirty="0">
                <a:solidFill>
                  <a:srgbClr val="2E2E2E"/>
                </a:solidFill>
                <a:effectLst/>
                <a:highlight>
                  <a:srgbClr val="FFFF00"/>
                </a:highlight>
                <a:latin typeface="Elsevier Sans"/>
              </a:rPr>
              <a:t>Clinicians have a crucial role to play in clarifying situations in which therapy chatbots are safe to use without the involvement of a mental health practitioner (either as a first port of call, or an unsupervised follow-up or ongoing form of support) vs situations when the bots should be used only in conjunction with in-person therapy or clinical management.</a:t>
            </a:r>
          </a:p>
          <a:p>
            <a:pPr algn="l">
              <a:buNone/>
            </a:pPr>
            <a:r>
              <a:rPr lang="en-US" b="1" i="0" dirty="0">
                <a:solidFill>
                  <a:srgbClr val="757575"/>
                </a:solidFill>
                <a:effectLst/>
                <a:latin typeface="Elsevier Sans"/>
              </a:rPr>
              <a:t>2.</a:t>
            </a:r>
            <a:r>
              <a:rPr lang="en-US" b="0" i="0" dirty="0">
                <a:solidFill>
                  <a:srgbClr val="2E2E2E"/>
                </a:solidFill>
                <a:effectLst/>
                <a:latin typeface="Elsevier Sans"/>
              </a:rPr>
              <a:t>Partner with children, parents, and trusted or consenting adults, along with app developers, to ensure direct, reliable lines of support in the event of a mental health crisis/emergency. Part of this is working with application developers to incorporate crisis screening mechanisms into an application's programming, including prompts and responses that trigger alerting a trusted adult or emergency services. We acknowledge there are potential risks associated with sharing sensitive data with third parties that need to be addressed here.</a:t>
            </a:r>
          </a:p>
          <a:p>
            <a:pPr algn="l">
              <a:buNone/>
            </a:pPr>
            <a:r>
              <a:rPr lang="en-US" b="1" i="0" dirty="0">
                <a:solidFill>
                  <a:srgbClr val="757575"/>
                </a:solidFill>
                <a:effectLst/>
                <a:latin typeface="Elsevier Sans"/>
              </a:rPr>
              <a:t>3.</a:t>
            </a:r>
            <a:r>
              <a:rPr lang="en-US" b="0" i="0" dirty="0">
                <a:solidFill>
                  <a:srgbClr val="2E2E2E"/>
                </a:solidFill>
                <a:effectLst/>
                <a:latin typeface="Elsevier Sans"/>
              </a:rPr>
              <a:t>Clarify to patients and families, in developmentally appropriate ways, that the chatbot is not a person, ie, that there is no one on the other end, and the application is not a “friend” or social platform. This should be made clear early on and revisited throughout the child's care. </a:t>
            </a:r>
            <a:r>
              <a:rPr lang="en-US" b="0" i="0" dirty="0">
                <a:solidFill>
                  <a:srgbClr val="2E2E2E"/>
                </a:solidFill>
                <a:effectLst/>
                <a:highlight>
                  <a:srgbClr val="FFFF00"/>
                </a:highlight>
                <a:latin typeface="Elsevier Sans"/>
              </a:rPr>
              <a:t>Framing therapy bots more like a game could be helpful. Part of this is also pursuing collaborative, interdisciplinary research on children's social understanding of AI chatbots and whether/how digital applications are influencing their perceptions of meaningful relationships and related social skills.</a:t>
            </a:r>
          </a:p>
          <a:p>
            <a:pPr algn="l">
              <a:buNone/>
            </a:pPr>
            <a:r>
              <a:rPr lang="en-US" b="1" i="0" dirty="0">
                <a:solidFill>
                  <a:srgbClr val="757575"/>
                </a:solidFill>
                <a:effectLst/>
                <a:latin typeface="Elsevier Sans"/>
              </a:rPr>
              <a:t>4.</a:t>
            </a:r>
            <a:r>
              <a:rPr lang="en-US" b="0" i="0" dirty="0">
                <a:solidFill>
                  <a:srgbClr val="2E2E2E"/>
                </a:solidFill>
                <a:effectLst/>
                <a:latin typeface="Elsevier Sans"/>
              </a:rPr>
              <a:t>Use therapy bots as a scaffold, not a substitute, for in-person care or follow-up, regardless of an application's proclaimed capacity. Pediatricians should also encourage children to speak to a trusted adult about any issues the child is experiencing. This framing should be used when establishing a plan of care with the child. Importantly, the technologies should never be a child's sole source of support or monitoring.</a:t>
            </a:r>
          </a:p>
          <a:p>
            <a:pPr algn="l">
              <a:buNone/>
            </a:pPr>
            <a:r>
              <a:rPr lang="en-US" b="1" i="0" dirty="0">
                <a:solidFill>
                  <a:srgbClr val="757575"/>
                </a:solidFill>
                <a:effectLst/>
                <a:latin typeface="Elsevier Sans"/>
              </a:rPr>
              <a:t>5.</a:t>
            </a:r>
            <a:r>
              <a:rPr lang="en-US" b="0" i="0" dirty="0">
                <a:solidFill>
                  <a:srgbClr val="2E2E2E"/>
                </a:solidFill>
                <a:effectLst/>
                <a:latin typeface="Elsevier Sans"/>
              </a:rPr>
              <a:t>There is a lack of data on the perspectives of not only mental health professionals, but also potential pediatric users, parents/families, and the general public on therapy chatbots. Pediatricians and pediatric mental health practitioners have a crucial role in multidisciplinary research aimed at better understanding these issues.</a:t>
            </a:r>
          </a:p>
          <a:p>
            <a:endParaRPr lang="en-US" dirty="0"/>
          </a:p>
        </p:txBody>
      </p:sp>
    </p:spTree>
    <p:extLst>
      <p:ext uri="{BB962C8B-B14F-4D97-AF65-F5344CB8AC3E}">
        <p14:creationId xmlns:p14="http://schemas.microsoft.com/office/powerpoint/2010/main" val="1538819819"/>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EFC857C3-C91C-BAD0-32B7-92636CBA5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CFD56-0032-5525-FFC4-0EC162E493C0}"/>
              </a:ext>
            </a:extLst>
          </p:cNvPr>
          <p:cNvSpPr>
            <a:spLocks noGrp="1"/>
          </p:cNvSpPr>
          <p:nvPr>
            <p:ph type="title"/>
          </p:nvPr>
        </p:nvSpPr>
        <p:spPr/>
        <p:txBody>
          <a:bodyPr>
            <a:normAutofit/>
          </a:bodyPr>
          <a:lstStyle/>
          <a:p>
            <a:r>
              <a:rPr lang="en-US" sz="1800" dirty="0">
                <a:effectLst/>
                <a:latin typeface="Aptos" panose="020B0004020202020204" pitchFamily="34" charset="0"/>
                <a:ea typeface="Times New Roman" panose="02020603050405020304" pitchFamily="18" charset="0"/>
                <a:cs typeface="Aptos" panose="020B0004020202020204" pitchFamily="34" charset="0"/>
              </a:rPr>
              <a:t>Risk Management - Identification &amp; Assessment</a:t>
            </a:r>
            <a:endParaRPr lang="en-US" dirty="0"/>
          </a:p>
        </p:txBody>
      </p:sp>
      <p:sp>
        <p:nvSpPr>
          <p:cNvPr id="4" name="Content Placeholder 3">
            <a:extLst>
              <a:ext uri="{FF2B5EF4-FFF2-40B4-BE49-F238E27FC236}">
                <a16:creationId xmlns:a16="http://schemas.microsoft.com/office/drawing/2014/main" id="{BC0F74BA-4616-DA7C-2305-2BFC08BF9CA5}"/>
              </a:ext>
            </a:extLst>
          </p:cNvPr>
          <p:cNvSpPr>
            <a:spLocks noGrp="1"/>
          </p:cNvSpPr>
          <p:nvPr>
            <p:ph idx="1"/>
          </p:nvPr>
        </p:nvSpPr>
        <p:spPr/>
        <p:txBody>
          <a:bodyPr>
            <a:normAutofit fontScale="77500" lnSpcReduction="20000"/>
          </a:bodyPr>
          <a:lstStyle/>
          <a:p>
            <a:pPr marL="0" marR="0">
              <a:buNone/>
            </a:pPr>
            <a:r>
              <a:rPr lang="en-US" sz="1800" b="1" dirty="0">
                <a:effectLst/>
                <a:latin typeface="Aptos" panose="020B0004020202020204" pitchFamily="34" charset="0"/>
                <a:ea typeface="Aptos" panose="020B0004020202020204" pitchFamily="34" charset="0"/>
                <a:cs typeface="Aptos" panose="020B0004020202020204" pitchFamily="34" charset="0"/>
              </a:rPr>
              <a:t>Identifying AI-Specific Risks: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Algorithm bias: Conduct demographic subgroup analysis on all AI tools to identify performance disparities across race, ethnicity, age, gender, socioeconomic status, and rare conditions (most pediatric AI shows 12-27% lower accuracy for minority populations)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Data privacy: Map every data flow within AI systems using standardized Data Protection Impact Assessments (DPIAs) specific to minor protected information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Clinical reliability: Establish baseline "non-AI" performance metrics for each clinical task before implementation to quantify actual improvement and potential regression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Automation complacency: Measure provider reliance rates on AI recommendations and establish minimum override rates (recommended: ≥12% for diagnostic systems)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Workflow disruption: Conduct time-motion studies pre/post implementation to identify unintended workflow consequences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Legal/regulatory exposure: Perform quarterly compliance reviews against evolving FDA, HIPAA, and state-specific minor privacy regulations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Technical vulnerabilities: Implement pediatric-specific adversarial testing to identify edge cases where AI may fail (particularly vital in growth/development assessment)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Accountability gaps: Map decision authority between human providers and AI systems with clear escalation protocols for disagreements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3248229875"/>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1EE9BED7-A9C1-371B-3996-C1F15DB23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0E018-3D36-3DBD-CBDD-575AAEBD718C}"/>
              </a:ext>
            </a:extLst>
          </p:cNvPr>
          <p:cNvSpPr>
            <a:spLocks noGrp="1"/>
          </p:cNvSpPr>
          <p:nvPr>
            <p:ph type="title"/>
          </p:nvPr>
        </p:nvSpPr>
        <p:spPr/>
        <p:txBody>
          <a:bodyPr>
            <a:normAutofit/>
          </a:bodyPr>
          <a:lstStyle/>
          <a:p>
            <a:pPr marL="0" marR="0"/>
            <a:r>
              <a:rPr lang="en-US" sz="1800" b="1" dirty="0">
                <a:effectLst/>
                <a:latin typeface="Aptos" panose="020B0004020202020204" pitchFamily="34" charset="0"/>
                <a:ea typeface="Times New Roman" panose="02020603050405020304" pitchFamily="18" charset="0"/>
                <a:cs typeface="Aptos" panose="020B0004020202020204" pitchFamily="34" charset="0"/>
              </a:rPr>
              <a:t>Risk Management - Mitigation Strategies</a:t>
            </a:r>
            <a:endParaRPr lang="en-US" sz="1800" b="1"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Content Placeholder 3">
            <a:extLst>
              <a:ext uri="{FF2B5EF4-FFF2-40B4-BE49-F238E27FC236}">
                <a16:creationId xmlns:a16="http://schemas.microsoft.com/office/drawing/2014/main" id="{4B8386C4-3E86-ED0B-8FF5-B7A3665C5D6E}"/>
              </a:ext>
            </a:extLst>
          </p:cNvPr>
          <p:cNvSpPr>
            <a:spLocks noGrp="1"/>
          </p:cNvSpPr>
          <p:nvPr>
            <p:ph idx="1"/>
          </p:nvPr>
        </p:nvSpPr>
        <p:spPr/>
        <p:txBody>
          <a:bodyPr>
            <a:normAutofit fontScale="77500" lnSpcReduction="20000"/>
          </a:bodyPr>
          <a:lstStyle/>
          <a:p>
            <a:pPr marL="0" indent="0">
              <a:buSzPts val="1000"/>
              <a:buNone/>
              <a:tabLst>
                <a:tab pos="457200" algn="l"/>
              </a:tabLst>
            </a:pPr>
            <a:r>
              <a:rPr lang="en-US" sz="1800" b="1" dirty="0">
                <a:effectLst/>
                <a:latin typeface="Aptos" panose="020B0004020202020204" pitchFamily="34" charset="0"/>
                <a:ea typeface="Aptos" panose="020B0004020202020204" pitchFamily="34" charset="0"/>
                <a:cs typeface="Aptos" panose="020B0004020202020204" pitchFamily="34" charset="0"/>
              </a:rPr>
              <a:t>Effective Risk Reduction: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Human oversight protocols: Implement mandatory pediatrician review thresholds for AI recommendations, with stricter oversight for high-risk areas (mandatory review for 100% of critical diagnostic suggestions, 75% of treatment recommendations, 50% of routine screening results)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Explainability requirements: Only deploy systems that can articulate reasoning in developmentally appropriate language for both providers and families (especially for behavioral health applications)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Gradual autonomy expansion: Begin with "AI as advisor" before progressing to "AI as actor" with staged autonomy increases only after predefined performance benchmarks are achieved</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Continuous monitoring: Establish real-time monitoring dashboards tracking 12-15 key performance metrics with automated alerts for performance drift or unexpected patterns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Specialized testing: Subject all AI systems to pediatric-specific challenge cases including rare conditions, developmental edge cases, and demographic diversity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Backup systems: Maintain parallel conventional workflows for critical systems with &lt;30-second failover capability</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Informed consent: Develop age-stratified consent procedures for AI use, including simplified explanations for adolescents and assent procedures for school-age children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effectLst/>
                <a:latin typeface="Aptos" panose="020B0004020202020204" pitchFamily="34" charset="0"/>
                <a:ea typeface="Times New Roman" panose="02020603050405020304" pitchFamily="18" charset="0"/>
                <a:cs typeface="Aptos" panose="020B0004020202020204" pitchFamily="34" charset="0"/>
              </a:rPr>
              <a:t>Regular retraining: Schedule quarterly algorithmic retraining incorporating local population data to prevent performance drift</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2668228513"/>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3991-A920-DDDE-F9B9-2F959A771FF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B0EC56-27E2-7186-F371-6749780A4D13}"/>
              </a:ext>
            </a:extLst>
          </p:cNvPr>
          <p:cNvPicPr>
            <a:picLocks noChangeAspect="1"/>
          </p:cNvPicPr>
          <p:nvPr/>
        </p:nvPicPr>
        <p:blipFill>
          <a:blip r:embed="rId2"/>
          <a:stretch>
            <a:fillRect/>
          </a:stretch>
        </p:blipFill>
        <p:spPr>
          <a:xfrm>
            <a:off x="0" y="77932"/>
            <a:ext cx="9144000" cy="4987636"/>
          </a:xfrm>
          <a:prstGeom prst="rect">
            <a:avLst/>
          </a:prstGeom>
        </p:spPr>
      </p:pic>
      <p:grpSp>
        <p:nvGrpSpPr>
          <p:cNvPr id="81" name="Google Shape;179;p31">
            <a:extLst>
              <a:ext uri="{FF2B5EF4-FFF2-40B4-BE49-F238E27FC236}">
                <a16:creationId xmlns:a16="http://schemas.microsoft.com/office/drawing/2014/main" id="{08BC2BE7-FE23-3526-3882-F0E8A1CDC8AD}"/>
              </a:ext>
            </a:extLst>
          </p:cNvPr>
          <p:cNvGrpSpPr/>
          <p:nvPr/>
        </p:nvGrpSpPr>
        <p:grpSpPr>
          <a:xfrm>
            <a:off x="-553320" y="130680"/>
            <a:ext cx="9278280" cy="1300320"/>
            <a:chOff x="-553320" y="130680"/>
            <a:chExt cx="9278280" cy="1300320"/>
          </a:xfrm>
        </p:grpSpPr>
        <p:sp>
          <p:nvSpPr>
            <p:cNvPr id="82" name="Google Shape;180;p31">
              <a:extLst>
                <a:ext uri="{FF2B5EF4-FFF2-40B4-BE49-F238E27FC236}">
                  <a16:creationId xmlns:a16="http://schemas.microsoft.com/office/drawing/2014/main" id="{651CCF46-786F-7918-0915-FD83D877E281}"/>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83" name="Google Shape;181;p31">
              <a:extLst>
                <a:ext uri="{FF2B5EF4-FFF2-40B4-BE49-F238E27FC236}">
                  <a16:creationId xmlns:a16="http://schemas.microsoft.com/office/drawing/2014/main" id="{C8D9B97B-D7C0-D90E-1481-D575C11DBFB6}"/>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84" name="PlaceHolder 1">
            <a:extLst>
              <a:ext uri="{FF2B5EF4-FFF2-40B4-BE49-F238E27FC236}">
                <a16:creationId xmlns:a16="http://schemas.microsoft.com/office/drawing/2014/main" id="{B9792F07-807E-1890-F469-C16F8DB3135B}"/>
              </a:ext>
            </a:extLst>
          </p:cNvPr>
          <p:cNvSpPr>
            <a:spLocks noGrp="1"/>
          </p:cNvSpPr>
          <p:nvPr>
            <p:ph type="title"/>
          </p:nvPr>
        </p:nvSpPr>
        <p:spPr>
          <a:xfrm>
            <a:off x="1247760" y="380880"/>
            <a:ext cx="5466960"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4000" b="1" strike="noStrike" spc="-1" dirty="0">
                <a:solidFill>
                  <a:schemeClr val="dk1"/>
                </a:solidFill>
                <a:latin typeface="Sora"/>
                <a:ea typeface="Sora"/>
              </a:rPr>
              <a:t>AI in Litigation</a:t>
            </a:r>
            <a:endParaRPr lang="fr-FR" sz="4000" b="0" strike="noStrike" spc="-1" dirty="0">
              <a:solidFill>
                <a:schemeClr val="dk1"/>
              </a:solidFill>
              <a:latin typeface="Arial"/>
            </a:endParaRPr>
          </a:p>
        </p:txBody>
      </p:sp>
      <p:sp>
        <p:nvSpPr>
          <p:cNvPr id="85" name="PlaceHolder 2">
            <a:extLst>
              <a:ext uri="{FF2B5EF4-FFF2-40B4-BE49-F238E27FC236}">
                <a16:creationId xmlns:a16="http://schemas.microsoft.com/office/drawing/2014/main" id="{06FC0BDE-421C-059A-C319-130261B26467}"/>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09</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35424538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E7BEB8-E97C-9605-FB10-C7D7DA8B7D19}"/>
              </a:ext>
            </a:extLst>
          </p:cNvPr>
          <p:cNvSpPr>
            <a:spLocks noGrp="1"/>
          </p:cNvSpPr>
          <p:nvPr>
            <p:ph type="title"/>
          </p:nvPr>
        </p:nvSpPr>
        <p:spPr>
          <a:xfrm>
            <a:off x="205979" y="205979"/>
            <a:ext cx="8702278" cy="532209"/>
          </a:xfrm>
        </p:spPr>
        <p:txBody>
          <a:bodyPr>
            <a:normAutofit fontScale="90000"/>
          </a:bodyPr>
          <a:lstStyle/>
          <a:p>
            <a:r>
              <a:rPr lang="en-US" b="0" dirty="0">
                <a:solidFill>
                  <a:srgbClr val="000000"/>
                </a:solidFill>
                <a:latin typeface="ProximaNova-Regular"/>
              </a:rPr>
              <a:t>F</a:t>
            </a:r>
            <a:r>
              <a:rPr lang="en-US" b="0" i="0" dirty="0">
                <a:solidFill>
                  <a:srgbClr val="000000"/>
                </a:solidFill>
                <a:effectLst/>
                <a:latin typeface="ProximaNova-Regular"/>
              </a:rPr>
              <a:t>oreshadowing the future of claims associated with electronic medical record (EMR) systems enhanced by AI</a:t>
            </a:r>
            <a:endParaRPr lang="en-US" dirty="0">
              <a:solidFill>
                <a:schemeClr val="accent1"/>
              </a:solidFill>
            </a:endParaRPr>
          </a:p>
        </p:txBody>
      </p:sp>
      <p:pic>
        <p:nvPicPr>
          <p:cNvPr id="5" name="Picture 4">
            <a:extLst>
              <a:ext uri="{FF2B5EF4-FFF2-40B4-BE49-F238E27FC236}">
                <a16:creationId xmlns:a16="http://schemas.microsoft.com/office/drawing/2014/main" id="{370AFA40-AC63-C664-C31F-53DDCCEF0741}"/>
              </a:ext>
            </a:extLst>
          </p:cNvPr>
          <p:cNvPicPr>
            <a:picLocks noChangeAspect="1"/>
          </p:cNvPicPr>
          <p:nvPr/>
        </p:nvPicPr>
        <p:blipFill>
          <a:blip r:embed="rId3"/>
          <a:stretch>
            <a:fillRect/>
          </a:stretch>
        </p:blipFill>
        <p:spPr>
          <a:xfrm>
            <a:off x="371372" y="1799240"/>
            <a:ext cx="8371490" cy="1424431"/>
          </a:xfrm>
          <a:prstGeom prst="rect">
            <a:avLst/>
          </a:prstGeom>
        </p:spPr>
      </p:pic>
      <p:sp>
        <p:nvSpPr>
          <p:cNvPr id="6" name="TextBox 5">
            <a:extLst>
              <a:ext uri="{FF2B5EF4-FFF2-40B4-BE49-F238E27FC236}">
                <a16:creationId xmlns:a16="http://schemas.microsoft.com/office/drawing/2014/main" id="{53AE825A-0A79-1C49-239C-68347258DEA9}"/>
              </a:ext>
            </a:extLst>
          </p:cNvPr>
          <p:cNvSpPr txBox="1"/>
          <p:nvPr/>
        </p:nvSpPr>
        <p:spPr>
          <a:xfrm>
            <a:off x="205740" y="906517"/>
            <a:ext cx="8536240" cy="784830"/>
          </a:xfrm>
          <a:prstGeom prst="rect">
            <a:avLst/>
          </a:prstGeom>
          <a:noFill/>
        </p:spPr>
        <p:txBody>
          <a:bodyPr wrap="square" rtlCol="0">
            <a:spAutoFit/>
          </a:bodyPr>
          <a:lstStyle/>
          <a:p>
            <a:pPr algn="l" fontAlgn="base"/>
            <a:r>
              <a:rPr lang="en-US" i="1" dirty="0">
                <a:solidFill>
                  <a:srgbClr val="FF0000"/>
                </a:solidFill>
                <a:latin typeface="ProximaNova-Regular"/>
              </a:rPr>
              <a:t>In re Acclarent</a:t>
            </a:r>
            <a:r>
              <a:rPr lang="en-US" dirty="0">
                <a:solidFill>
                  <a:srgbClr val="FF0000"/>
                </a:solidFill>
                <a:latin typeface="ProximaNova-Regular"/>
              </a:rPr>
              <a:t>, 2024 WL 2873617 (Tex. App. 2024)</a:t>
            </a:r>
          </a:p>
          <a:p>
            <a:pPr algn="l" fontAlgn="base"/>
            <a:endParaRPr lang="en-US" sz="1350" dirty="0">
              <a:solidFill>
                <a:srgbClr val="000000"/>
              </a:solidFill>
              <a:latin typeface="ProximaNova-Regular"/>
            </a:endParaRPr>
          </a:p>
          <a:p>
            <a:pPr algn="l"/>
            <a:r>
              <a:rPr lang="en-US" sz="1350" dirty="0">
                <a:solidFill>
                  <a:srgbClr val="000000"/>
                </a:solidFill>
                <a:latin typeface="ProximaNova-Regular"/>
              </a:rPr>
              <a:t>	</a:t>
            </a:r>
          </a:p>
        </p:txBody>
      </p:sp>
    </p:spTree>
    <p:extLst>
      <p:ext uri="{BB962C8B-B14F-4D97-AF65-F5344CB8AC3E}">
        <p14:creationId xmlns:p14="http://schemas.microsoft.com/office/powerpoint/2010/main" val="501839007"/>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A06B-EECE-0D85-1A4F-1B751E5778A3}"/>
              </a:ext>
            </a:extLst>
          </p:cNvPr>
          <p:cNvSpPr>
            <a:spLocks noGrp="1"/>
          </p:cNvSpPr>
          <p:nvPr>
            <p:ph type="title"/>
          </p:nvPr>
        </p:nvSpPr>
        <p:spPr>
          <a:xfrm>
            <a:off x="205740" y="205740"/>
            <a:ext cx="8702516" cy="700778"/>
          </a:xfrm>
        </p:spPr>
        <p:txBody>
          <a:bodyPr>
            <a:normAutofit fontScale="90000"/>
          </a:bodyPr>
          <a:lstStyle/>
          <a:p>
            <a:r>
              <a:rPr lang="en-US" b="0" dirty="0">
                <a:solidFill>
                  <a:srgbClr val="000000"/>
                </a:solidFill>
                <a:latin typeface="ProximaNova-Regular"/>
              </a:rPr>
              <a:t>F</a:t>
            </a:r>
            <a:r>
              <a:rPr lang="en-US" b="0" i="0" dirty="0">
                <a:solidFill>
                  <a:srgbClr val="000000"/>
                </a:solidFill>
                <a:effectLst/>
                <a:latin typeface="ProximaNova-Regular"/>
              </a:rPr>
              <a:t>oreshadowing the future of claims associated with electronic medical record (EMR) systems enhanced by AI</a:t>
            </a:r>
            <a:endParaRPr lang="en-US" dirty="0">
              <a:solidFill>
                <a:schemeClr val="accent1"/>
              </a:solidFill>
            </a:endParaRPr>
          </a:p>
        </p:txBody>
      </p:sp>
      <p:sp>
        <p:nvSpPr>
          <p:cNvPr id="3" name="TextBox 2">
            <a:extLst>
              <a:ext uri="{FF2B5EF4-FFF2-40B4-BE49-F238E27FC236}">
                <a16:creationId xmlns:a16="http://schemas.microsoft.com/office/drawing/2014/main" id="{77D9EA56-34F8-B023-36BB-8E440AF55819}"/>
              </a:ext>
            </a:extLst>
          </p:cNvPr>
          <p:cNvSpPr txBox="1"/>
          <p:nvPr/>
        </p:nvSpPr>
        <p:spPr>
          <a:xfrm>
            <a:off x="205740" y="906518"/>
            <a:ext cx="8536240" cy="4316566"/>
          </a:xfrm>
          <a:prstGeom prst="rect">
            <a:avLst/>
          </a:prstGeom>
          <a:noFill/>
        </p:spPr>
        <p:txBody>
          <a:bodyPr wrap="square" rtlCol="0">
            <a:spAutoFit/>
          </a:bodyPr>
          <a:lstStyle/>
          <a:p>
            <a:pPr algn="l" fontAlgn="base"/>
            <a:r>
              <a:rPr lang="en-US" i="1" dirty="0">
                <a:solidFill>
                  <a:srgbClr val="FF0000"/>
                </a:solidFill>
                <a:latin typeface="ProximaNova-Regular"/>
              </a:rPr>
              <a:t>In re Acclarent</a:t>
            </a:r>
            <a:r>
              <a:rPr lang="en-US" dirty="0">
                <a:solidFill>
                  <a:srgbClr val="FF0000"/>
                </a:solidFill>
                <a:latin typeface="ProximaNova-Regular"/>
              </a:rPr>
              <a:t>, 2024 WL 2873617 (Tex. App. 2024)</a:t>
            </a:r>
          </a:p>
          <a:p>
            <a:pPr algn="l" fontAlgn="base"/>
            <a:endParaRPr lang="en-US" sz="1350" dirty="0">
              <a:solidFill>
                <a:srgbClr val="000000"/>
              </a:solidFill>
              <a:latin typeface="ProximaNova-Regular"/>
            </a:endParaRPr>
          </a:p>
          <a:p>
            <a:pPr algn="l"/>
            <a:r>
              <a:rPr lang="en-US" sz="1350" dirty="0">
                <a:solidFill>
                  <a:srgbClr val="000000"/>
                </a:solidFill>
                <a:latin typeface="ProximaNova-Regular"/>
              </a:rPr>
              <a:t>	In this case, the prospective plaintiff sought pre-complaint depositions of physicians and a medical device manufacturer surrounding an event involving a sinus surgery. The prospective plaintiff's intention was to learn more about an AI-enhanced feature of the product that was used during the surgical procedure at issue, which allegedly may have malfunctioned, causing injuries.</a:t>
            </a:r>
          </a:p>
          <a:p>
            <a:pPr algn="l"/>
            <a:r>
              <a:rPr lang="en-US" sz="1350" dirty="0">
                <a:solidFill>
                  <a:srgbClr val="000000"/>
                </a:solidFill>
                <a:latin typeface="ProximaNova-Regular"/>
              </a:rPr>
              <a:t>	Among other things, the prospective </a:t>
            </a:r>
            <a:r>
              <a:rPr lang="en-US" sz="1350" dirty="0">
                <a:solidFill>
                  <a:srgbClr val="FF0000"/>
                </a:solidFill>
                <a:latin typeface="ProximaNova-Regular"/>
              </a:rPr>
              <a:t>plaintiff sought to learn the identity of the AI provider</a:t>
            </a:r>
            <a:r>
              <a:rPr lang="en-US" sz="1350" dirty="0">
                <a:solidFill>
                  <a:srgbClr val="000000"/>
                </a:solidFill>
                <a:latin typeface="ProximaNova-Regular"/>
              </a:rPr>
              <a:t>; </a:t>
            </a:r>
            <a:r>
              <a:rPr lang="en-US" sz="1350" dirty="0">
                <a:solidFill>
                  <a:srgbClr val="FF0000"/>
                </a:solidFill>
                <a:latin typeface="ProximaNova-Regular"/>
              </a:rPr>
              <a:t>how the device engineers interacted with the AI provider in enhancing the medical device</a:t>
            </a:r>
            <a:r>
              <a:rPr lang="en-US" sz="1350" dirty="0">
                <a:solidFill>
                  <a:srgbClr val="000000"/>
                </a:solidFill>
                <a:latin typeface="ProximaNova-Regular"/>
              </a:rPr>
              <a:t>; </a:t>
            </a:r>
            <a:r>
              <a:rPr lang="en-US" sz="1350" dirty="0">
                <a:solidFill>
                  <a:srgbClr val="FF0000"/>
                </a:solidFill>
                <a:latin typeface="ProximaNova-Regular"/>
              </a:rPr>
              <a:t>communications with and submissions by the device manufacturer</a:t>
            </a:r>
            <a:r>
              <a:rPr lang="en-US" sz="1350" dirty="0">
                <a:solidFill>
                  <a:srgbClr val="000000"/>
                </a:solidFill>
                <a:latin typeface="ProximaNova-Regular"/>
              </a:rPr>
              <a:t>, if any, to the Federal Drug Administration (FDA) about the AI enhancement; </a:t>
            </a:r>
            <a:r>
              <a:rPr lang="en-US" sz="1350" dirty="0">
                <a:solidFill>
                  <a:srgbClr val="FF0000"/>
                </a:solidFill>
                <a:latin typeface="ProximaNova-Regular"/>
              </a:rPr>
              <a:t>any product recalls due to faulty AI</a:t>
            </a:r>
            <a:r>
              <a:rPr lang="en-US" sz="1350" dirty="0">
                <a:solidFill>
                  <a:srgbClr val="000000"/>
                </a:solidFill>
                <a:latin typeface="ProximaNova-Regular"/>
              </a:rPr>
              <a:t>; </a:t>
            </a:r>
            <a:r>
              <a:rPr lang="en-US" sz="1350" dirty="0">
                <a:solidFill>
                  <a:srgbClr val="FF0000"/>
                </a:solidFill>
                <a:latin typeface="ProximaNova-Regular"/>
              </a:rPr>
              <a:t>all communications between the potential physician defendant and the product manufacturer on the use of the AI-enhanced device</a:t>
            </a:r>
            <a:r>
              <a:rPr lang="en-US" sz="1350" dirty="0">
                <a:solidFill>
                  <a:srgbClr val="000000"/>
                </a:solidFill>
                <a:latin typeface="ProximaNova-Regular"/>
              </a:rPr>
              <a:t>; and </a:t>
            </a:r>
            <a:r>
              <a:rPr lang="en-US" sz="1350" dirty="0">
                <a:solidFill>
                  <a:srgbClr val="FF0000"/>
                </a:solidFill>
                <a:latin typeface="ProximaNova-Regular"/>
              </a:rPr>
              <a:t>reports of other patient injuries due to errors by the AI-enhanced medical device</a:t>
            </a:r>
            <a:r>
              <a:rPr lang="en-US" sz="1350" dirty="0">
                <a:solidFill>
                  <a:srgbClr val="000000"/>
                </a:solidFill>
                <a:latin typeface="ProximaNova-Regular"/>
              </a:rPr>
              <a:t>.</a:t>
            </a:r>
          </a:p>
          <a:p>
            <a:pPr algn="l"/>
            <a:r>
              <a:rPr lang="en-US" sz="1350" dirty="0">
                <a:solidFill>
                  <a:srgbClr val="000000"/>
                </a:solidFill>
                <a:latin typeface="ProximaNova-Regular"/>
              </a:rPr>
              <a:t>	Another reason for the prospective plaintiff's request to access the pre-complaint depositions was to vet whether she had a product liability case, a straightforward medical malpractice case, or a hybrid case involving the physicians and the medical device manufacturer. Her attorney argued that a product liability component could impact many aspects of the anticipated lawsuit, including the venue, jurisdiction, application of a preemptive defense by the device manufacturer, and timing of the filing of her case based on the applicable statute of limitations.</a:t>
            </a:r>
          </a:p>
          <a:p>
            <a:pPr algn="l"/>
            <a:r>
              <a:rPr lang="en-US" sz="1350" dirty="0">
                <a:solidFill>
                  <a:srgbClr val="000000"/>
                </a:solidFill>
                <a:latin typeface="ProximaNova-Regular"/>
              </a:rPr>
              <a:t>The Texas court of appeals ultimately denied the request for pre-complaint depositions of the device manufacturer, but the case illustrates the new issues to consider as AI becomes more integrated into health care decision making, diagnosis and treatment.</a:t>
            </a:r>
          </a:p>
        </p:txBody>
      </p:sp>
    </p:spTree>
    <p:extLst>
      <p:ext uri="{BB962C8B-B14F-4D97-AF65-F5344CB8AC3E}">
        <p14:creationId xmlns:p14="http://schemas.microsoft.com/office/powerpoint/2010/main" val="1313124424"/>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A06B-EECE-0D85-1A4F-1B751E5778A3}"/>
              </a:ext>
            </a:extLst>
          </p:cNvPr>
          <p:cNvSpPr>
            <a:spLocks noGrp="1"/>
          </p:cNvSpPr>
          <p:nvPr>
            <p:ph type="title"/>
          </p:nvPr>
        </p:nvSpPr>
        <p:spPr>
          <a:xfrm>
            <a:off x="205740" y="205740"/>
            <a:ext cx="8702516" cy="700778"/>
          </a:xfrm>
        </p:spPr>
        <p:txBody>
          <a:bodyPr>
            <a:normAutofit fontScale="90000"/>
          </a:bodyPr>
          <a:lstStyle/>
          <a:p>
            <a:r>
              <a:rPr lang="en-US" b="0" dirty="0">
                <a:solidFill>
                  <a:srgbClr val="000000"/>
                </a:solidFill>
                <a:latin typeface="ProximaNova-Regular"/>
              </a:rPr>
              <a:t>F</a:t>
            </a:r>
            <a:r>
              <a:rPr lang="en-US" b="0" i="0" dirty="0">
                <a:solidFill>
                  <a:srgbClr val="000000"/>
                </a:solidFill>
                <a:effectLst/>
                <a:latin typeface="ProximaNova-Regular"/>
              </a:rPr>
              <a:t>oreshadowing the future of claims associated with electronic medical record (EMR) systems enhanced by AI</a:t>
            </a:r>
            <a:endParaRPr lang="en-US" dirty="0">
              <a:solidFill>
                <a:schemeClr val="accent1"/>
              </a:solidFill>
            </a:endParaRPr>
          </a:p>
        </p:txBody>
      </p:sp>
      <p:sp>
        <p:nvSpPr>
          <p:cNvPr id="3" name="TextBox 2">
            <a:extLst>
              <a:ext uri="{FF2B5EF4-FFF2-40B4-BE49-F238E27FC236}">
                <a16:creationId xmlns:a16="http://schemas.microsoft.com/office/drawing/2014/main" id="{77D9EA56-34F8-B023-36BB-8E440AF55819}"/>
              </a:ext>
            </a:extLst>
          </p:cNvPr>
          <p:cNvSpPr txBox="1"/>
          <p:nvPr/>
        </p:nvSpPr>
        <p:spPr>
          <a:xfrm>
            <a:off x="205740" y="993227"/>
            <a:ext cx="8536240" cy="923330"/>
          </a:xfrm>
          <a:prstGeom prst="rect">
            <a:avLst/>
          </a:prstGeom>
          <a:noFill/>
        </p:spPr>
        <p:txBody>
          <a:bodyPr wrap="square" rtlCol="0">
            <a:spAutoFit/>
          </a:bodyPr>
          <a:lstStyle/>
          <a:p>
            <a:pPr algn="l" fontAlgn="base"/>
            <a:r>
              <a:rPr lang="en-US" i="1" dirty="0">
                <a:solidFill>
                  <a:srgbClr val="FF0000"/>
                </a:solidFill>
                <a:latin typeface="ProximaNova-Regular"/>
              </a:rPr>
              <a:t>Lowe v. Cerner</a:t>
            </a:r>
            <a:r>
              <a:rPr lang="en-US" dirty="0">
                <a:solidFill>
                  <a:srgbClr val="FF0000"/>
                </a:solidFill>
                <a:latin typeface="ProximaNova-Regular"/>
              </a:rPr>
              <a:t>, 2022 WL 17269066 (6th Cir., Nov. 29, 2022)</a:t>
            </a:r>
          </a:p>
          <a:p>
            <a:pPr algn="l" fontAlgn="base"/>
            <a:endParaRPr lang="en-US" dirty="0">
              <a:solidFill>
                <a:srgbClr val="000000"/>
              </a:solidFill>
              <a:latin typeface="ProximaNova-Regular"/>
            </a:endParaRPr>
          </a:p>
          <a:p>
            <a:pPr algn="l" fontAlgn="base"/>
            <a:r>
              <a:rPr lang="en-US" dirty="0">
                <a:solidFill>
                  <a:srgbClr val="000000"/>
                </a:solidFill>
                <a:latin typeface="ProximaNova-Regular"/>
              </a:rPr>
              <a:t>	</a:t>
            </a:r>
            <a:endParaRPr lang="en-US" dirty="0"/>
          </a:p>
        </p:txBody>
      </p:sp>
      <p:pic>
        <p:nvPicPr>
          <p:cNvPr id="5" name="Picture 4">
            <a:extLst>
              <a:ext uri="{FF2B5EF4-FFF2-40B4-BE49-F238E27FC236}">
                <a16:creationId xmlns:a16="http://schemas.microsoft.com/office/drawing/2014/main" id="{CF77CD8F-DE7E-B0B0-909E-3C1369030EA0}"/>
              </a:ext>
            </a:extLst>
          </p:cNvPr>
          <p:cNvPicPr>
            <a:picLocks noChangeAspect="1"/>
          </p:cNvPicPr>
          <p:nvPr/>
        </p:nvPicPr>
        <p:blipFill>
          <a:blip r:embed="rId3"/>
          <a:stretch>
            <a:fillRect/>
          </a:stretch>
        </p:blipFill>
        <p:spPr>
          <a:xfrm>
            <a:off x="3500438" y="1291161"/>
            <a:ext cx="2143125" cy="1200150"/>
          </a:xfrm>
          <a:prstGeom prst="rect">
            <a:avLst/>
          </a:prstGeom>
        </p:spPr>
      </p:pic>
      <p:pic>
        <p:nvPicPr>
          <p:cNvPr id="6" name="Picture 5">
            <a:extLst>
              <a:ext uri="{FF2B5EF4-FFF2-40B4-BE49-F238E27FC236}">
                <a16:creationId xmlns:a16="http://schemas.microsoft.com/office/drawing/2014/main" id="{93BEB644-B11B-51A8-35A4-A7D4667CAAEB}"/>
              </a:ext>
            </a:extLst>
          </p:cNvPr>
          <p:cNvPicPr>
            <a:picLocks noChangeAspect="1"/>
          </p:cNvPicPr>
          <p:nvPr/>
        </p:nvPicPr>
        <p:blipFill>
          <a:blip r:embed="rId4"/>
          <a:stretch>
            <a:fillRect/>
          </a:stretch>
        </p:blipFill>
        <p:spPr>
          <a:xfrm>
            <a:off x="2215055" y="2191408"/>
            <a:ext cx="4561445" cy="2565812"/>
          </a:xfrm>
          <a:prstGeom prst="rect">
            <a:avLst/>
          </a:prstGeom>
        </p:spPr>
      </p:pic>
    </p:spTree>
    <p:extLst>
      <p:ext uri="{BB962C8B-B14F-4D97-AF65-F5344CB8AC3E}">
        <p14:creationId xmlns:p14="http://schemas.microsoft.com/office/powerpoint/2010/main" val="1743677372"/>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A06B-EECE-0D85-1A4F-1B751E5778A3}"/>
              </a:ext>
            </a:extLst>
          </p:cNvPr>
          <p:cNvSpPr>
            <a:spLocks noGrp="1"/>
          </p:cNvSpPr>
          <p:nvPr>
            <p:ph type="title"/>
          </p:nvPr>
        </p:nvSpPr>
        <p:spPr>
          <a:xfrm>
            <a:off x="205740" y="205740"/>
            <a:ext cx="8702516" cy="700778"/>
          </a:xfrm>
        </p:spPr>
        <p:txBody>
          <a:bodyPr>
            <a:normAutofit fontScale="90000"/>
          </a:bodyPr>
          <a:lstStyle/>
          <a:p>
            <a:r>
              <a:rPr lang="en-US" b="0" dirty="0">
                <a:solidFill>
                  <a:srgbClr val="000000"/>
                </a:solidFill>
                <a:latin typeface="ProximaNova-Regular"/>
              </a:rPr>
              <a:t>F</a:t>
            </a:r>
            <a:r>
              <a:rPr lang="en-US" b="0" i="0" dirty="0">
                <a:solidFill>
                  <a:srgbClr val="000000"/>
                </a:solidFill>
                <a:effectLst/>
                <a:latin typeface="ProximaNova-Regular"/>
              </a:rPr>
              <a:t>oreshadowing the future of claims associated with electronic medical record (EMR) systems enhanced by AI</a:t>
            </a:r>
            <a:endParaRPr lang="en-US" dirty="0">
              <a:solidFill>
                <a:schemeClr val="accent1"/>
              </a:solidFill>
            </a:endParaRPr>
          </a:p>
        </p:txBody>
      </p:sp>
      <p:sp>
        <p:nvSpPr>
          <p:cNvPr id="3" name="TextBox 2">
            <a:extLst>
              <a:ext uri="{FF2B5EF4-FFF2-40B4-BE49-F238E27FC236}">
                <a16:creationId xmlns:a16="http://schemas.microsoft.com/office/drawing/2014/main" id="{77D9EA56-34F8-B023-36BB-8E440AF55819}"/>
              </a:ext>
            </a:extLst>
          </p:cNvPr>
          <p:cNvSpPr txBox="1"/>
          <p:nvPr/>
        </p:nvSpPr>
        <p:spPr>
          <a:xfrm>
            <a:off x="205740" y="993228"/>
            <a:ext cx="8536240" cy="3416320"/>
          </a:xfrm>
          <a:prstGeom prst="rect">
            <a:avLst/>
          </a:prstGeom>
          <a:noFill/>
        </p:spPr>
        <p:txBody>
          <a:bodyPr wrap="square" rtlCol="0">
            <a:spAutoFit/>
          </a:bodyPr>
          <a:lstStyle/>
          <a:p>
            <a:pPr algn="l" fontAlgn="base"/>
            <a:r>
              <a:rPr lang="en-US" i="1" dirty="0">
                <a:solidFill>
                  <a:srgbClr val="FF0000"/>
                </a:solidFill>
                <a:latin typeface="ProximaNova-Regular"/>
              </a:rPr>
              <a:t>Lowe v. Cerner</a:t>
            </a:r>
            <a:r>
              <a:rPr lang="en-US" dirty="0">
                <a:solidFill>
                  <a:srgbClr val="FF0000"/>
                </a:solidFill>
                <a:latin typeface="ProximaNova-Regular"/>
              </a:rPr>
              <a:t>, 2022 WL 17269066 (6th Cir., Nov. 29, 2022)</a:t>
            </a:r>
          </a:p>
          <a:p>
            <a:pPr algn="l" fontAlgn="base"/>
            <a:endParaRPr lang="en-US" dirty="0">
              <a:solidFill>
                <a:srgbClr val="000000"/>
              </a:solidFill>
              <a:latin typeface="ProximaNova-Regular"/>
            </a:endParaRPr>
          </a:p>
          <a:p>
            <a:pPr algn="l" fontAlgn="base"/>
            <a:r>
              <a:rPr lang="en-US" dirty="0">
                <a:solidFill>
                  <a:srgbClr val="000000"/>
                </a:solidFill>
                <a:latin typeface="ProximaNova-Regular"/>
              </a:rPr>
              <a:t>	The trial court in </a:t>
            </a:r>
            <a:r>
              <a:rPr lang="en-US" i="1" dirty="0">
                <a:solidFill>
                  <a:srgbClr val="000000"/>
                </a:solidFill>
                <a:latin typeface="ProximaNova-Regular"/>
              </a:rPr>
              <a:t>Lowe</a:t>
            </a:r>
            <a:r>
              <a:rPr lang="en-US" dirty="0">
                <a:solidFill>
                  <a:srgbClr val="000000"/>
                </a:solidFill>
                <a:latin typeface="ProximaNova-Regular"/>
              </a:rPr>
              <a:t> </a:t>
            </a:r>
            <a:r>
              <a:rPr lang="en-US" i="1" dirty="0">
                <a:solidFill>
                  <a:srgbClr val="000000"/>
                </a:solidFill>
                <a:latin typeface="ProximaNova-Regular"/>
              </a:rPr>
              <a:t>v. Cerner</a:t>
            </a:r>
            <a:r>
              <a:rPr lang="en-US" dirty="0">
                <a:solidFill>
                  <a:srgbClr val="000000"/>
                </a:solidFill>
                <a:latin typeface="ProximaNova-Regular"/>
              </a:rPr>
              <a:t> held that an </a:t>
            </a:r>
            <a:r>
              <a:rPr lang="en-US" dirty="0">
                <a:solidFill>
                  <a:srgbClr val="FF0000"/>
                </a:solidFill>
                <a:latin typeface="ProximaNova-Regular"/>
              </a:rPr>
              <a:t>EMR system vendor can be sued after a patient was injured due to a charting error by the physician who admitted confusion in how to document the timing of an order</a:t>
            </a:r>
            <a:r>
              <a:rPr lang="en-US" dirty="0">
                <a:solidFill>
                  <a:srgbClr val="000000"/>
                </a:solidFill>
                <a:latin typeface="ProximaNova-Regular"/>
              </a:rPr>
              <a:t>. Given that EMRs are used almost universally with every patient, as opposed to the narrow use of traditional medical devices like defibrillators and orthopedic devices, the Lowe decision has set the precedent for a whole host of new medical device cases based upon medical provider user error due to a confusing EMR system. As the EMR becomes more complex and boosted by AI chatbots, clinical decision support (CDS) and computer assisted diagnosis (CAD), it should be anticipated that health care providers and EMR/AI vendors will be sued together more regularly.</a:t>
            </a:r>
            <a:endParaRPr lang="en-US" dirty="0"/>
          </a:p>
        </p:txBody>
      </p:sp>
    </p:spTree>
    <p:extLst>
      <p:ext uri="{BB962C8B-B14F-4D97-AF65-F5344CB8AC3E}">
        <p14:creationId xmlns:p14="http://schemas.microsoft.com/office/powerpoint/2010/main" val="901717397"/>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9AFA1-6747-9C1B-C37C-DA6137BCDE09}"/>
              </a:ext>
            </a:extLst>
          </p:cNvPr>
          <p:cNvPicPr>
            <a:picLocks noChangeAspect="1"/>
          </p:cNvPicPr>
          <p:nvPr/>
        </p:nvPicPr>
        <p:blipFill>
          <a:blip r:embed="rId3"/>
          <a:stretch>
            <a:fillRect/>
          </a:stretch>
        </p:blipFill>
        <p:spPr>
          <a:xfrm>
            <a:off x="110357" y="92779"/>
            <a:ext cx="4353252" cy="4558049"/>
          </a:xfrm>
          <a:prstGeom prst="rect">
            <a:avLst/>
          </a:prstGeom>
        </p:spPr>
      </p:pic>
      <p:sp>
        <p:nvSpPr>
          <p:cNvPr id="6" name="TextBox 5">
            <a:extLst>
              <a:ext uri="{FF2B5EF4-FFF2-40B4-BE49-F238E27FC236}">
                <a16:creationId xmlns:a16="http://schemas.microsoft.com/office/drawing/2014/main" id="{D10E9F6E-AFFC-07B5-01ED-A5D7F933A7B1}"/>
              </a:ext>
            </a:extLst>
          </p:cNvPr>
          <p:cNvSpPr txBox="1"/>
          <p:nvPr/>
        </p:nvSpPr>
        <p:spPr>
          <a:xfrm>
            <a:off x="5005552" y="2571751"/>
            <a:ext cx="3815255" cy="1338828"/>
          </a:xfrm>
          <a:prstGeom prst="rect">
            <a:avLst/>
          </a:prstGeom>
          <a:noFill/>
        </p:spPr>
        <p:txBody>
          <a:bodyPr wrap="square">
            <a:spAutoFit/>
          </a:bodyPr>
          <a:lstStyle/>
          <a:p>
            <a:r>
              <a:rPr lang="es-ES" sz="1350" b="1" dirty="0">
                <a:solidFill>
                  <a:srgbClr val="002E66"/>
                </a:solidFill>
                <a:latin typeface="Gotham"/>
              </a:rPr>
              <a:t>Barrows et al v. Humana, Inc.</a:t>
            </a:r>
            <a:endParaRPr lang="en-US" sz="1350" b="1" dirty="0">
              <a:solidFill>
                <a:srgbClr val="002E66"/>
              </a:solidFill>
              <a:latin typeface="Gotham"/>
            </a:endParaRPr>
          </a:p>
          <a:p>
            <a:endParaRPr lang="en-US" sz="1350" b="1" dirty="0">
              <a:solidFill>
                <a:srgbClr val="002E66"/>
              </a:solidFill>
              <a:latin typeface="Gotham"/>
            </a:endParaRPr>
          </a:p>
          <a:p>
            <a:r>
              <a:rPr lang="en-US" sz="1350" b="1" dirty="0">
                <a:solidFill>
                  <a:srgbClr val="002E66"/>
                </a:solidFill>
                <a:latin typeface="Gotham"/>
              </a:rPr>
              <a:t>Estate of Gene B. Lokken et al. v. UnitedHealth Group, Inc. et al.</a:t>
            </a:r>
          </a:p>
          <a:p>
            <a:endParaRPr lang="en-US" sz="1350" b="1" dirty="0">
              <a:solidFill>
                <a:srgbClr val="002E66"/>
              </a:solidFill>
              <a:latin typeface="Gotham"/>
            </a:endParaRPr>
          </a:p>
          <a:p>
            <a:r>
              <a:rPr lang="en-US" sz="1350" b="1" dirty="0">
                <a:solidFill>
                  <a:srgbClr val="002E66"/>
                </a:solidFill>
                <a:latin typeface="Gotham"/>
              </a:rPr>
              <a:t>Kisting-Leung et al. v. Cigna Corporation et al.</a:t>
            </a:r>
            <a:endParaRPr lang="es-ES" sz="1350" b="1" dirty="0">
              <a:solidFill>
                <a:srgbClr val="002E66"/>
              </a:solidFill>
              <a:latin typeface="Gotham"/>
            </a:endParaRPr>
          </a:p>
        </p:txBody>
      </p:sp>
      <p:pic>
        <p:nvPicPr>
          <p:cNvPr id="7" name="Picture 6">
            <a:extLst>
              <a:ext uri="{FF2B5EF4-FFF2-40B4-BE49-F238E27FC236}">
                <a16:creationId xmlns:a16="http://schemas.microsoft.com/office/drawing/2014/main" id="{F5553558-CF04-B5F2-DB7E-8EEEA088B985}"/>
              </a:ext>
            </a:extLst>
          </p:cNvPr>
          <p:cNvPicPr>
            <a:picLocks noChangeAspect="1"/>
          </p:cNvPicPr>
          <p:nvPr/>
        </p:nvPicPr>
        <p:blipFill>
          <a:blip r:embed="rId4"/>
          <a:stretch>
            <a:fillRect/>
          </a:stretch>
        </p:blipFill>
        <p:spPr>
          <a:xfrm>
            <a:off x="6198804" y="541631"/>
            <a:ext cx="1428750" cy="1428750"/>
          </a:xfrm>
          <a:prstGeom prst="rect">
            <a:avLst/>
          </a:prstGeom>
        </p:spPr>
      </p:pic>
    </p:spTree>
    <p:extLst>
      <p:ext uri="{BB962C8B-B14F-4D97-AF65-F5344CB8AC3E}">
        <p14:creationId xmlns:p14="http://schemas.microsoft.com/office/powerpoint/2010/main" val="377838449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5FBC-AF82-59A3-F5BC-20106E50A0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FAC698-4DAF-B6D0-9ED8-563AB812BE0A}"/>
              </a:ext>
            </a:extLst>
          </p:cNvPr>
          <p:cNvSpPr>
            <a:spLocks noGrp="1"/>
          </p:cNvSpPr>
          <p:nvPr>
            <p:ph type="title"/>
          </p:nvPr>
        </p:nvSpPr>
        <p:spPr>
          <a:xfrm>
            <a:off x="2872745" y="109360"/>
            <a:ext cx="6164575" cy="650483"/>
          </a:xfrm>
        </p:spPr>
        <p:txBody>
          <a:bodyPr>
            <a:noAutofit/>
          </a:bodyPr>
          <a:lstStyle/>
          <a:p>
            <a:pPr algn="ctr"/>
            <a:r>
              <a:rPr lang="en-US" sz="2100" dirty="0"/>
              <a:t>Trial Bifurcation</a:t>
            </a:r>
            <a:br>
              <a:rPr lang="en-US" sz="2100" dirty="0"/>
            </a:br>
            <a:r>
              <a:rPr lang="en-US" sz="2100" dirty="0"/>
              <a:t>(Liability/Damages)</a:t>
            </a:r>
          </a:p>
        </p:txBody>
      </p:sp>
      <p:sp>
        <p:nvSpPr>
          <p:cNvPr id="7" name="TextBox 6">
            <a:extLst>
              <a:ext uri="{FF2B5EF4-FFF2-40B4-BE49-F238E27FC236}">
                <a16:creationId xmlns:a16="http://schemas.microsoft.com/office/drawing/2014/main" id="{BE4B43CA-043F-1EC7-D0F1-383BEBD2D933}"/>
              </a:ext>
            </a:extLst>
          </p:cNvPr>
          <p:cNvSpPr txBox="1"/>
          <p:nvPr/>
        </p:nvSpPr>
        <p:spPr>
          <a:xfrm>
            <a:off x="2872745" y="859080"/>
            <a:ext cx="6164574" cy="3831818"/>
          </a:xfrm>
          <a:prstGeom prst="rect">
            <a:avLst/>
          </a:prstGeom>
          <a:noFill/>
        </p:spPr>
        <p:txBody>
          <a:bodyPr wrap="square" rtlCol="0">
            <a:spAutoFit/>
          </a:bodyPr>
          <a:lstStyle/>
          <a:p>
            <a:pPr algn="ctr"/>
            <a:r>
              <a:rPr lang="en-US" sz="1350" b="1" u="sng" dirty="0"/>
              <a:t>1</a:t>
            </a:r>
            <a:r>
              <a:rPr lang="en-US" sz="1350" b="1" u="sng" baseline="30000" dirty="0"/>
              <a:t>st</a:t>
            </a:r>
            <a:r>
              <a:rPr lang="en-US" sz="1350" b="1" u="sng" dirty="0"/>
              <a:t> Phase</a:t>
            </a:r>
          </a:p>
          <a:p>
            <a:pPr marL="257175" indent="-257175">
              <a:buFontTx/>
              <a:buChar char="-"/>
            </a:pPr>
            <a:r>
              <a:rPr lang="en-US" sz="1350" dirty="0"/>
              <a:t> The jury (or trier of fact) shall determine the fault of each defendant</a:t>
            </a:r>
          </a:p>
          <a:p>
            <a:pPr marL="257175" indent="-257175">
              <a:buFontTx/>
              <a:buChar char="-"/>
            </a:pPr>
            <a:r>
              <a:rPr lang="en-US" sz="1350" dirty="0"/>
              <a:t>If the jury finds any defense at fault, the jury shall further determine through an appropriate jury form the percentages of those who contributed to the injuries </a:t>
            </a:r>
          </a:p>
          <a:p>
            <a:pPr marL="257175" indent="-257175">
              <a:buFontTx/>
              <a:buChar char="-"/>
            </a:pPr>
            <a:r>
              <a:rPr lang="en-US" sz="1350" dirty="0"/>
              <a:t>Evidence and arguments of counsel are limited to the issues of liability</a:t>
            </a:r>
          </a:p>
          <a:p>
            <a:pPr algn="ctr"/>
            <a:r>
              <a:rPr lang="en-US" sz="1350" b="1" u="sng" dirty="0"/>
              <a:t>2</a:t>
            </a:r>
            <a:r>
              <a:rPr lang="en-US" sz="1350" b="1" u="sng" baseline="30000" dirty="0"/>
              <a:t>nd</a:t>
            </a:r>
            <a:r>
              <a:rPr lang="en-US" sz="1350" b="1" u="sng" dirty="0"/>
              <a:t> Phase</a:t>
            </a:r>
          </a:p>
          <a:p>
            <a:pPr marL="257175" indent="-257175">
              <a:buFontTx/>
              <a:buChar char="-"/>
            </a:pPr>
            <a:r>
              <a:rPr lang="en-US" sz="1350" dirty="0"/>
              <a:t>If a defendant is liable, the trial shall be immediately recommenced with the same judge and jury to determine all compensatory damages to be awarded</a:t>
            </a:r>
          </a:p>
          <a:p>
            <a:pPr marL="257175" indent="-257175">
              <a:buFontTx/>
              <a:buChar char="-"/>
            </a:pPr>
            <a:r>
              <a:rPr lang="en-US" sz="1350" dirty="0"/>
              <a:t>Evidence and arguments of counsel are limited to the issues of damages</a:t>
            </a:r>
          </a:p>
          <a:p>
            <a:pPr algn="ctr"/>
            <a:r>
              <a:rPr lang="en-US" sz="1350" b="1" u="sng" dirty="0"/>
              <a:t>Key Points</a:t>
            </a:r>
          </a:p>
          <a:p>
            <a:pPr marL="214313" indent="-214313">
              <a:buFontTx/>
              <a:buChar char="-"/>
            </a:pPr>
            <a:r>
              <a:rPr lang="en-US" sz="1350" dirty="0"/>
              <a:t>A motion must be made to bifurcate</a:t>
            </a:r>
          </a:p>
          <a:p>
            <a:pPr marL="214313" indent="-214313">
              <a:buFontTx/>
              <a:buChar char="-"/>
            </a:pPr>
            <a:r>
              <a:rPr lang="en-US" sz="1350" dirty="0"/>
              <a:t>A judge can reject and order a concurrent trial of liability and damages </a:t>
            </a:r>
            <a:r>
              <a:rPr lang="en-US" sz="1350" b="1" u="sng" dirty="0"/>
              <a:t>only</a:t>
            </a:r>
            <a:r>
              <a:rPr lang="en-US" sz="1350" dirty="0"/>
              <a:t> upon motion by any party opposing and upon the court’s determination that:</a:t>
            </a:r>
          </a:p>
          <a:p>
            <a:pPr marL="600075" lvl="1" indent="-257175">
              <a:buFont typeface="+mj-lt"/>
              <a:buAutoNum type="arabicPeriod"/>
            </a:pPr>
            <a:r>
              <a:rPr lang="en-US" sz="1350" dirty="0"/>
              <a:t>The plaintiff was injured by an alleged sexual offense (Psychological harm from testifying more than once)</a:t>
            </a:r>
          </a:p>
          <a:p>
            <a:pPr marL="600075" lvl="1" indent="-257175">
              <a:buFont typeface="+mj-lt"/>
              <a:buAutoNum type="arabicPeriod"/>
            </a:pPr>
            <a:r>
              <a:rPr lang="en-US" sz="1350" dirty="0"/>
              <a:t>The amount in controversy is less than $150K</a:t>
            </a:r>
          </a:p>
        </p:txBody>
      </p:sp>
      <p:sp>
        <p:nvSpPr>
          <p:cNvPr id="23" name="Rectangle: Rounded Corners 22">
            <a:extLst>
              <a:ext uri="{FF2B5EF4-FFF2-40B4-BE49-F238E27FC236}">
                <a16:creationId xmlns:a16="http://schemas.microsoft.com/office/drawing/2014/main" id="{772571C9-5320-C554-9723-DE2BE38338C6}"/>
              </a:ext>
            </a:extLst>
          </p:cNvPr>
          <p:cNvSpPr/>
          <p:nvPr/>
        </p:nvSpPr>
        <p:spPr>
          <a:xfrm>
            <a:off x="106680" y="109360"/>
            <a:ext cx="1219199" cy="11155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u="sng" dirty="0"/>
              <a:t>2</a:t>
            </a:r>
            <a:r>
              <a:rPr lang="en-US" sz="1200" u="sng" baseline="30000" dirty="0"/>
              <a:t>ND</a:t>
            </a:r>
            <a:r>
              <a:rPr lang="en-US" sz="1200" u="sng" dirty="0"/>
              <a:t> Phase</a:t>
            </a:r>
          </a:p>
          <a:p>
            <a:pPr algn="ctr"/>
            <a:r>
              <a:rPr lang="en-US" sz="1200" dirty="0"/>
              <a:t>Determine</a:t>
            </a:r>
          </a:p>
          <a:p>
            <a:pPr algn="ctr"/>
            <a:r>
              <a:rPr lang="en-US" sz="1500" b="1" dirty="0"/>
              <a:t>DAMAGES</a:t>
            </a:r>
          </a:p>
        </p:txBody>
      </p:sp>
      <p:cxnSp>
        <p:nvCxnSpPr>
          <p:cNvPr id="9" name="Connector: Curved 8">
            <a:extLst>
              <a:ext uri="{FF2B5EF4-FFF2-40B4-BE49-F238E27FC236}">
                <a16:creationId xmlns:a16="http://schemas.microsoft.com/office/drawing/2014/main" id="{E70D7F10-46A2-1BEC-E8F0-FE1456F69EBD}"/>
              </a:ext>
            </a:extLst>
          </p:cNvPr>
          <p:cNvCxnSpPr>
            <a:cxnSpLocks/>
          </p:cNvCxnSpPr>
          <p:nvPr/>
        </p:nvCxnSpPr>
        <p:spPr>
          <a:xfrm rot="16200000" flipV="1">
            <a:off x="775844" y="2838297"/>
            <a:ext cx="543176" cy="662304"/>
          </a:xfrm>
          <a:prstGeom prst="curvedConnector3">
            <a:avLst>
              <a:gd name="adj1" fmla="val 50000"/>
            </a:avLst>
          </a:prstGeom>
          <a:ln w="114300">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D1B62EA4-B0B2-B8F5-021E-019AF711CCED}"/>
              </a:ext>
            </a:extLst>
          </p:cNvPr>
          <p:cNvCxnSpPr>
            <a:cxnSpLocks/>
          </p:cNvCxnSpPr>
          <p:nvPr/>
        </p:nvCxnSpPr>
        <p:spPr>
          <a:xfrm rot="5400000" flipH="1" flipV="1">
            <a:off x="1439312" y="2837131"/>
            <a:ext cx="543177" cy="664634"/>
          </a:xfrm>
          <a:prstGeom prst="curvedConnector3">
            <a:avLst>
              <a:gd name="adj1" fmla="val 50000"/>
            </a:avLst>
          </a:prstGeom>
          <a:ln w="1143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CFBD0E1-F3E8-ECD4-AD0D-AFF7749E1040}"/>
              </a:ext>
            </a:extLst>
          </p:cNvPr>
          <p:cNvCxnSpPr>
            <a:cxnSpLocks/>
            <a:endCxn id="23" idx="2"/>
          </p:cNvCxnSpPr>
          <p:nvPr/>
        </p:nvCxnSpPr>
        <p:spPr>
          <a:xfrm flipV="1">
            <a:off x="716279" y="1224869"/>
            <a:ext cx="0" cy="653200"/>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37481DB-B68B-658B-196B-AC5E4B4BF6FB}"/>
              </a:ext>
            </a:extLst>
          </p:cNvPr>
          <p:cNvPicPr>
            <a:picLocks noChangeAspect="1"/>
          </p:cNvPicPr>
          <p:nvPr/>
        </p:nvPicPr>
        <p:blipFill>
          <a:blip r:embed="rId2"/>
          <a:stretch>
            <a:fillRect/>
          </a:stretch>
        </p:blipFill>
        <p:spPr>
          <a:xfrm>
            <a:off x="106680" y="1922400"/>
            <a:ext cx="2826171" cy="1051785"/>
          </a:xfrm>
          <a:prstGeom prst="rect">
            <a:avLst/>
          </a:prstGeom>
        </p:spPr>
      </p:pic>
    </p:spTree>
    <p:extLst>
      <p:ext uri="{BB962C8B-B14F-4D97-AF65-F5344CB8AC3E}">
        <p14:creationId xmlns:p14="http://schemas.microsoft.com/office/powerpoint/2010/main" val="22179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91B0ED-0340-1B86-D227-765FEF63E496}"/>
              </a:ext>
            </a:extLst>
          </p:cNvPr>
          <p:cNvPicPr>
            <a:picLocks noChangeAspect="1"/>
          </p:cNvPicPr>
          <p:nvPr/>
        </p:nvPicPr>
        <p:blipFill>
          <a:blip r:embed="rId2"/>
          <a:stretch>
            <a:fillRect/>
          </a:stretch>
        </p:blipFill>
        <p:spPr>
          <a:xfrm>
            <a:off x="0" y="77932"/>
            <a:ext cx="9144000" cy="4987636"/>
          </a:xfrm>
          <a:prstGeom prst="rect">
            <a:avLst/>
          </a:prstGeom>
        </p:spPr>
      </p:pic>
      <p:grpSp>
        <p:nvGrpSpPr>
          <p:cNvPr id="120" name="Google Shape;179;p31"/>
          <p:cNvGrpSpPr/>
          <p:nvPr/>
        </p:nvGrpSpPr>
        <p:grpSpPr>
          <a:xfrm>
            <a:off x="-553320" y="130680"/>
            <a:ext cx="9278280" cy="1300320"/>
            <a:chOff x="-553320" y="130680"/>
            <a:chExt cx="9278280" cy="1300320"/>
          </a:xfrm>
        </p:grpSpPr>
        <p:sp>
          <p:nvSpPr>
            <p:cNvPr id="121" name="Google Shape;180;p31"/>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122" name="Google Shape;181;p31"/>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123" name="PlaceHolder 1"/>
          <p:cNvSpPr>
            <a:spLocks noGrp="1"/>
          </p:cNvSpPr>
          <p:nvPr>
            <p:ph type="title"/>
          </p:nvPr>
        </p:nvSpPr>
        <p:spPr>
          <a:xfrm>
            <a:off x="1247760" y="380880"/>
            <a:ext cx="6843954" cy="799920"/>
          </a:xfrm>
          <a:prstGeom prst="rect">
            <a:avLst/>
          </a:prstGeom>
          <a:noFill/>
          <a:ln w="0">
            <a:noFill/>
          </a:ln>
        </p:spPr>
        <p:txBody>
          <a:bodyPr lIns="91440" tIns="91440" rIns="91440" bIns="91440" anchor="ctr">
            <a:normAutofit fontScale="90000"/>
          </a:bodyPr>
          <a:lstStyle/>
          <a:p>
            <a:pPr indent="0">
              <a:lnSpc>
                <a:spcPct val="100000"/>
              </a:lnSpc>
              <a:buNone/>
              <a:tabLst>
                <a:tab pos="0" algn="l"/>
              </a:tabLst>
            </a:pPr>
            <a:r>
              <a:rPr lang="en" sz="4000" b="1" strike="noStrike" spc="-1" dirty="0">
                <a:solidFill>
                  <a:schemeClr val="dk1"/>
                </a:solidFill>
                <a:latin typeface="Sora"/>
                <a:ea typeface="Sora"/>
              </a:rPr>
              <a:t>Predicting the Future of AI in Litigation</a:t>
            </a:r>
            <a:endParaRPr lang="fr-FR" sz="4000" b="0" strike="noStrike" spc="-1" dirty="0">
              <a:solidFill>
                <a:schemeClr val="dk1"/>
              </a:solidFill>
              <a:latin typeface="Arial"/>
            </a:endParaRPr>
          </a:p>
        </p:txBody>
      </p:sp>
      <p:sp>
        <p:nvSpPr>
          <p:cNvPr id="124" name="PlaceHolder 2"/>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b="1" spc="-1" dirty="0">
                <a:solidFill>
                  <a:schemeClr val="dk1"/>
                </a:solidFill>
                <a:latin typeface="Sora"/>
              </a:rPr>
              <a:t>10</a:t>
            </a:r>
            <a:endParaRPr lang="fr-FR" sz="4400" b="0" strike="noStrike" spc="-1" dirty="0">
              <a:solidFill>
                <a:schemeClr val="dk1"/>
              </a:solidFill>
              <a:latin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B841B-9C91-80E6-038D-BD1A37E2D6A1}"/>
              </a:ext>
            </a:extLst>
          </p:cNvPr>
          <p:cNvPicPr>
            <a:picLocks noChangeAspect="1"/>
          </p:cNvPicPr>
          <p:nvPr/>
        </p:nvPicPr>
        <p:blipFill>
          <a:blip r:embed="rId3"/>
          <a:stretch>
            <a:fillRect/>
          </a:stretch>
        </p:blipFill>
        <p:spPr>
          <a:xfrm>
            <a:off x="1019186" y="214562"/>
            <a:ext cx="7105628" cy="4471738"/>
          </a:xfrm>
          <a:prstGeom prst="rect">
            <a:avLst/>
          </a:prstGeom>
          <a:ln>
            <a:solidFill>
              <a:schemeClr val="accent1"/>
            </a:solidFill>
          </a:ln>
        </p:spPr>
      </p:pic>
    </p:spTree>
    <p:extLst>
      <p:ext uri="{BB962C8B-B14F-4D97-AF65-F5344CB8AC3E}">
        <p14:creationId xmlns:p14="http://schemas.microsoft.com/office/powerpoint/2010/main" val="1977464204"/>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F3265-CB42-1840-5274-3455117AC17F}"/>
              </a:ext>
            </a:extLst>
          </p:cNvPr>
          <p:cNvPicPr>
            <a:picLocks noChangeAspect="1"/>
          </p:cNvPicPr>
          <p:nvPr/>
        </p:nvPicPr>
        <p:blipFill>
          <a:blip r:embed="rId3"/>
          <a:stretch>
            <a:fillRect/>
          </a:stretch>
        </p:blipFill>
        <p:spPr>
          <a:xfrm>
            <a:off x="496614" y="365066"/>
            <a:ext cx="4357750" cy="4029573"/>
          </a:xfrm>
          <a:prstGeom prst="rect">
            <a:avLst/>
          </a:prstGeom>
          <a:ln>
            <a:solidFill>
              <a:schemeClr val="accent1"/>
            </a:solidFill>
          </a:ln>
        </p:spPr>
      </p:pic>
      <p:sp>
        <p:nvSpPr>
          <p:cNvPr id="6" name="TextBox 5">
            <a:extLst>
              <a:ext uri="{FF2B5EF4-FFF2-40B4-BE49-F238E27FC236}">
                <a16:creationId xmlns:a16="http://schemas.microsoft.com/office/drawing/2014/main" id="{DD2B2371-587D-C274-FAFE-6FB045ED7768}"/>
              </a:ext>
            </a:extLst>
          </p:cNvPr>
          <p:cNvSpPr txBox="1"/>
          <p:nvPr/>
        </p:nvSpPr>
        <p:spPr>
          <a:xfrm>
            <a:off x="5147442" y="2506718"/>
            <a:ext cx="3712778" cy="230832"/>
          </a:xfrm>
          <a:prstGeom prst="rect">
            <a:avLst/>
          </a:prstGeom>
          <a:noFill/>
        </p:spPr>
        <p:txBody>
          <a:bodyPr wrap="square">
            <a:spAutoFit/>
          </a:bodyPr>
          <a:lstStyle/>
          <a:p>
            <a:r>
              <a:rPr lang="en-US" sz="900" dirty="0"/>
              <a:t>Cite: https://illinoisjltp.com/file/149/Duffourc2023_Issue%201.pdf</a:t>
            </a:r>
          </a:p>
        </p:txBody>
      </p:sp>
    </p:spTree>
    <p:extLst>
      <p:ext uri="{BB962C8B-B14F-4D97-AF65-F5344CB8AC3E}">
        <p14:creationId xmlns:p14="http://schemas.microsoft.com/office/powerpoint/2010/main" val="2177665575"/>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E10A-1A3D-E89F-9A98-572160682CD7}"/>
              </a:ext>
            </a:extLst>
          </p:cNvPr>
          <p:cNvSpPr>
            <a:spLocks noGrp="1"/>
          </p:cNvSpPr>
          <p:nvPr>
            <p:ph type="title"/>
          </p:nvPr>
        </p:nvSpPr>
        <p:spPr/>
        <p:txBody>
          <a:bodyPr>
            <a:normAutofit fontScale="90000"/>
          </a:bodyPr>
          <a:lstStyle/>
          <a:p>
            <a:r>
              <a:rPr lang="en-US" dirty="0"/>
              <a:t>“The Control Framework”</a:t>
            </a:r>
          </a:p>
        </p:txBody>
      </p:sp>
      <p:sp>
        <p:nvSpPr>
          <p:cNvPr id="9" name="TextBox 8">
            <a:extLst>
              <a:ext uri="{FF2B5EF4-FFF2-40B4-BE49-F238E27FC236}">
                <a16:creationId xmlns:a16="http://schemas.microsoft.com/office/drawing/2014/main" id="{65F1B7A8-C447-5758-1AA8-F7221B2E5E71}"/>
              </a:ext>
            </a:extLst>
          </p:cNvPr>
          <p:cNvSpPr txBox="1"/>
          <p:nvPr/>
        </p:nvSpPr>
        <p:spPr>
          <a:xfrm>
            <a:off x="868630" y="934570"/>
            <a:ext cx="7195433" cy="2862322"/>
          </a:xfrm>
          <a:prstGeom prst="rect">
            <a:avLst/>
          </a:prstGeom>
          <a:noFill/>
        </p:spPr>
        <p:txBody>
          <a:bodyPr wrap="square">
            <a:spAutoFit/>
          </a:bodyPr>
          <a:lstStyle/>
          <a:p>
            <a:r>
              <a:rPr lang="en-US" sz="1500" dirty="0"/>
              <a:t>Consider the following scenario: </a:t>
            </a:r>
          </a:p>
          <a:p>
            <a:r>
              <a:rPr lang="en-US" sz="1500" dirty="0"/>
              <a:t>An Autonomous AI Physician, authorized by the Food and Drug Administration (FDA), is owned by a </a:t>
            </a:r>
            <a:r>
              <a:rPr lang="en-US" sz="1500" dirty="0">
                <a:highlight>
                  <a:srgbClr val="FFFF00"/>
                </a:highlight>
              </a:rPr>
              <a:t>large healthcare organization which implemented the AI in its oncology department </a:t>
            </a:r>
            <a:r>
              <a:rPr lang="en-US" sz="1500" dirty="0"/>
              <a:t>to improve treatment outcomes for cancer patients. </a:t>
            </a:r>
            <a:r>
              <a:rPr lang="en-US" sz="1500" dirty="0">
                <a:highlight>
                  <a:srgbClr val="FFFF00"/>
                </a:highlight>
              </a:rPr>
              <a:t>The Autonomous AI Physician uses a vast amount of complex data to predict the previously unknown origin of a patient’s cancer. To reach this prediction, the AI engages in unpredictable and opaque but highly reliable algorithmic reasoning that humans cannot understand. A human oncologist then relies on the AI’s prediction to prescribe treatment. The prediction turns out to be wrong, and the prescribed treatment plan is ineffective, causing the patient to experience loss of chance for a better outcome. The patient then sues the AI developer, the healthcare organization, and the human oncologist for damages. </a:t>
            </a:r>
            <a:endParaRPr lang="en-US" sz="1500" u="sng" dirty="0">
              <a:highlight>
                <a:srgbClr val="FFFF00"/>
              </a:highlight>
              <a:uFill>
                <a:solidFill>
                  <a:srgbClr val="FF0000"/>
                </a:solidFill>
              </a:uFill>
            </a:endParaRPr>
          </a:p>
        </p:txBody>
      </p:sp>
    </p:spTree>
    <p:extLst>
      <p:ext uri="{BB962C8B-B14F-4D97-AF65-F5344CB8AC3E}">
        <p14:creationId xmlns:p14="http://schemas.microsoft.com/office/powerpoint/2010/main" val="2608870769"/>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E10A-1A3D-E89F-9A98-572160682CD7}"/>
              </a:ext>
            </a:extLst>
          </p:cNvPr>
          <p:cNvSpPr>
            <a:spLocks noGrp="1"/>
          </p:cNvSpPr>
          <p:nvPr>
            <p:ph type="title"/>
          </p:nvPr>
        </p:nvSpPr>
        <p:spPr/>
        <p:txBody>
          <a:bodyPr>
            <a:normAutofit fontScale="90000"/>
          </a:bodyPr>
          <a:lstStyle/>
          <a:p>
            <a:r>
              <a:rPr lang="en-US" dirty="0"/>
              <a:t>“The Control Framework”</a:t>
            </a:r>
          </a:p>
        </p:txBody>
      </p:sp>
      <p:sp>
        <p:nvSpPr>
          <p:cNvPr id="9" name="TextBox 8">
            <a:extLst>
              <a:ext uri="{FF2B5EF4-FFF2-40B4-BE49-F238E27FC236}">
                <a16:creationId xmlns:a16="http://schemas.microsoft.com/office/drawing/2014/main" id="{65F1B7A8-C447-5758-1AA8-F7221B2E5E71}"/>
              </a:ext>
            </a:extLst>
          </p:cNvPr>
          <p:cNvSpPr txBox="1"/>
          <p:nvPr/>
        </p:nvSpPr>
        <p:spPr>
          <a:xfrm>
            <a:off x="868630" y="934570"/>
            <a:ext cx="7195433" cy="3554819"/>
          </a:xfrm>
          <a:prstGeom prst="rect">
            <a:avLst/>
          </a:prstGeom>
          <a:noFill/>
        </p:spPr>
        <p:txBody>
          <a:bodyPr wrap="square">
            <a:spAutoFit/>
          </a:bodyPr>
          <a:lstStyle/>
          <a:p>
            <a:r>
              <a:rPr lang="en-US" sz="1500" dirty="0"/>
              <a:t>Tort law would govern this case. However, existing tort liability can only compensate the patient for this injury if the injury can be sufficiently connected to human or organizational actions. Product liability law might compensate the patient if the injury was related to the creators’ design or manufacture of the AI</a:t>
            </a:r>
          </a:p>
          <a:p>
            <a:r>
              <a:rPr lang="en-US" sz="1500" dirty="0"/>
              <a:t>or if the creator failed to warn of reasonably foreseeable risks. Organizational liability might compensate the patient if the injury stemmed from the healthcare organization’s adoption and implementation of AI. Medical malpractice might compensate the patient if the human oncologist was negligent. In this case, let us assume the following: (1) </a:t>
            </a:r>
            <a:r>
              <a:rPr lang="en-US" sz="1500" u="sng" dirty="0">
                <a:uFill>
                  <a:solidFill>
                    <a:srgbClr val="FF0000"/>
                  </a:solidFill>
                </a:uFill>
              </a:rPr>
              <a:t>the AI functioned as designed by creators and there was no known risk of a wrong prediction that required a warning under the applicable facts</a:t>
            </a:r>
            <a:r>
              <a:rPr lang="en-US" sz="1500" dirty="0"/>
              <a:t>; (2) </a:t>
            </a:r>
            <a:r>
              <a:rPr lang="en-US" sz="1500" u="sng" dirty="0">
                <a:uFill>
                  <a:solidFill>
                    <a:srgbClr val="FF0000"/>
                  </a:solidFill>
                </a:uFill>
              </a:rPr>
              <a:t>the healthcare organization was reasonable in its clinical implementation of the AI</a:t>
            </a:r>
            <a:r>
              <a:rPr lang="en-US" sz="1500" dirty="0"/>
              <a:t>; and (3) </a:t>
            </a:r>
            <a:r>
              <a:rPr lang="en-US" sz="1500" u="sng" dirty="0">
                <a:uFill>
                  <a:solidFill>
                    <a:srgbClr val="FF0000"/>
                  </a:solidFill>
                </a:uFill>
              </a:rPr>
              <a:t>the human oncologist neither knew nor should have known that the prediction was incorrect</a:t>
            </a:r>
            <a:r>
              <a:rPr lang="en-US" sz="1500" dirty="0"/>
              <a:t>. In this scenario, the wrong prediction and resulting injury stem solely from the Autonomous AI Physician’s algorithmic medical decision-making process.</a:t>
            </a:r>
            <a:endParaRPr lang="en-US" sz="1500" u="sng" dirty="0">
              <a:uFill>
                <a:solidFill>
                  <a:srgbClr val="FF0000"/>
                </a:solidFill>
              </a:uFill>
            </a:endParaRPr>
          </a:p>
        </p:txBody>
      </p:sp>
    </p:spTree>
    <p:extLst>
      <p:ext uri="{BB962C8B-B14F-4D97-AF65-F5344CB8AC3E}">
        <p14:creationId xmlns:p14="http://schemas.microsoft.com/office/powerpoint/2010/main" val="3489033177"/>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E10A-1A3D-E89F-9A98-572160682CD7}"/>
              </a:ext>
            </a:extLst>
          </p:cNvPr>
          <p:cNvSpPr>
            <a:spLocks noGrp="1"/>
          </p:cNvSpPr>
          <p:nvPr>
            <p:ph type="title"/>
          </p:nvPr>
        </p:nvSpPr>
        <p:spPr/>
        <p:txBody>
          <a:bodyPr>
            <a:normAutofit fontScale="90000"/>
          </a:bodyPr>
          <a:lstStyle/>
          <a:p>
            <a:r>
              <a:rPr lang="en-US" dirty="0"/>
              <a:t>“The Control Framework”</a:t>
            </a:r>
          </a:p>
        </p:txBody>
      </p:sp>
      <p:sp>
        <p:nvSpPr>
          <p:cNvPr id="9" name="TextBox 8">
            <a:extLst>
              <a:ext uri="{FF2B5EF4-FFF2-40B4-BE49-F238E27FC236}">
                <a16:creationId xmlns:a16="http://schemas.microsoft.com/office/drawing/2014/main" id="{65F1B7A8-C447-5758-1AA8-F7221B2E5E71}"/>
              </a:ext>
            </a:extLst>
          </p:cNvPr>
          <p:cNvSpPr txBox="1"/>
          <p:nvPr/>
        </p:nvSpPr>
        <p:spPr>
          <a:xfrm>
            <a:off x="876513" y="1084343"/>
            <a:ext cx="7195433" cy="2400657"/>
          </a:xfrm>
          <a:prstGeom prst="rect">
            <a:avLst/>
          </a:prstGeom>
          <a:noFill/>
        </p:spPr>
        <p:txBody>
          <a:bodyPr wrap="square">
            <a:spAutoFit/>
          </a:bodyPr>
          <a:lstStyle/>
          <a:p>
            <a:r>
              <a:rPr lang="en-US" sz="1500" dirty="0"/>
              <a:t>Currently, there is no tort law cause of action that confronts injuries caused</a:t>
            </a:r>
          </a:p>
          <a:p>
            <a:r>
              <a:rPr lang="en-US" sz="1500" dirty="0"/>
              <a:t>by the AI’s autonomous medical decision-making process. This is because the</a:t>
            </a:r>
          </a:p>
          <a:p>
            <a:r>
              <a:rPr lang="en-US" sz="1500" dirty="0"/>
              <a:t>process through which the Autonomous AI Physician arrives at a medical</a:t>
            </a:r>
          </a:p>
          <a:p>
            <a:r>
              <a:rPr lang="en-US" sz="1500" dirty="0"/>
              <a:t>decision is often unpredictable, severing the connection between the AI’s</a:t>
            </a:r>
          </a:p>
          <a:p>
            <a:r>
              <a:rPr lang="en-US" sz="1500" dirty="0"/>
              <a:t>“thinking” and human actors involved in the creation and use of the Autonomous</a:t>
            </a:r>
          </a:p>
          <a:p>
            <a:r>
              <a:rPr lang="en-US" sz="1500" dirty="0"/>
              <a:t>AI Physician. </a:t>
            </a:r>
            <a:r>
              <a:rPr lang="en-US" sz="1500" u="sng" dirty="0">
                <a:uFill>
                  <a:solidFill>
                    <a:srgbClr val="FF0000"/>
                  </a:solidFill>
                </a:uFill>
              </a:rPr>
              <a:t>Additionally, because AI is currently not considered a legal</a:t>
            </a:r>
          </a:p>
          <a:p>
            <a:r>
              <a:rPr lang="en-US" sz="1500" u="sng" dirty="0">
                <a:uFill>
                  <a:solidFill>
                    <a:srgbClr val="FF0000"/>
                  </a:solidFill>
                </a:uFill>
              </a:rPr>
              <a:t>person, it cannot be assigned direct liability as a human physician could.</a:t>
            </a:r>
          </a:p>
          <a:p>
            <a:r>
              <a:rPr lang="en-US" sz="1500" u="sng" dirty="0">
                <a:uFill>
                  <a:solidFill>
                    <a:srgbClr val="FF0000"/>
                  </a:solidFill>
                </a:uFill>
              </a:rPr>
              <a:t>As a result, medical injuries caused by the AI’s autonomous decision making</a:t>
            </a:r>
          </a:p>
          <a:p>
            <a:r>
              <a:rPr lang="en-US" sz="1500" u="sng" dirty="0">
                <a:uFill>
                  <a:solidFill>
                    <a:srgbClr val="FF0000"/>
                  </a:solidFill>
                </a:uFill>
              </a:rPr>
              <a:t>currently fall in a tort law gap—between products liability, organizational</a:t>
            </a:r>
          </a:p>
          <a:p>
            <a:r>
              <a:rPr lang="en-US" sz="1500" u="sng" dirty="0">
                <a:uFill>
                  <a:solidFill>
                    <a:srgbClr val="FF0000"/>
                  </a:solidFill>
                </a:uFill>
              </a:rPr>
              <a:t>liability, and medical negligence.</a:t>
            </a:r>
          </a:p>
        </p:txBody>
      </p:sp>
    </p:spTree>
    <p:extLst>
      <p:ext uri="{BB962C8B-B14F-4D97-AF65-F5344CB8AC3E}">
        <p14:creationId xmlns:p14="http://schemas.microsoft.com/office/powerpoint/2010/main" val="1058952687"/>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4E10A-1A3D-E89F-9A98-572160682CD7}"/>
              </a:ext>
            </a:extLst>
          </p:cNvPr>
          <p:cNvSpPr>
            <a:spLocks noGrp="1"/>
          </p:cNvSpPr>
          <p:nvPr>
            <p:ph type="title"/>
          </p:nvPr>
        </p:nvSpPr>
        <p:spPr/>
        <p:txBody>
          <a:bodyPr>
            <a:normAutofit fontScale="90000"/>
          </a:bodyPr>
          <a:lstStyle/>
          <a:p>
            <a:r>
              <a:rPr lang="en-US" dirty="0"/>
              <a:t>“The Control Framework”</a:t>
            </a:r>
          </a:p>
        </p:txBody>
      </p:sp>
      <p:sp>
        <p:nvSpPr>
          <p:cNvPr id="9" name="TextBox 8">
            <a:extLst>
              <a:ext uri="{FF2B5EF4-FFF2-40B4-BE49-F238E27FC236}">
                <a16:creationId xmlns:a16="http://schemas.microsoft.com/office/drawing/2014/main" id="{A63C2BFD-1C55-743F-FA8B-CABFB39B0C60}"/>
              </a:ext>
            </a:extLst>
          </p:cNvPr>
          <p:cNvSpPr txBox="1"/>
          <p:nvPr/>
        </p:nvSpPr>
        <p:spPr>
          <a:xfrm>
            <a:off x="1249417" y="979006"/>
            <a:ext cx="6645166" cy="3000821"/>
          </a:xfrm>
          <a:prstGeom prst="rect">
            <a:avLst/>
          </a:prstGeom>
          <a:noFill/>
        </p:spPr>
        <p:txBody>
          <a:bodyPr wrap="square">
            <a:spAutoFit/>
          </a:bodyPr>
          <a:lstStyle/>
          <a:p>
            <a:r>
              <a:rPr lang="en-US" sz="1350" dirty="0"/>
              <a:t>In the case of the Autonomous AI Physician, </a:t>
            </a:r>
            <a:r>
              <a:rPr lang="en-US" sz="1350" dirty="0">
                <a:highlight>
                  <a:srgbClr val="FFFF00"/>
                </a:highlight>
              </a:rPr>
              <a:t>several parties can exhibit control over its injury-causing behavior</a:t>
            </a:r>
            <a:r>
              <a:rPr lang="en-US" sz="1350" dirty="0"/>
              <a:t>. </a:t>
            </a:r>
            <a:r>
              <a:rPr lang="en-US" sz="1350" u="sng" dirty="0">
                <a:uFill>
                  <a:solidFill>
                    <a:srgbClr val="FF0000"/>
                  </a:solidFill>
                </a:uFill>
              </a:rPr>
              <a:t>Creators </a:t>
            </a:r>
            <a:r>
              <a:rPr lang="en-US" sz="1350" dirty="0">
                <a:uFill>
                  <a:solidFill>
                    <a:srgbClr val="FF0000"/>
                  </a:solidFill>
                </a:uFill>
              </a:rPr>
              <a:t>(designers, developers, and manufacturers) can exhibit control over the Autonomous AI Physician’s hardware and software components</a:t>
            </a:r>
            <a:r>
              <a:rPr lang="en-US" sz="1350" dirty="0"/>
              <a:t>. </a:t>
            </a:r>
            <a:r>
              <a:rPr lang="en-US" sz="1350" u="sng" dirty="0">
                <a:uFill>
                  <a:solidFill>
                    <a:srgbClr val="FF0000"/>
                  </a:solidFill>
                </a:uFill>
              </a:rPr>
              <a:t>Healthcare organizations </a:t>
            </a:r>
            <a:r>
              <a:rPr lang="en-US" sz="1350" dirty="0"/>
              <a:t>can exhibit control over the AI’s implementation and continued use in clinical practice. </a:t>
            </a:r>
            <a:r>
              <a:rPr lang="en-US" sz="1350" u="sng" dirty="0">
                <a:uFill>
                  <a:solidFill>
                    <a:srgbClr val="FF0000"/>
                  </a:solidFill>
                </a:uFill>
              </a:rPr>
              <a:t>Individual healthcare providers </a:t>
            </a:r>
            <a:r>
              <a:rPr lang="en-US" sz="1350" dirty="0"/>
              <a:t>can exhibit control by providing human oversight for the AI’s medical decision making. Finally, </a:t>
            </a:r>
            <a:r>
              <a:rPr lang="en-US" sz="1350" u="sng" dirty="0">
                <a:uFill>
                  <a:solidFill>
                    <a:srgbClr val="FF0000"/>
                  </a:solidFill>
                </a:uFill>
              </a:rPr>
              <a:t>the Autonomous AI Physician itself </a:t>
            </a:r>
            <a:r>
              <a:rPr lang="en-US" sz="1350" dirty="0"/>
              <a:t>exhibits control over its own algorithmic decision making. Control over an injury-causing action by the Autonomous AI Physician is not necessarily mutually exclusive to one party. Instead, several parties can simultaneously exhibit control over the Autonomous AI Physician leading to potential liability for one or more parties. As a result, the control framework follows the functional approach proposed by Chung and Zink by allowing parties to “be identified and classified by the capacity and the authority they have to commit (or share responsibility for) the tort, whether they be human or AI.”</a:t>
            </a:r>
          </a:p>
        </p:txBody>
      </p:sp>
    </p:spTree>
    <p:extLst>
      <p:ext uri="{BB962C8B-B14F-4D97-AF65-F5344CB8AC3E}">
        <p14:creationId xmlns:p14="http://schemas.microsoft.com/office/powerpoint/2010/main" val="1330646359"/>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5373-C461-ACDC-86C1-C9C4CD8F8F0E}"/>
              </a:ext>
            </a:extLst>
          </p:cNvPr>
          <p:cNvSpPr>
            <a:spLocks noGrp="1"/>
          </p:cNvSpPr>
          <p:nvPr>
            <p:ph type="title"/>
          </p:nvPr>
        </p:nvSpPr>
        <p:spPr/>
        <p:txBody>
          <a:bodyPr>
            <a:normAutofit fontScale="90000"/>
          </a:bodyPr>
          <a:lstStyle/>
          <a:p>
            <a:r>
              <a:rPr lang="en-US" dirty="0"/>
              <a:t>“The Control Framework”</a:t>
            </a:r>
          </a:p>
        </p:txBody>
      </p:sp>
      <p:sp>
        <p:nvSpPr>
          <p:cNvPr id="3" name="Content Placeholder 2">
            <a:extLst>
              <a:ext uri="{FF2B5EF4-FFF2-40B4-BE49-F238E27FC236}">
                <a16:creationId xmlns:a16="http://schemas.microsoft.com/office/drawing/2014/main" id="{70086E1D-759C-678C-7407-4A3E3D0F34C0}"/>
              </a:ext>
            </a:extLst>
          </p:cNvPr>
          <p:cNvSpPr>
            <a:spLocks noGrp="1"/>
          </p:cNvSpPr>
          <p:nvPr>
            <p:ph idx="1"/>
          </p:nvPr>
        </p:nvSpPr>
        <p:spPr/>
        <p:txBody>
          <a:bodyPr/>
          <a:lstStyle/>
          <a:p>
            <a:pPr marL="0" indent="0">
              <a:buNone/>
            </a:pPr>
            <a:r>
              <a:rPr lang="en-US" dirty="0"/>
              <a:t>Legal Personhood for the Autonomous AI Physician </a:t>
            </a:r>
          </a:p>
          <a:p>
            <a:endParaRPr lang="en-US" dirty="0"/>
          </a:p>
          <a:p>
            <a:pPr marL="0" indent="0">
              <a:buNone/>
            </a:pPr>
            <a:r>
              <a:rPr lang="en-US" dirty="0">
                <a:highlight>
                  <a:srgbClr val="FFFF00"/>
                </a:highlight>
              </a:rPr>
              <a:t>Legal personhood for the Autonomous AI Physician </a:t>
            </a:r>
            <a:r>
              <a:rPr lang="en-US" dirty="0"/>
              <a:t>is necessary to integrate it into the control framework for liability. Recognizing the Autonomous AI Physician as a legal person for the limited purposes of assigning liability for its malpractice allows it to both be </a:t>
            </a:r>
            <a:r>
              <a:rPr lang="en-US" u="sng" dirty="0">
                <a:uFill>
                  <a:solidFill>
                    <a:srgbClr val="FF0000"/>
                  </a:solidFill>
                </a:uFill>
              </a:rPr>
              <a:t>directly liable under a theory of medical malpractice </a:t>
            </a:r>
            <a:r>
              <a:rPr lang="en-US" dirty="0"/>
              <a:t>and serve as an </a:t>
            </a:r>
            <a:r>
              <a:rPr lang="en-US" u="sng" dirty="0">
                <a:uFill>
                  <a:solidFill>
                    <a:srgbClr val="FF0000"/>
                  </a:solidFill>
                </a:uFill>
              </a:rPr>
              <a:t>agent under a theory of vicarious liability</a:t>
            </a:r>
            <a:r>
              <a:rPr lang="en-US" dirty="0"/>
              <a:t>. It also enables the Autonomous AI Physician to </a:t>
            </a:r>
            <a:r>
              <a:rPr lang="en-US" u="sng" dirty="0">
                <a:uFill>
                  <a:solidFill>
                    <a:srgbClr val="FF0000"/>
                  </a:solidFill>
                </a:uFill>
              </a:rPr>
              <a:t>participate in the procedural aspects of medical malpractice litigation as a litigant capable of asserting comparative fault and other defenses to malpractice and participating in the discovery process</a:t>
            </a:r>
            <a:r>
              <a:rPr lang="en-US" dirty="0"/>
              <a:t>. Finally, because people, not products, are held to behavioral standards of care, </a:t>
            </a:r>
            <a:r>
              <a:rPr lang="en-US" u="sng" dirty="0">
                <a:uFill>
                  <a:solidFill>
                    <a:srgbClr val="FF0000"/>
                  </a:solidFill>
                </a:uFill>
              </a:rPr>
              <a:t>personhood enables the law to assign a standard of care for the Autonomous AI Physician that corresponds to its unique ability to practice medicine</a:t>
            </a:r>
            <a:r>
              <a:rPr lang="en-US" dirty="0"/>
              <a:t>.</a:t>
            </a:r>
          </a:p>
        </p:txBody>
      </p:sp>
    </p:spTree>
    <p:extLst>
      <p:ext uri="{BB962C8B-B14F-4D97-AF65-F5344CB8AC3E}">
        <p14:creationId xmlns:p14="http://schemas.microsoft.com/office/powerpoint/2010/main" val="1125770203"/>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82DD2-FFCB-C974-4739-B31E10B7CBB3}"/>
            </a:ext>
          </a:extLst>
        </p:cNvPr>
        <p:cNvGrpSpPr/>
        <p:nvPr/>
      </p:nvGrpSpPr>
      <p:grpSpPr>
        <a:xfrm>
          <a:off x="0" y="0"/>
          <a:ext cx="0" cy="0"/>
          <a:chOff x="0" y="0"/>
          <a:chExt cx="0" cy="0"/>
        </a:xfrm>
      </p:grpSpPr>
      <p:pic>
        <p:nvPicPr>
          <p:cNvPr id="80" name="Google Shape;178;p31">
            <a:extLst>
              <a:ext uri="{FF2B5EF4-FFF2-40B4-BE49-F238E27FC236}">
                <a16:creationId xmlns:a16="http://schemas.microsoft.com/office/drawing/2014/main" id="{41D377E2-DB39-7A4D-C469-58F5CBFBCDCF}"/>
              </a:ext>
            </a:extLst>
          </p:cNvPr>
          <p:cNvPicPr/>
          <p:nvPr/>
        </p:nvPicPr>
        <p:blipFill>
          <a:blip r:embed="rId2"/>
          <a:srcRect t="5210" b="5204"/>
          <a:stretch/>
        </p:blipFill>
        <p:spPr>
          <a:xfrm>
            <a:off x="0" y="0"/>
            <a:ext cx="9143640" cy="5142960"/>
          </a:xfrm>
          <a:prstGeom prst="rect">
            <a:avLst/>
          </a:prstGeom>
          <a:ln w="0">
            <a:noFill/>
          </a:ln>
        </p:spPr>
      </p:pic>
      <p:grpSp>
        <p:nvGrpSpPr>
          <p:cNvPr id="81" name="Google Shape;179;p31">
            <a:extLst>
              <a:ext uri="{FF2B5EF4-FFF2-40B4-BE49-F238E27FC236}">
                <a16:creationId xmlns:a16="http://schemas.microsoft.com/office/drawing/2014/main" id="{3ED0573A-EB0D-ADCA-EB36-6B42BBBB347B}"/>
              </a:ext>
            </a:extLst>
          </p:cNvPr>
          <p:cNvGrpSpPr/>
          <p:nvPr/>
        </p:nvGrpSpPr>
        <p:grpSpPr>
          <a:xfrm>
            <a:off x="-553320" y="130680"/>
            <a:ext cx="9278280" cy="1300320"/>
            <a:chOff x="-553320" y="130680"/>
            <a:chExt cx="9278280" cy="1300320"/>
          </a:xfrm>
        </p:grpSpPr>
        <p:sp>
          <p:nvSpPr>
            <p:cNvPr id="82" name="Google Shape;180;p31">
              <a:extLst>
                <a:ext uri="{FF2B5EF4-FFF2-40B4-BE49-F238E27FC236}">
                  <a16:creationId xmlns:a16="http://schemas.microsoft.com/office/drawing/2014/main" id="{FDF8305A-7C28-8A9C-B84A-70CD20642EC1}"/>
                </a:ext>
              </a:extLst>
            </p:cNvPr>
            <p:cNvSpPr/>
            <p:nvPr/>
          </p:nvSpPr>
          <p:spPr>
            <a:xfrm>
              <a:off x="-553320" y="130680"/>
              <a:ext cx="9278280" cy="1300320"/>
            </a:xfrm>
            <a:prstGeom prst="roundRect">
              <a:avLst>
                <a:gd name="adj" fmla="val 43641"/>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sp>
          <p:nvSpPr>
            <p:cNvPr id="83" name="Google Shape;181;p31">
              <a:extLst>
                <a:ext uri="{FF2B5EF4-FFF2-40B4-BE49-F238E27FC236}">
                  <a16:creationId xmlns:a16="http://schemas.microsoft.com/office/drawing/2014/main" id="{159EB196-76D9-E545-147E-73F9D344C96E}"/>
                </a:ext>
              </a:extLst>
            </p:cNvPr>
            <p:cNvSpPr/>
            <p:nvPr/>
          </p:nvSpPr>
          <p:spPr>
            <a:xfrm>
              <a:off x="-343800" y="465480"/>
              <a:ext cx="207720" cy="207720"/>
            </a:xfrm>
            <a:prstGeom prst="ellipse">
              <a:avLst/>
            </a:prstGeom>
            <a:solidFill>
              <a:schemeClr val="accent1"/>
            </a:solidFill>
            <a:ln w="0">
              <a:noFill/>
            </a:ln>
          </p:spPr>
          <p:style>
            <a:lnRef idx="0">
              <a:scrgbClr r="0" g="0" b="0"/>
            </a:lnRef>
            <a:fillRef idx="0">
              <a:scrgbClr r="0" g="0" b="0"/>
            </a:fillRef>
            <a:effectRef idx="0">
              <a:scrgbClr r="0" g="0" b="0"/>
            </a:effectRef>
            <a:fontRef idx="minor"/>
          </p:style>
          <p:txBody>
            <a:bodyPr tIns="73440" bIns="73440" anchor="ctr">
              <a:noAutofit/>
            </a:bodyPr>
            <a:lstStyle/>
            <a:p>
              <a:pPr algn="ctr" defTabSz="914400">
                <a:lnSpc>
                  <a:spcPct val="100000"/>
                </a:lnSpc>
                <a:tabLst>
                  <a:tab pos="0" algn="l"/>
                </a:tabLst>
              </a:pPr>
              <a:endParaRPr lang="en-US" sz="1800" b="0" strike="noStrike" spc="-1" dirty="0">
                <a:solidFill>
                  <a:srgbClr val="000000"/>
                </a:solidFill>
                <a:latin typeface="OpenSymbol"/>
              </a:endParaRPr>
            </a:p>
          </p:txBody>
        </p:sp>
      </p:grpSp>
      <p:sp>
        <p:nvSpPr>
          <p:cNvPr id="84" name="PlaceHolder 1">
            <a:extLst>
              <a:ext uri="{FF2B5EF4-FFF2-40B4-BE49-F238E27FC236}">
                <a16:creationId xmlns:a16="http://schemas.microsoft.com/office/drawing/2014/main" id="{52D5FE55-E6C0-1F09-0B55-BA59159918D6}"/>
              </a:ext>
            </a:extLst>
          </p:cNvPr>
          <p:cNvSpPr>
            <a:spLocks noGrp="1"/>
          </p:cNvSpPr>
          <p:nvPr>
            <p:ph type="title"/>
          </p:nvPr>
        </p:nvSpPr>
        <p:spPr>
          <a:xfrm>
            <a:off x="1247759" y="380880"/>
            <a:ext cx="7255305" cy="799920"/>
          </a:xfrm>
          <a:prstGeom prst="rect">
            <a:avLst/>
          </a:prstGeom>
          <a:noFill/>
          <a:ln w="0">
            <a:noFill/>
          </a:ln>
        </p:spPr>
        <p:txBody>
          <a:bodyPr lIns="91440" tIns="91440" rIns="91440" bIns="91440" anchor="ctr">
            <a:normAutofit/>
          </a:bodyPr>
          <a:lstStyle/>
          <a:p>
            <a:pPr indent="0">
              <a:lnSpc>
                <a:spcPct val="100000"/>
              </a:lnSpc>
              <a:buNone/>
              <a:tabLst>
                <a:tab pos="0" algn="l"/>
              </a:tabLst>
            </a:pPr>
            <a:r>
              <a:rPr lang="en" sz="4000" b="1" strike="noStrike" spc="-1" dirty="0">
                <a:solidFill>
                  <a:schemeClr val="dk1"/>
                </a:solidFill>
                <a:latin typeface="Sora"/>
                <a:ea typeface="Sora"/>
              </a:rPr>
              <a:t>Risk Management Approach to AI</a:t>
            </a:r>
            <a:endParaRPr lang="fr-FR" sz="4000" b="0" strike="noStrike" spc="-1" dirty="0">
              <a:solidFill>
                <a:schemeClr val="dk1"/>
              </a:solidFill>
              <a:latin typeface="Arial"/>
            </a:endParaRPr>
          </a:p>
        </p:txBody>
      </p:sp>
      <p:sp>
        <p:nvSpPr>
          <p:cNvPr id="85" name="PlaceHolder 2">
            <a:extLst>
              <a:ext uri="{FF2B5EF4-FFF2-40B4-BE49-F238E27FC236}">
                <a16:creationId xmlns:a16="http://schemas.microsoft.com/office/drawing/2014/main" id="{7F693C11-FE13-41FA-7C62-057152C5EE15}"/>
              </a:ext>
            </a:extLst>
          </p:cNvPr>
          <p:cNvSpPr>
            <a:spLocks noGrp="1"/>
          </p:cNvSpPr>
          <p:nvPr>
            <p:ph type="title"/>
          </p:nvPr>
        </p:nvSpPr>
        <p:spPr>
          <a:xfrm>
            <a:off x="228600" y="419040"/>
            <a:ext cx="1018800" cy="713880"/>
          </a:xfrm>
          <a:prstGeom prst="rect">
            <a:avLst/>
          </a:prstGeom>
          <a:noFill/>
          <a:ln w="0">
            <a:noFill/>
          </a:ln>
        </p:spPr>
        <p:txBody>
          <a:bodyPr lIns="91440" tIns="91440" rIns="91440" bIns="91440" anchor="ctr">
            <a:normAutofit fontScale="90000"/>
          </a:bodyPr>
          <a:lstStyle/>
          <a:p>
            <a:pPr indent="0" algn="ctr">
              <a:lnSpc>
                <a:spcPct val="100000"/>
              </a:lnSpc>
              <a:buNone/>
              <a:tabLst>
                <a:tab pos="0" algn="l"/>
              </a:tabLst>
            </a:pPr>
            <a:r>
              <a:rPr lang="en" sz="4400" b="1" strike="noStrike" spc="-1" dirty="0">
                <a:solidFill>
                  <a:schemeClr val="dk1"/>
                </a:solidFill>
                <a:latin typeface="Sora"/>
                <a:ea typeface="Sora"/>
              </a:rPr>
              <a:t>11</a:t>
            </a:r>
            <a:endParaRPr lang="fr-FR" sz="4400" b="0" strike="noStrike" spc="-1" dirty="0">
              <a:solidFill>
                <a:schemeClr val="dk1"/>
              </a:solidFill>
              <a:latin typeface="Arial"/>
            </a:endParaRPr>
          </a:p>
        </p:txBody>
      </p:sp>
    </p:spTree>
    <p:extLst>
      <p:ext uri="{BB962C8B-B14F-4D97-AF65-F5344CB8AC3E}">
        <p14:creationId xmlns:p14="http://schemas.microsoft.com/office/powerpoint/2010/main" val="28278521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7C4DC255-A474-E335-0E37-308D19005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083F0-CE65-0FD4-FCA4-2BEFB8E8A656}"/>
              </a:ext>
            </a:extLst>
          </p:cNvPr>
          <p:cNvSpPr txBox="1">
            <a:spLocks/>
          </p:cNvSpPr>
          <p:nvPr/>
        </p:nvSpPr>
        <p:spPr>
          <a:xfrm>
            <a:off x="205740" y="205740"/>
            <a:ext cx="8702516" cy="532210"/>
          </a:xfrm>
          <a:prstGeom prst="rect">
            <a:avLst/>
          </a:prstGeom>
        </p:spPr>
        <p:txBody>
          <a:bodyPr/>
          <a:lstStyle>
            <a:lvl1pPr algn="l" defTabSz="914400" rtl="0" eaLnBrk="1" latinLnBrk="0" hangingPunct="1">
              <a:lnSpc>
                <a:spcPct val="90000"/>
              </a:lnSpc>
              <a:spcBef>
                <a:spcPct val="0"/>
              </a:spcBef>
              <a:buNone/>
              <a:defRPr sz="3600" b="1" kern="1200" cap="none" baseline="0">
                <a:solidFill>
                  <a:srgbClr val="304D7D"/>
                </a:solidFill>
                <a:latin typeface="Arial" panose="020B0604020202020204" pitchFamily="34" charset="0"/>
                <a:ea typeface="Open Sans" panose="020B0606030504020204" pitchFamily="34" charset="0"/>
                <a:cs typeface="Arial" panose="020B0604020202020204" pitchFamily="34" charset="0"/>
              </a:defRPr>
            </a:lvl1pPr>
          </a:lstStyle>
          <a:p>
            <a:r>
              <a:rPr lang="en-US" sz="2700" dirty="0">
                <a:solidFill>
                  <a:schemeClr val="accent1"/>
                </a:solidFill>
              </a:rPr>
              <a:t>How does a Risk Manager think about approaching vendor negotiations generally in healthcare?</a:t>
            </a:r>
          </a:p>
        </p:txBody>
      </p:sp>
      <p:graphicFrame>
        <p:nvGraphicFramePr>
          <p:cNvPr id="5" name="Table 5">
            <a:extLst>
              <a:ext uri="{FF2B5EF4-FFF2-40B4-BE49-F238E27FC236}">
                <a16:creationId xmlns:a16="http://schemas.microsoft.com/office/drawing/2014/main" id="{799D454F-4BEE-B787-AF48-D5AC8EBB9F8B}"/>
              </a:ext>
            </a:extLst>
          </p:cNvPr>
          <p:cNvGraphicFramePr>
            <a:graphicFrameLocks noGrp="1"/>
          </p:cNvGraphicFramePr>
          <p:nvPr/>
        </p:nvGraphicFramePr>
        <p:xfrm>
          <a:off x="230435" y="1004055"/>
          <a:ext cx="8653125" cy="3360420"/>
        </p:xfrm>
        <a:graphic>
          <a:graphicData uri="http://schemas.openxmlformats.org/drawingml/2006/table">
            <a:tbl>
              <a:tblPr firstRow="1" bandRow="1">
                <a:tableStyleId>{5C22544A-7EE6-4342-B048-85BDC9FD1C3A}</a:tableStyleId>
              </a:tblPr>
              <a:tblGrid>
                <a:gridCol w="8424835">
                  <a:extLst>
                    <a:ext uri="{9D8B030D-6E8A-4147-A177-3AD203B41FA5}">
                      <a16:colId xmlns:a16="http://schemas.microsoft.com/office/drawing/2014/main" val="1470063661"/>
                    </a:ext>
                  </a:extLst>
                </a:gridCol>
                <a:gridCol w="228290">
                  <a:extLst>
                    <a:ext uri="{9D8B030D-6E8A-4147-A177-3AD203B41FA5}">
                      <a16:colId xmlns:a16="http://schemas.microsoft.com/office/drawing/2014/main" val="1092309807"/>
                    </a:ext>
                  </a:extLst>
                </a:gridCol>
              </a:tblGrid>
              <a:tr h="3360420">
                <a:tc>
                  <a:txBody>
                    <a:bodyPr/>
                    <a:lstStyle/>
                    <a:p>
                      <a:endParaRPr lang="en-US" sz="1800" dirty="0">
                        <a:solidFill>
                          <a:schemeClr val="tx1"/>
                        </a:solidFill>
                      </a:endParaRPr>
                    </a:p>
                    <a:p>
                      <a:r>
                        <a:rPr lang="en-US" sz="1800" dirty="0">
                          <a:solidFill>
                            <a:schemeClr val="tx1"/>
                          </a:solidFill>
                        </a:rPr>
                        <a:t>Four Elements of Risk Whenever a Practice Engages with a Third Party Relative to Patient Care</a:t>
                      </a:r>
                    </a:p>
                    <a:p>
                      <a:endParaRPr lang="en-US" sz="1800" dirty="0">
                        <a:solidFill>
                          <a:schemeClr val="tx1"/>
                        </a:solidFill>
                      </a:endParaRPr>
                    </a:p>
                    <a:p>
                      <a:r>
                        <a:rPr lang="en-US" sz="1800" dirty="0">
                          <a:solidFill>
                            <a:schemeClr val="tx1"/>
                          </a:solidFill>
                        </a:rPr>
                        <a:t>1) Professional Liability (including Contractual Liability to Support Indemnification and Hold Harmless)</a:t>
                      </a:r>
                    </a:p>
                    <a:p>
                      <a:endParaRPr lang="en-US" sz="1800" dirty="0">
                        <a:solidFill>
                          <a:schemeClr val="tx1"/>
                        </a:solidFill>
                      </a:endParaRPr>
                    </a:p>
                    <a:p>
                      <a:r>
                        <a:rPr lang="en-US" sz="1800" dirty="0">
                          <a:solidFill>
                            <a:schemeClr val="tx1"/>
                          </a:solidFill>
                        </a:rPr>
                        <a:t>2) General Liability (Additional Insured/Waiver of Subrogation)</a:t>
                      </a:r>
                    </a:p>
                    <a:p>
                      <a:endParaRPr lang="en-US" sz="1800" dirty="0">
                        <a:solidFill>
                          <a:schemeClr val="tx1"/>
                        </a:solidFill>
                      </a:endParaRPr>
                    </a:p>
                    <a:p>
                      <a:r>
                        <a:rPr lang="en-US" sz="1800" dirty="0">
                          <a:solidFill>
                            <a:schemeClr val="tx1"/>
                          </a:solidFill>
                        </a:rPr>
                        <a:t>3) Cyberliability (Additional Insured/Waiver of Subrogation)</a:t>
                      </a:r>
                    </a:p>
                    <a:p>
                      <a:endParaRPr lang="en-US" sz="1800" dirty="0">
                        <a:solidFill>
                          <a:schemeClr val="tx1"/>
                        </a:solidFill>
                      </a:endParaRPr>
                    </a:p>
                    <a:p>
                      <a:r>
                        <a:rPr lang="en-US" sz="1800" dirty="0">
                          <a:solidFill>
                            <a:schemeClr val="tx1"/>
                          </a:solidFill>
                        </a:rPr>
                        <a:t>4) Workers Compensation (Waiver of Subrogation)</a:t>
                      </a:r>
                    </a:p>
                  </a:txBody>
                  <a:tcPr marL="68580" marR="68580" marT="34290" marB="34290">
                    <a:noFill/>
                  </a:tcPr>
                </a:tc>
                <a:tc>
                  <a:txBody>
                    <a:bodyPr/>
                    <a:lstStyle/>
                    <a:p>
                      <a:endParaRPr lang="en-US" sz="1400" dirty="0">
                        <a:solidFill>
                          <a:schemeClr val="tx1"/>
                        </a:solidFill>
                      </a:endParaRPr>
                    </a:p>
                    <a:p>
                      <a:endParaRPr lang="en-US" sz="1400" dirty="0">
                        <a:solidFill>
                          <a:schemeClr val="tx1"/>
                        </a:solidFill>
                      </a:endParaRPr>
                    </a:p>
                  </a:txBody>
                  <a:tcPr marL="68580" marR="68580" marT="34290" marB="34290">
                    <a:noFill/>
                  </a:tcPr>
                </a:tc>
                <a:extLst>
                  <a:ext uri="{0D108BD9-81ED-4DB2-BD59-A6C34878D82A}">
                    <a16:rowId xmlns:a16="http://schemas.microsoft.com/office/drawing/2014/main" val="3806275213"/>
                  </a:ext>
                </a:extLst>
              </a:tr>
            </a:tbl>
          </a:graphicData>
        </a:graphic>
      </p:graphicFrame>
    </p:spTree>
    <p:extLst>
      <p:ext uri="{BB962C8B-B14F-4D97-AF65-F5344CB8AC3E}">
        <p14:creationId xmlns:p14="http://schemas.microsoft.com/office/powerpoint/2010/main" val="43557009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F711E-E78A-88E5-AFF0-BAB902F958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1D9D58-10AE-7EE5-DD9D-CBCEF060143E}"/>
              </a:ext>
            </a:extLst>
          </p:cNvPr>
          <p:cNvSpPr>
            <a:spLocks noGrp="1"/>
          </p:cNvSpPr>
          <p:nvPr>
            <p:ph type="title"/>
          </p:nvPr>
        </p:nvSpPr>
        <p:spPr>
          <a:xfrm>
            <a:off x="136447" y="861315"/>
            <a:ext cx="3994071" cy="629600"/>
          </a:xfrm>
        </p:spPr>
        <p:txBody>
          <a:bodyPr anchor="ctr">
            <a:normAutofit fontScale="90000"/>
          </a:bodyPr>
          <a:lstStyle/>
          <a:p>
            <a:pPr algn="ctr"/>
            <a:r>
              <a:rPr lang="en-US" dirty="0"/>
              <a:t>Double Recovery of Attorney’s Fees</a:t>
            </a:r>
          </a:p>
        </p:txBody>
      </p:sp>
      <p:sp>
        <p:nvSpPr>
          <p:cNvPr id="10" name="TextBox 9">
            <a:extLst>
              <a:ext uri="{FF2B5EF4-FFF2-40B4-BE49-F238E27FC236}">
                <a16:creationId xmlns:a16="http://schemas.microsoft.com/office/drawing/2014/main" id="{2F1C1DC2-CF53-7556-1479-CFBD70936CFF}"/>
              </a:ext>
            </a:extLst>
          </p:cNvPr>
          <p:cNvSpPr txBox="1"/>
          <p:nvPr/>
        </p:nvSpPr>
        <p:spPr>
          <a:xfrm>
            <a:off x="246087" y="3041586"/>
            <a:ext cx="8651826" cy="923330"/>
          </a:xfrm>
          <a:prstGeom prst="rect">
            <a:avLst/>
          </a:prstGeom>
          <a:noFill/>
        </p:spPr>
        <p:txBody>
          <a:bodyPr wrap="square" rtlCol="0">
            <a:spAutoFit/>
          </a:bodyPr>
          <a:lstStyle/>
          <a:p>
            <a:r>
              <a:rPr lang="en-US" sz="1350" dirty="0"/>
              <a:t>SB 68 creates O.C.G.A. § 9-15-16, which prohibits “double recovery” of attorney’s fees, costs, and expenses.  Essentially, this new Code section prohibits a party from recovering attorney’s fees, court costs, or expenses more than once pursuant to multiple statutes authorizing such awards, unless the statute specifically authorizes the recovery of duplicate attorney’s fees, costs, and expenses.</a:t>
            </a:r>
          </a:p>
        </p:txBody>
      </p:sp>
      <p:pic>
        <p:nvPicPr>
          <p:cNvPr id="2" name="Picture 1">
            <a:extLst>
              <a:ext uri="{FF2B5EF4-FFF2-40B4-BE49-F238E27FC236}">
                <a16:creationId xmlns:a16="http://schemas.microsoft.com/office/drawing/2014/main" id="{13B30CEC-A3A8-FFD0-7DA4-B125B41B5315}"/>
              </a:ext>
            </a:extLst>
          </p:cNvPr>
          <p:cNvPicPr>
            <a:picLocks noChangeAspect="1"/>
          </p:cNvPicPr>
          <p:nvPr/>
        </p:nvPicPr>
        <p:blipFill>
          <a:blip r:embed="rId2"/>
          <a:stretch>
            <a:fillRect/>
          </a:stretch>
        </p:blipFill>
        <p:spPr>
          <a:xfrm>
            <a:off x="5013484" y="157806"/>
            <a:ext cx="2801122" cy="2801122"/>
          </a:xfrm>
          <a:prstGeom prst="rect">
            <a:avLst/>
          </a:prstGeom>
          <a:effectLst>
            <a:softEdge rad="101600"/>
          </a:effectLst>
        </p:spPr>
      </p:pic>
    </p:spTree>
    <p:extLst>
      <p:ext uri="{BB962C8B-B14F-4D97-AF65-F5344CB8AC3E}">
        <p14:creationId xmlns:p14="http://schemas.microsoft.com/office/powerpoint/2010/main" val="4014268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4617364F-EACB-52A0-ED58-CBF0C3AA8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6EE23-B128-5791-BF1B-0B8FFD4F256E}"/>
              </a:ext>
            </a:extLst>
          </p:cNvPr>
          <p:cNvSpPr txBox="1">
            <a:spLocks/>
          </p:cNvSpPr>
          <p:nvPr/>
        </p:nvSpPr>
        <p:spPr>
          <a:xfrm>
            <a:off x="205740" y="205740"/>
            <a:ext cx="8702516" cy="532210"/>
          </a:xfrm>
          <a:prstGeom prst="rect">
            <a:avLst/>
          </a:prstGeom>
        </p:spPr>
        <p:txBody>
          <a:bodyPr/>
          <a:lstStyle>
            <a:lvl1pPr algn="l" defTabSz="914400" rtl="0" eaLnBrk="1" latinLnBrk="0" hangingPunct="1">
              <a:lnSpc>
                <a:spcPct val="90000"/>
              </a:lnSpc>
              <a:spcBef>
                <a:spcPct val="0"/>
              </a:spcBef>
              <a:buNone/>
              <a:defRPr sz="3600" b="1" kern="1200" cap="none" baseline="0">
                <a:solidFill>
                  <a:srgbClr val="304D7D"/>
                </a:solidFill>
                <a:latin typeface="Arial" panose="020B0604020202020204" pitchFamily="34" charset="0"/>
                <a:ea typeface="Open Sans" panose="020B0606030504020204" pitchFamily="34" charset="0"/>
                <a:cs typeface="Arial" panose="020B0604020202020204" pitchFamily="34" charset="0"/>
              </a:defRPr>
            </a:lvl1pPr>
          </a:lstStyle>
          <a:p>
            <a:r>
              <a:rPr lang="en-US" sz="2700" dirty="0">
                <a:solidFill>
                  <a:schemeClr val="accent1"/>
                </a:solidFill>
              </a:rPr>
              <a:t>How does a Risk Manager think about approaching vendor negotiations involving AI?</a:t>
            </a:r>
          </a:p>
        </p:txBody>
      </p:sp>
      <p:graphicFrame>
        <p:nvGraphicFramePr>
          <p:cNvPr id="5" name="Table 5">
            <a:extLst>
              <a:ext uri="{FF2B5EF4-FFF2-40B4-BE49-F238E27FC236}">
                <a16:creationId xmlns:a16="http://schemas.microsoft.com/office/drawing/2014/main" id="{157D5E1A-095D-54B7-8AC3-7D4AB5823431}"/>
              </a:ext>
            </a:extLst>
          </p:cNvPr>
          <p:cNvGraphicFramePr>
            <a:graphicFrameLocks noGrp="1"/>
          </p:cNvGraphicFramePr>
          <p:nvPr/>
        </p:nvGraphicFramePr>
        <p:xfrm>
          <a:off x="230435" y="1004055"/>
          <a:ext cx="8653125" cy="3726180"/>
        </p:xfrm>
        <a:graphic>
          <a:graphicData uri="http://schemas.openxmlformats.org/drawingml/2006/table">
            <a:tbl>
              <a:tblPr firstRow="1" bandRow="1">
                <a:tableStyleId>{5C22544A-7EE6-4342-B048-85BDC9FD1C3A}</a:tableStyleId>
              </a:tblPr>
              <a:tblGrid>
                <a:gridCol w="8424835">
                  <a:extLst>
                    <a:ext uri="{9D8B030D-6E8A-4147-A177-3AD203B41FA5}">
                      <a16:colId xmlns:a16="http://schemas.microsoft.com/office/drawing/2014/main" val="1470063661"/>
                    </a:ext>
                  </a:extLst>
                </a:gridCol>
                <a:gridCol w="228290">
                  <a:extLst>
                    <a:ext uri="{9D8B030D-6E8A-4147-A177-3AD203B41FA5}">
                      <a16:colId xmlns:a16="http://schemas.microsoft.com/office/drawing/2014/main" val="1092309807"/>
                    </a:ext>
                  </a:extLst>
                </a:gridCol>
              </a:tblGrid>
              <a:tr h="3726180">
                <a:tc>
                  <a:txBody>
                    <a:bodyPr/>
                    <a:lstStyle/>
                    <a:p>
                      <a:r>
                        <a:rPr lang="en-US" sz="1200" b="1" dirty="0">
                          <a:solidFill>
                            <a:schemeClr val="tx1"/>
                          </a:solidFill>
                        </a:rPr>
                        <a:t>Data Privacy and Security</a:t>
                      </a:r>
                      <a:r>
                        <a:rPr lang="en-US" sz="1200" dirty="0">
                          <a:solidFill>
                            <a:schemeClr val="tx1"/>
                          </a:solidFill>
                        </a:rPr>
                        <a:t>: </a:t>
                      </a:r>
                    </a:p>
                    <a:p>
                      <a:endParaRPr lang="en-US" sz="1200" dirty="0">
                        <a:solidFill>
                          <a:schemeClr val="tx1"/>
                        </a:solidFill>
                      </a:endParaRPr>
                    </a:p>
                    <a:p>
                      <a:pPr marL="285750" indent="-285750">
                        <a:buFont typeface="Arial" panose="020B0604020202020204" pitchFamily="34" charset="0"/>
                        <a:buChar char="•"/>
                      </a:pPr>
                      <a:r>
                        <a:rPr lang="en-US" sz="1200" dirty="0">
                          <a:solidFill>
                            <a:schemeClr val="tx1"/>
                          </a:solidFill>
                        </a:rPr>
                        <a:t>Ensure compliance with HIPAA and other applicable regulations (e.g., GDPR if relevant).</a:t>
                      </a:r>
                    </a:p>
                    <a:p>
                      <a:pPr marL="285750" indent="-285750">
                        <a:buFont typeface="Arial" panose="020B0604020202020204" pitchFamily="34" charset="0"/>
                        <a:buChar char="•"/>
                      </a:pPr>
                      <a:r>
                        <a:rPr lang="en-US" sz="1200" dirty="0">
                          <a:solidFill>
                            <a:schemeClr val="tx1"/>
                          </a:solidFill>
                        </a:rPr>
                        <a:t>Specify how patient data is collected, stored, processed, and protected.</a:t>
                      </a:r>
                    </a:p>
                    <a:p>
                      <a:pPr marL="285750" indent="-285750">
                        <a:buFont typeface="Arial" panose="020B0604020202020204" pitchFamily="34" charset="0"/>
                        <a:buChar char="•"/>
                      </a:pPr>
                      <a:r>
                        <a:rPr lang="en-US" sz="1200" dirty="0">
                          <a:solidFill>
                            <a:schemeClr val="tx1"/>
                          </a:solidFill>
                        </a:rPr>
                        <a:t>Require encryption, access controls, and audit trails for data security.</a:t>
                      </a:r>
                    </a:p>
                    <a:p>
                      <a:pPr marL="285750" indent="-285750">
                        <a:buFont typeface="Arial" panose="020B0604020202020204" pitchFamily="34" charset="0"/>
                        <a:buChar char="•"/>
                      </a:pPr>
                      <a:r>
                        <a:rPr lang="en-US" sz="1200" dirty="0">
                          <a:solidFill>
                            <a:schemeClr val="tx1"/>
                          </a:solidFill>
                        </a:rPr>
                        <a:t>Clarify data ownership and rights to use/de-identify data for AI training.</a:t>
                      </a:r>
                    </a:p>
                    <a:p>
                      <a:endParaRPr lang="en-US" sz="1200" b="1" dirty="0">
                        <a:solidFill>
                          <a:schemeClr val="tx1"/>
                        </a:solidFill>
                      </a:endParaRPr>
                    </a:p>
                    <a:p>
                      <a:r>
                        <a:rPr lang="en-US" sz="1200" b="1" dirty="0">
                          <a:solidFill>
                            <a:schemeClr val="tx1"/>
                          </a:solidFill>
                        </a:rPr>
                        <a:t>AI Transparency and Explainability</a:t>
                      </a:r>
                      <a:r>
                        <a:rPr lang="en-US" sz="1200" dirty="0">
                          <a:solidFill>
                            <a:schemeClr val="tx1"/>
                          </a:solidFill>
                        </a:rPr>
                        <a:t>: </a:t>
                      </a:r>
                    </a:p>
                    <a:p>
                      <a:endParaRPr lang="en-US" sz="1200" dirty="0">
                        <a:solidFill>
                          <a:schemeClr val="tx1"/>
                        </a:solidFill>
                      </a:endParaRPr>
                    </a:p>
                    <a:p>
                      <a:pPr marL="285750" indent="-285750">
                        <a:buFont typeface="Arial" panose="020B0604020202020204" pitchFamily="34" charset="0"/>
                        <a:buChar char="•"/>
                      </a:pPr>
                      <a:r>
                        <a:rPr lang="en-US" sz="1200" dirty="0">
                          <a:solidFill>
                            <a:schemeClr val="tx1"/>
                          </a:solidFill>
                        </a:rPr>
                        <a:t>Demand clarity on how the AI system makes decisions (e.g., algorithms, inputs, outputs).</a:t>
                      </a:r>
                    </a:p>
                    <a:p>
                      <a:pPr marL="285750" indent="-285750">
                        <a:buFont typeface="Arial" panose="020B0604020202020204" pitchFamily="34" charset="0"/>
                        <a:buChar char="•"/>
                      </a:pPr>
                      <a:r>
                        <a:rPr lang="en-US" sz="1200" dirty="0">
                          <a:solidFill>
                            <a:schemeClr val="tx1"/>
                          </a:solidFill>
                        </a:rPr>
                        <a:t>Require explainability to ensure clinical decisions can be justified and audited.</a:t>
                      </a:r>
                    </a:p>
                    <a:p>
                      <a:pPr marL="285750" indent="-285750">
                        <a:buFont typeface="Arial" panose="020B0604020202020204" pitchFamily="34" charset="0"/>
                        <a:buChar char="•"/>
                      </a:pPr>
                      <a:r>
                        <a:rPr lang="en-US" sz="1200" dirty="0">
                          <a:solidFill>
                            <a:schemeClr val="tx1"/>
                          </a:solidFill>
                        </a:rPr>
                        <a:t>Include provisions for validating AI outputs for accuracy and bias.</a:t>
                      </a:r>
                    </a:p>
                    <a:p>
                      <a:endParaRPr lang="en-US" sz="1200" dirty="0">
                        <a:solidFill>
                          <a:schemeClr val="tx1"/>
                        </a:solidFill>
                      </a:endParaRPr>
                    </a:p>
                    <a:p>
                      <a:r>
                        <a:rPr lang="en-US" sz="1200" b="1" dirty="0">
                          <a:solidFill>
                            <a:schemeClr val="tx1"/>
                          </a:solidFill>
                        </a:rPr>
                        <a:t>Performance and Reliability</a:t>
                      </a:r>
                      <a:r>
                        <a:rPr lang="en-US" sz="1200" dirty="0">
                          <a:solidFill>
                            <a:schemeClr val="tx1"/>
                          </a:solidFill>
                        </a:rPr>
                        <a:t>: </a:t>
                      </a:r>
                    </a:p>
                    <a:p>
                      <a:endParaRPr lang="en-US" sz="1200" dirty="0">
                        <a:solidFill>
                          <a:schemeClr val="tx1"/>
                        </a:solidFill>
                      </a:endParaRPr>
                    </a:p>
                    <a:p>
                      <a:pPr marL="285750" indent="-285750">
                        <a:buFont typeface="Arial" panose="020B0604020202020204" pitchFamily="34" charset="0"/>
                        <a:buChar char="•"/>
                      </a:pPr>
                      <a:r>
                        <a:rPr lang="en-US" sz="1200" dirty="0">
                          <a:solidFill>
                            <a:schemeClr val="tx1"/>
                          </a:solidFill>
                        </a:rPr>
                        <a:t>Define performance metrics (e.g., accuracy, uptime, error rates) and service-level agreements (SLAs).</a:t>
                      </a:r>
                    </a:p>
                    <a:p>
                      <a:pPr marL="285750" indent="-285750">
                        <a:buFont typeface="Arial" panose="020B0604020202020204" pitchFamily="34" charset="0"/>
                        <a:buChar char="•"/>
                      </a:pPr>
                      <a:r>
                        <a:rPr lang="en-US" sz="1200" dirty="0">
                          <a:solidFill>
                            <a:schemeClr val="tx1"/>
                          </a:solidFill>
                        </a:rPr>
                        <a:t>Include clauses for regular testing and validation of AI models to prevent degradation.</a:t>
                      </a:r>
                    </a:p>
                    <a:p>
                      <a:pPr marL="285750" indent="-285750">
                        <a:buFont typeface="Arial" panose="020B0604020202020204" pitchFamily="34" charset="0"/>
                        <a:buChar char="•"/>
                      </a:pPr>
                      <a:r>
                        <a:rPr lang="en-US" sz="1200" dirty="0">
                          <a:solidFill>
                            <a:schemeClr val="tx1"/>
                          </a:solidFill>
                        </a:rPr>
                        <a:t>Specify processes for handling AI errors or failures, including escalation protocols.</a:t>
                      </a:r>
                    </a:p>
                    <a:p>
                      <a:endParaRPr lang="en-US" sz="1200" b="1" dirty="0">
                        <a:solidFill>
                          <a:schemeClr val="tx1"/>
                        </a:solidFill>
                      </a:endParaRPr>
                    </a:p>
                    <a:p>
                      <a:endParaRPr lang="en-US" sz="1200" b="1" dirty="0">
                        <a:solidFill>
                          <a:schemeClr val="tx1"/>
                        </a:solidFill>
                      </a:endParaRPr>
                    </a:p>
                  </a:txBody>
                  <a:tcPr marL="68580" marR="68580" marT="34290" marB="34290">
                    <a:noFill/>
                  </a:tcPr>
                </a:tc>
                <a:tc>
                  <a:txBody>
                    <a:bodyPr/>
                    <a:lstStyle/>
                    <a:p>
                      <a:endParaRPr lang="en-US" sz="1400" dirty="0">
                        <a:solidFill>
                          <a:schemeClr val="tx1"/>
                        </a:solidFill>
                      </a:endParaRPr>
                    </a:p>
                    <a:p>
                      <a:endParaRPr lang="en-US" sz="1400" dirty="0">
                        <a:solidFill>
                          <a:schemeClr val="tx1"/>
                        </a:solidFill>
                      </a:endParaRPr>
                    </a:p>
                  </a:txBody>
                  <a:tcPr marL="68580" marR="68580" marT="34290" marB="34290">
                    <a:noFill/>
                  </a:tcPr>
                </a:tc>
                <a:extLst>
                  <a:ext uri="{0D108BD9-81ED-4DB2-BD59-A6C34878D82A}">
                    <a16:rowId xmlns:a16="http://schemas.microsoft.com/office/drawing/2014/main" val="3806275213"/>
                  </a:ext>
                </a:extLst>
              </a:tr>
            </a:tbl>
          </a:graphicData>
        </a:graphic>
      </p:graphicFrame>
    </p:spTree>
    <p:extLst>
      <p:ext uri="{BB962C8B-B14F-4D97-AF65-F5344CB8AC3E}">
        <p14:creationId xmlns:p14="http://schemas.microsoft.com/office/powerpoint/2010/main" val="2726245040"/>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DCA8DD04-2B9D-6897-DF87-ACBDEA78D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7029A-6975-14F6-5261-D96EE5551FBF}"/>
              </a:ext>
            </a:extLst>
          </p:cNvPr>
          <p:cNvSpPr txBox="1">
            <a:spLocks/>
          </p:cNvSpPr>
          <p:nvPr/>
        </p:nvSpPr>
        <p:spPr>
          <a:xfrm>
            <a:off x="205740" y="205740"/>
            <a:ext cx="8702516" cy="532210"/>
          </a:xfrm>
          <a:prstGeom prst="rect">
            <a:avLst/>
          </a:prstGeom>
        </p:spPr>
        <p:txBody>
          <a:bodyPr/>
          <a:lstStyle>
            <a:lvl1pPr algn="l" defTabSz="914400" rtl="0" eaLnBrk="1" latinLnBrk="0" hangingPunct="1">
              <a:lnSpc>
                <a:spcPct val="90000"/>
              </a:lnSpc>
              <a:spcBef>
                <a:spcPct val="0"/>
              </a:spcBef>
              <a:buNone/>
              <a:defRPr sz="3600" b="1" kern="1200" cap="none" baseline="0">
                <a:solidFill>
                  <a:srgbClr val="304D7D"/>
                </a:solidFill>
                <a:latin typeface="Arial" panose="020B0604020202020204" pitchFamily="34" charset="0"/>
                <a:ea typeface="Open Sans" panose="020B0606030504020204" pitchFamily="34" charset="0"/>
                <a:cs typeface="Arial" panose="020B0604020202020204" pitchFamily="34" charset="0"/>
              </a:defRPr>
            </a:lvl1pPr>
          </a:lstStyle>
          <a:p>
            <a:r>
              <a:rPr lang="en-US" sz="2700" dirty="0">
                <a:solidFill>
                  <a:schemeClr val="accent1"/>
                </a:solidFill>
              </a:rPr>
              <a:t>How does a Risk Manager think about approaching vendor negotiations involving AI?</a:t>
            </a:r>
          </a:p>
        </p:txBody>
      </p:sp>
      <p:graphicFrame>
        <p:nvGraphicFramePr>
          <p:cNvPr id="5" name="Table 5">
            <a:extLst>
              <a:ext uri="{FF2B5EF4-FFF2-40B4-BE49-F238E27FC236}">
                <a16:creationId xmlns:a16="http://schemas.microsoft.com/office/drawing/2014/main" id="{7000B415-7B40-9399-6AFB-AA104E5E5164}"/>
              </a:ext>
            </a:extLst>
          </p:cNvPr>
          <p:cNvGraphicFramePr>
            <a:graphicFrameLocks noGrp="1"/>
          </p:cNvGraphicFramePr>
          <p:nvPr/>
        </p:nvGraphicFramePr>
        <p:xfrm>
          <a:off x="230435" y="1004055"/>
          <a:ext cx="8653125" cy="4305300"/>
        </p:xfrm>
        <a:graphic>
          <a:graphicData uri="http://schemas.openxmlformats.org/drawingml/2006/table">
            <a:tbl>
              <a:tblPr firstRow="1" bandRow="1">
                <a:tableStyleId>{5C22544A-7EE6-4342-B048-85BDC9FD1C3A}</a:tableStyleId>
              </a:tblPr>
              <a:tblGrid>
                <a:gridCol w="8424835">
                  <a:extLst>
                    <a:ext uri="{9D8B030D-6E8A-4147-A177-3AD203B41FA5}">
                      <a16:colId xmlns:a16="http://schemas.microsoft.com/office/drawing/2014/main" val="1470063661"/>
                    </a:ext>
                  </a:extLst>
                </a:gridCol>
                <a:gridCol w="228290">
                  <a:extLst>
                    <a:ext uri="{9D8B030D-6E8A-4147-A177-3AD203B41FA5}">
                      <a16:colId xmlns:a16="http://schemas.microsoft.com/office/drawing/2014/main" val="1092309807"/>
                    </a:ext>
                  </a:extLst>
                </a:gridCol>
              </a:tblGrid>
              <a:tr h="4160520">
                <a:tc>
                  <a:txBody>
                    <a:bodyPr/>
                    <a:lstStyle/>
                    <a:p>
                      <a:r>
                        <a:rPr lang="en-US" sz="1400" b="1" dirty="0">
                          <a:solidFill>
                            <a:schemeClr val="tx1"/>
                          </a:solidFill>
                        </a:rPr>
                        <a:t>Liability and Indemnification</a:t>
                      </a:r>
                      <a:r>
                        <a:rPr lang="en-US" sz="1400" dirty="0">
                          <a:solidFill>
                            <a:schemeClr val="tx1"/>
                          </a:solidFill>
                        </a:rPr>
                        <a:t>: </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Clarify liability for AI-related errors (e.g., misdiagnosis, data breaches).</a:t>
                      </a:r>
                    </a:p>
                    <a:p>
                      <a:pPr marL="285750" indent="-285750">
                        <a:buFont typeface="Arial" panose="020B0604020202020204" pitchFamily="34" charset="0"/>
                        <a:buChar char="•"/>
                      </a:pPr>
                      <a:r>
                        <a:rPr lang="en-US" sz="1400" dirty="0">
                          <a:solidFill>
                            <a:schemeClr val="tx1"/>
                          </a:solidFill>
                        </a:rPr>
                        <a:t>Include indemnification clauses to protect the healthcare organization from vendor negligence.</a:t>
                      </a:r>
                    </a:p>
                    <a:p>
                      <a:pPr marL="285750" indent="-285750">
                        <a:buFont typeface="Arial" panose="020B0604020202020204" pitchFamily="34" charset="0"/>
                        <a:buChar char="•"/>
                      </a:pPr>
                      <a:r>
                        <a:rPr lang="en-US" sz="1400" dirty="0">
                          <a:solidFill>
                            <a:schemeClr val="tx1"/>
                          </a:solidFill>
                        </a:rPr>
                        <a:t>Address responsibility for adverse patient outcomes caused by AI recommendations.</a:t>
                      </a:r>
                    </a:p>
                    <a:p>
                      <a:endParaRPr lang="en-US" sz="1400" b="1" dirty="0">
                        <a:solidFill>
                          <a:schemeClr val="tx1"/>
                        </a:solidFill>
                      </a:endParaRPr>
                    </a:p>
                    <a:p>
                      <a:r>
                        <a:rPr lang="en-US" sz="1400" b="1" dirty="0">
                          <a:solidFill>
                            <a:schemeClr val="tx1"/>
                          </a:solidFill>
                        </a:rPr>
                        <a:t>Regulatory Compliance</a:t>
                      </a:r>
                      <a:r>
                        <a:rPr lang="en-US" sz="1400" dirty="0">
                          <a:solidFill>
                            <a:schemeClr val="tx1"/>
                          </a:solidFill>
                        </a:rPr>
                        <a:t>: </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Ensure the vendor complies with FDA regulations if the AI is classified as a medical device (e.g., SaMD).</a:t>
                      </a:r>
                    </a:p>
                    <a:p>
                      <a:pPr marL="285750" indent="-285750">
                        <a:buFont typeface="Arial" panose="020B0604020202020204" pitchFamily="34" charset="0"/>
                        <a:buChar char="•"/>
                      </a:pPr>
                      <a:r>
                        <a:rPr lang="en-US" sz="1400" dirty="0">
                          <a:solidFill>
                            <a:schemeClr val="tx1"/>
                          </a:solidFill>
                        </a:rPr>
                        <a:t>Require the vendor to maintain certifications and report adverse events as needed.</a:t>
                      </a:r>
                    </a:p>
                    <a:p>
                      <a:pPr marL="285750" indent="-285750">
                        <a:buFont typeface="Arial" panose="020B0604020202020204" pitchFamily="34" charset="0"/>
                        <a:buChar char="•"/>
                      </a:pPr>
                      <a:r>
                        <a:rPr lang="en-US" sz="1400" dirty="0">
                          <a:solidFill>
                            <a:schemeClr val="tx1"/>
                          </a:solidFill>
                        </a:rPr>
                        <a:t>Include clauses for adapting to evolving AI regulations.</a:t>
                      </a:r>
                    </a:p>
                    <a:p>
                      <a:endParaRPr lang="en-US" sz="1400" b="1" dirty="0">
                        <a:solidFill>
                          <a:schemeClr val="tx1"/>
                        </a:solidFill>
                      </a:endParaRPr>
                    </a:p>
                    <a:p>
                      <a:r>
                        <a:rPr lang="en-US" sz="1400" b="1" dirty="0">
                          <a:solidFill>
                            <a:schemeClr val="tx1"/>
                          </a:solidFill>
                        </a:rPr>
                        <a:t>Intellectual Property (IP)</a:t>
                      </a:r>
                      <a:r>
                        <a:rPr lang="en-US" sz="1400" dirty="0">
                          <a:solidFill>
                            <a:schemeClr val="tx1"/>
                          </a:solidFill>
                        </a:rPr>
                        <a:t>: </a:t>
                      </a: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Define ownership of AI outputs, customizations, or derived insights.</a:t>
                      </a:r>
                    </a:p>
                    <a:p>
                      <a:pPr marL="285750" indent="-285750">
                        <a:buFont typeface="Arial" panose="020B0604020202020204" pitchFamily="34" charset="0"/>
                        <a:buChar char="•"/>
                      </a:pPr>
                      <a:r>
                        <a:rPr lang="en-US" sz="1400" dirty="0">
                          <a:solidFill>
                            <a:schemeClr val="tx1"/>
                          </a:solidFill>
                        </a:rPr>
                        <a:t>Clarify licensing terms for the AI system and any proprietary technology.</a:t>
                      </a:r>
                    </a:p>
                    <a:p>
                      <a:pPr marL="285750" indent="-285750">
                        <a:buFont typeface="Arial" panose="020B0604020202020204" pitchFamily="34" charset="0"/>
                        <a:buChar char="•"/>
                      </a:pPr>
                      <a:r>
                        <a:rPr lang="en-US" sz="1400" dirty="0">
                          <a:solidFill>
                            <a:schemeClr val="tx1"/>
                          </a:solidFill>
                        </a:rPr>
                        <a:t>Protect the healthcare organization’s IP if contributing data or expertise.</a:t>
                      </a:r>
                    </a:p>
                    <a:p>
                      <a:endParaRPr lang="en-US" sz="1400" b="1" dirty="0">
                        <a:solidFill>
                          <a:schemeClr val="tx1"/>
                        </a:solidFill>
                      </a:endParaRPr>
                    </a:p>
                    <a:p>
                      <a:endParaRPr lang="en-US" sz="1200" b="1" dirty="0">
                        <a:solidFill>
                          <a:schemeClr val="tx1"/>
                        </a:solidFill>
                      </a:endParaRPr>
                    </a:p>
                  </a:txBody>
                  <a:tcPr marL="68580" marR="68580" marT="34290" marB="34290">
                    <a:noFill/>
                  </a:tcPr>
                </a:tc>
                <a:tc>
                  <a:txBody>
                    <a:bodyPr/>
                    <a:lstStyle/>
                    <a:p>
                      <a:endParaRPr lang="en-US" sz="1400" dirty="0">
                        <a:solidFill>
                          <a:schemeClr val="tx1"/>
                        </a:solidFill>
                      </a:endParaRPr>
                    </a:p>
                    <a:p>
                      <a:endParaRPr lang="en-US" sz="1400" dirty="0">
                        <a:solidFill>
                          <a:schemeClr val="tx1"/>
                        </a:solidFill>
                      </a:endParaRPr>
                    </a:p>
                  </a:txBody>
                  <a:tcPr marL="68580" marR="68580" marT="34290" marB="34290">
                    <a:noFill/>
                  </a:tcPr>
                </a:tc>
                <a:extLst>
                  <a:ext uri="{0D108BD9-81ED-4DB2-BD59-A6C34878D82A}">
                    <a16:rowId xmlns:a16="http://schemas.microsoft.com/office/drawing/2014/main" val="3806275213"/>
                  </a:ext>
                </a:extLst>
              </a:tr>
            </a:tbl>
          </a:graphicData>
        </a:graphic>
      </p:graphicFrame>
    </p:spTree>
    <p:extLst>
      <p:ext uri="{BB962C8B-B14F-4D97-AF65-F5344CB8AC3E}">
        <p14:creationId xmlns:p14="http://schemas.microsoft.com/office/powerpoint/2010/main" val="2856660723"/>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66E7676C-2C17-5286-4922-2F56EC5E3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BD1BB-0EA1-0968-D2AC-B20FB77949AC}"/>
              </a:ext>
            </a:extLst>
          </p:cNvPr>
          <p:cNvSpPr txBox="1">
            <a:spLocks/>
          </p:cNvSpPr>
          <p:nvPr/>
        </p:nvSpPr>
        <p:spPr>
          <a:xfrm>
            <a:off x="205740" y="205740"/>
            <a:ext cx="8702516" cy="532210"/>
          </a:xfrm>
          <a:prstGeom prst="rect">
            <a:avLst/>
          </a:prstGeom>
        </p:spPr>
        <p:txBody>
          <a:bodyPr/>
          <a:lstStyle>
            <a:lvl1pPr algn="l" defTabSz="914400" rtl="0" eaLnBrk="1" latinLnBrk="0" hangingPunct="1">
              <a:lnSpc>
                <a:spcPct val="90000"/>
              </a:lnSpc>
              <a:spcBef>
                <a:spcPct val="0"/>
              </a:spcBef>
              <a:buNone/>
              <a:defRPr sz="3600" b="1" kern="1200" cap="none" baseline="0">
                <a:solidFill>
                  <a:srgbClr val="304D7D"/>
                </a:solidFill>
                <a:latin typeface="Arial" panose="020B0604020202020204" pitchFamily="34" charset="0"/>
                <a:ea typeface="Open Sans" panose="020B0606030504020204" pitchFamily="34" charset="0"/>
                <a:cs typeface="Arial" panose="020B0604020202020204" pitchFamily="34" charset="0"/>
              </a:defRPr>
            </a:lvl1pPr>
          </a:lstStyle>
          <a:p>
            <a:r>
              <a:rPr lang="en-US" sz="2700" dirty="0">
                <a:solidFill>
                  <a:schemeClr val="accent1"/>
                </a:solidFill>
              </a:rPr>
              <a:t>How does a Risk Manager think about approaching vendor negotiations involving AI?</a:t>
            </a:r>
          </a:p>
        </p:txBody>
      </p:sp>
      <p:graphicFrame>
        <p:nvGraphicFramePr>
          <p:cNvPr id="5" name="Table 5">
            <a:extLst>
              <a:ext uri="{FF2B5EF4-FFF2-40B4-BE49-F238E27FC236}">
                <a16:creationId xmlns:a16="http://schemas.microsoft.com/office/drawing/2014/main" id="{B5A36ABD-28E9-83F4-1481-0852FCD6DF6C}"/>
              </a:ext>
            </a:extLst>
          </p:cNvPr>
          <p:cNvGraphicFramePr>
            <a:graphicFrameLocks noGrp="1"/>
          </p:cNvGraphicFramePr>
          <p:nvPr/>
        </p:nvGraphicFramePr>
        <p:xfrm>
          <a:off x="230435" y="1004055"/>
          <a:ext cx="8653125" cy="4091940"/>
        </p:xfrm>
        <a:graphic>
          <a:graphicData uri="http://schemas.openxmlformats.org/drawingml/2006/table">
            <a:tbl>
              <a:tblPr firstRow="1" bandRow="1">
                <a:tableStyleId>{5C22544A-7EE6-4342-B048-85BDC9FD1C3A}</a:tableStyleId>
              </a:tblPr>
              <a:tblGrid>
                <a:gridCol w="8424835">
                  <a:extLst>
                    <a:ext uri="{9D8B030D-6E8A-4147-A177-3AD203B41FA5}">
                      <a16:colId xmlns:a16="http://schemas.microsoft.com/office/drawing/2014/main" val="1470063661"/>
                    </a:ext>
                  </a:extLst>
                </a:gridCol>
                <a:gridCol w="228290">
                  <a:extLst>
                    <a:ext uri="{9D8B030D-6E8A-4147-A177-3AD203B41FA5}">
                      <a16:colId xmlns:a16="http://schemas.microsoft.com/office/drawing/2014/main" val="1092309807"/>
                    </a:ext>
                  </a:extLst>
                </a:gridCol>
              </a:tblGrid>
              <a:tr h="3954780">
                <a:tc>
                  <a:txBody>
                    <a:bodyPr/>
                    <a:lstStyle/>
                    <a:p>
                      <a:r>
                        <a:rPr lang="en-US" sz="1400" b="1" dirty="0">
                          <a:solidFill>
                            <a:schemeClr val="tx1"/>
                          </a:solidFill>
                        </a:rPr>
                        <a:t>Training and Support</a:t>
                      </a:r>
                      <a:r>
                        <a:rPr lang="en-US" sz="1400" dirty="0">
                          <a:solidFill>
                            <a:schemeClr val="tx1"/>
                          </a:solidFill>
                        </a:rPr>
                        <a:t>: </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Specify vendor responsibilities for training staff on AI system use.</a:t>
                      </a:r>
                    </a:p>
                    <a:p>
                      <a:pPr marL="285750" indent="-285750">
                        <a:buFont typeface="Arial" panose="020B0604020202020204" pitchFamily="34" charset="0"/>
                        <a:buChar char="•"/>
                      </a:pPr>
                      <a:r>
                        <a:rPr lang="en-US" sz="1400" dirty="0">
                          <a:solidFill>
                            <a:schemeClr val="tx1"/>
                          </a:solidFill>
                        </a:rPr>
                        <a:t>Require ongoing technical support, updates, and maintenance.</a:t>
                      </a:r>
                    </a:p>
                    <a:p>
                      <a:pPr marL="285750" indent="-285750">
                        <a:buFont typeface="Arial" panose="020B0604020202020204" pitchFamily="34" charset="0"/>
                        <a:buChar char="•"/>
                      </a:pPr>
                      <a:r>
                        <a:rPr lang="en-US" sz="1400" dirty="0">
                          <a:solidFill>
                            <a:schemeClr val="tx1"/>
                          </a:solidFill>
                        </a:rPr>
                        <a:t>Include provisions for retraining AI models to adapt to new data or clinical practices.</a:t>
                      </a:r>
                    </a:p>
                    <a:p>
                      <a:endParaRPr lang="en-US" sz="1400" b="1" dirty="0">
                        <a:solidFill>
                          <a:schemeClr val="tx1"/>
                        </a:solidFill>
                      </a:endParaRPr>
                    </a:p>
                    <a:p>
                      <a:r>
                        <a:rPr lang="en-US" sz="1400" b="1" dirty="0">
                          <a:solidFill>
                            <a:schemeClr val="tx1"/>
                          </a:solidFill>
                        </a:rPr>
                        <a:t>Bias and Fairness</a:t>
                      </a:r>
                      <a:r>
                        <a:rPr lang="en-US" sz="1400" dirty="0">
                          <a:solidFill>
                            <a:schemeClr val="tx1"/>
                          </a:solidFill>
                        </a:rPr>
                        <a:t>: </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Require the vendor to assess and mitigate biases in AI algorithms (e.g., racial, gender).</a:t>
                      </a:r>
                    </a:p>
                    <a:p>
                      <a:pPr marL="285750" indent="-285750">
                        <a:buFont typeface="Arial" panose="020B0604020202020204" pitchFamily="34" charset="0"/>
                        <a:buChar char="•"/>
                      </a:pPr>
                      <a:r>
                        <a:rPr lang="en-US" sz="1400" dirty="0">
                          <a:solidFill>
                            <a:schemeClr val="tx1"/>
                          </a:solidFill>
                        </a:rPr>
                        <a:t>Include regular audits to ensure equitable outcomes across patient populations.</a:t>
                      </a:r>
                    </a:p>
                    <a:p>
                      <a:pPr marL="285750" indent="-285750">
                        <a:buFont typeface="Arial" panose="020B0604020202020204" pitchFamily="34" charset="0"/>
                        <a:buChar char="•"/>
                      </a:pPr>
                      <a:r>
                        <a:rPr lang="en-US" sz="1400" dirty="0">
                          <a:solidFill>
                            <a:schemeClr val="tx1"/>
                          </a:solidFill>
                        </a:rPr>
                        <a:t>Specify accountability for addressing biased outputs.</a:t>
                      </a:r>
                    </a:p>
                    <a:p>
                      <a:endParaRPr lang="en-US" sz="1400" b="1" dirty="0">
                        <a:solidFill>
                          <a:schemeClr val="tx1"/>
                        </a:solidFill>
                      </a:endParaRPr>
                    </a:p>
                    <a:p>
                      <a:r>
                        <a:rPr lang="en-US" sz="1400" b="1" dirty="0">
                          <a:solidFill>
                            <a:schemeClr val="tx1"/>
                          </a:solidFill>
                        </a:rPr>
                        <a:t>Termination and Data Retrieval</a:t>
                      </a:r>
                      <a:r>
                        <a:rPr lang="en-US" sz="1400" dirty="0">
                          <a:solidFill>
                            <a:schemeClr val="tx1"/>
                          </a:solidFill>
                        </a:rPr>
                        <a:t>: </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Outline conditions for contract termination, including notice periods.</a:t>
                      </a:r>
                    </a:p>
                    <a:p>
                      <a:pPr marL="285750" indent="-285750">
                        <a:buFont typeface="Arial" panose="020B0604020202020204" pitchFamily="34" charset="0"/>
                        <a:buChar char="•"/>
                      </a:pPr>
                      <a:r>
                        <a:rPr lang="en-US" sz="1400" dirty="0">
                          <a:solidFill>
                            <a:schemeClr val="tx1"/>
                          </a:solidFill>
                        </a:rPr>
                        <a:t>Ensure the ability to retrieve all data (in a usable format) upon termination.</a:t>
                      </a:r>
                    </a:p>
                    <a:p>
                      <a:pPr marL="285750" indent="-285750">
                        <a:buFont typeface="Arial" panose="020B0604020202020204" pitchFamily="34" charset="0"/>
                        <a:buChar char="•"/>
                      </a:pPr>
                      <a:r>
                        <a:rPr lang="en-US" sz="1400" dirty="0">
                          <a:solidFill>
                            <a:schemeClr val="tx1"/>
                          </a:solidFill>
                        </a:rPr>
                        <a:t>Include provisions for secure data deletion by the vendor post-contract.</a:t>
                      </a:r>
                    </a:p>
                    <a:p>
                      <a:endParaRPr lang="en-US" sz="1400" b="1" dirty="0">
                        <a:solidFill>
                          <a:schemeClr val="tx1"/>
                        </a:solidFill>
                      </a:endParaRPr>
                    </a:p>
                    <a:p>
                      <a:endParaRPr lang="en-US" sz="1200" b="1" dirty="0">
                        <a:solidFill>
                          <a:schemeClr val="tx1"/>
                        </a:solidFill>
                      </a:endParaRPr>
                    </a:p>
                  </a:txBody>
                  <a:tcPr marL="68580" marR="68580" marT="34290" marB="34290">
                    <a:noFill/>
                  </a:tcPr>
                </a:tc>
                <a:tc>
                  <a:txBody>
                    <a:bodyPr/>
                    <a:lstStyle/>
                    <a:p>
                      <a:endParaRPr lang="en-US" sz="1400" dirty="0">
                        <a:solidFill>
                          <a:schemeClr val="tx1"/>
                        </a:solidFill>
                      </a:endParaRPr>
                    </a:p>
                    <a:p>
                      <a:endParaRPr lang="en-US" sz="1400" dirty="0">
                        <a:solidFill>
                          <a:schemeClr val="tx1"/>
                        </a:solidFill>
                      </a:endParaRPr>
                    </a:p>
                  </a:txBody>
                  <a:tcPr marL="68580" marR="68580" marT="34290" marB="34290">
                    <a:noFill/>
                  </a:tcPr>
                </a:tc>
                <a:extLst>
                  <a:ext uri="{0D108BD9-81ED-4DB2-BD59-A6C34878D82A}">
                    <a16:rowId xmlns:a16="http://schemas.microsoft.com/office/drawing/2014/main" val="3806275213"/>
                  </a:ext>
                </a:extLst>
              </a:tr>
            </a:tbl>
          </a:graphicData>
        </a:graphic>
      </p:graphicFrame>
    </p:spTree>
    <p:extLst>
      <p:ext uri="{BB962C8B-B14F-4D97-AF65-F5344CB8AC3E}">
        <p14:creationId xmlns:p14="http://schemas.microsoft.com/office/powerpoint/2010/main" val="2112893410"/>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a:extLst>
            <a:ext uri="{FF2B5EF4-FFF2-40B4-BE49-F238E27FC236}">
              <a16:creationId xmlns:a16="http://schemas.microsoft.com/office/drawing/2014/main" id="{2D8D92E8-253A-9C8D-6394-F5E739E5B6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59D03F-5DFB-67B4-5E71-6783EBE09071}"/>
              </a:ext>
            </a:extLst>
          </p:cNvPr>
          <p:cNvSpPr txBox="1">
            <a:spLocks/>
          </p:cNvSpPr>
          <p:nvPr/>
        </p:nvSpPr>
        <p:spPr>
          <a:xfrm>
            <a:off x="205740" y="205740"/>
            <a:ext cx="8702516" cy="532210"/>
          </a:xfrm>
          <a:prstGeom prst="rect">
            <a:avLst/>
          </a:prstGeom>
        </p:spPr>
        <p:txBody>
          <a:bodyPr/>
          <a:lstStyle>
            <a:lvl1pPr algn="l" defTabSz="914400" rtl="0" eaLnBrk="1" latinLnBrk="0" hangingPunct="1">
              <a:lnSpc>
                <a:spcPct val="90000"/>
              </a:lnSpc>
              <a:spcBef>
                <a:spcPct val="0"/>
              </a:spcBef>
              <a:buNone/>
              <a:defRPr sz="3600" b="1" kern="1200" cap="none" baseline="0">
                <a:solidFill>
                  <a:srgbClr val="304D7D"/>
                </a:solidFill>
                <a:latin typeface="Arial" panose="020B0604020202020204" pitchFamily="34" charset="0"/>
                <a:ea typeface="Open Sans" panose="020B0606030504020204" pitchFamily="34" charset="0"/>
                <a:cs typeface="Arial" panose="020B0604020202020204" pitchFamily="34" charset="0"/>
              </a:defRPr>
            </a:lvl1pPr>
          </a:lstStyle>
          <a:p>
            <a:r>
              <a:rPr lang="en-US" sz="2700" dirty="0">
                <a:solidFill>
                  <a:schemeClr val="accent1"/>
                </a:solidFill>
              </a:rPr>
              <a:t>How does a Risk Manager think about approaching vendor negotiations involving AI?</a:t>
            </a:r>
          </a:p>
        </p:txBody>
      </p:sp>
      <p:graphicFrame>
        <p:nvGraphicFramePr>
          <p:cNvPr id="5" name="Table 5">
            <a:extLst>
              <a:ext uri="{FF2B5EF4-FFF2-40B4-BE49-F238E27FC236}">
                <a16:creationId xmlns:a16="http://schemas.microsoft.com/office/drawing/2014/main" id="{892D5B10-0FF9-998B-9F7D-F7FC0E57A2DE}"/>
              </a:ext>
            </a:extLst>
          </p:cNvPr>
          <p:cNvGraphicFramePr>
            <a:graphicFrameLocks noGrp="1"/>
          </p:cNvGraphicFramePr>
          <p:nvPr/>
        </p:nvGraphicFramePr>
        <p:xfrm>
          <a:off x="230435" y="1004055"/>
          <a:ext cx="8653125" cy="4305300"/>
        </p:xfrm>
        <a:graphic>
          <a:graphicData uri="http://schemas.openxmlformats.org/drawingml/2006/table">
            <a:tbl>
              <a:tblPr firstRow="1" bandRow="1">
                <a:tableStyleId>{5C22544A-7EE6-4342-B048-85BDC9FD1C3A}</a:tableStyleId>
              </a:tblPr>
              <a:tblGrid>
                <a:gridCol w="8424835">
                  <a:extLst>
                    <a:ext uri="{9D8B030D-6E8A-4147-A177-3AD203B41FA5}">
                      <a16:colId xmlns:a16="http://schemas.microsoft.com/office/drawing/2014/main" val="1470063661"/>
                    </a:ext>
                  </a:extLst>
                </a:gridCol>
                <a:gridCol w="228290">
                  <a:extLst>
                    <a:ext uri="{9D8B030D-6E8A-4147-A177-3AD203B41FA5}">
                      <a16:colId xmlns:a16="http://schemas.microsoft.com/office/drawing/2014/main" val="1092309807"/>
                    </a:ext>
                  </a:extLst>
                </a:gridCol>
              </a:tblGrid>
              <a:tr h="4160520">
                <a:tc>
                  <a:txBody>
                    <a:bodyPr/>
                    <a:lstStyle/>
                    <a:p>
                      <a:r>
                        <a:rPr lang="en-US" sz="1400" b="1" dirty="0">
                          <a:solidFill>
                            <a:schemeClr val="tx1"/>
                          </a:solidFill>
                        </a:rPr>
                        <a:t>Insurance and Financial Protections</a:t>
                      </a:r>
                      <a:r>
                        <a:rPr lang="en-US" sz="1400" dirty="0">
                          <a:solidFill>
                            <a:schemeClr val="tx1"/>
                          </a:solidFill>
                        </a:rPr>
                        <a:t>: </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Verify the vendor carries adequate cyber liability and professional liability insurance.</a:t>
                      </a:r>
                    </a:p>
                    <a:p>
                      <a:pPr marL="285750" indent="-285750">
                        <a:buFont typeface="Arial" panose="020B0604020202020204" pitchFamily="34" charset="0"/>
                        <a:buChar char="•"/>
                      </a:pPr>
                      <a:r>
                        <a:rPr lang="en-US" sz="1400" dirty="0">
                          <a:solidFill>
                            <a:schemeClr val="tx1"/>
                          </a:solidFill>
                        </a:rPr>
                        <a:t>Include clauses for financial remedies in case of breaches or downtime.</a:t>
                      </a:r>
                    </a:p>
                    <a:p>
                      <a:pPr marL="285750" indent="-285750">
                        <a:buFont typeface="Arial" panose="020B0604020202020204" pitchFamily="34" charset="0"/>
                        <a:buChar char="•"/>
                      </a:pPr>
                      <a:r>
                        <a:rPr lang="en-US" sz="1400" dirty="0">
                          <a:solidFill>
                            <a:schemeClr val="tx1"/>
                          </a:solidFill>
                        </a:rPr>
                        <a:t>Consider escrow for critical AI software to ensure continuity if the vendor fails.</a:t>
                      </a:r>
                    </a:p>
                    <a:p>
                      <a:endParaRPr lang="en-US" sz="1400" b="1" dirty="0">
                        <a:solidFill>
                          <a:schemeClr val="tx1"/>
                        </a:solidFill>
                      </a:endParaRPr>
                    </a:p>
                    <a:p>
                      <a:r>
                        <a:rPr lang="en-US" sz="1400" b="1" dirty="0">
                          <a:solidFill>
                            <a:schemeClr val="tx1"/>
                          </a:solidFill>
                        </a:rPr>
                        <a:t>Change Management</a:t>
                      </a:r>
                      <a:r>
                        <a:rPr lang="en-US" sz="1400" dirty="0">
                          <a:solidFill>
                            <a:schemeClr val="tx1"/>
                          </a:solidFill>
                        </a:rPr>
                        <a:t>: </a:t>
                      </a:r>
                    </a:p>
                    <a:p>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Address how updates or changes to the AI system will be communicated and implemented.</a:t>
                      </a:r>
                    </a:p>
                    <a:p>
                      <a:pPr marL="285750" indent="-285750">
                        <a:buFont typeface="Arial" panose="020B0604020202020204" pitchFamily="34" charset="0"/>
                        <a:buChar char="•"/>
                      </a:pPr>
                      <a:r>
                        <a:rPr lang="en-US" sz="1400" dirty="0">
                          <a:solidFill>
                            <a:schemeClr val="tx1"/>
                          </a:solidFill>
                        </a:rPr>
                        <a:t>Require testing and approval of updates to prevent disruptions in care.</a:t>
                      </a:r>
                    </a:p>
                    <a:p>
                      <a:pPr marL="285750" indent="-285750">
                        <a:buFont typeface="Arial" panose="020B0604020202020204" pitchFamily="34" charset="0"/>
                        <a:buChar char="•"/>
                      </a:pPr>
                      <a:r>
                        <a:rPr lang="en-US" sz="1400" dirty="0">
                          <a:solidFill>
                            <a:schemeClr val="tx1"/>
                          </a:solidFill>
                        </a:rPr>
                        <a:t>Specify rollback procedures if updates negatively impact performance.</a:t>
                      </a:r>
                    </a:p>
                    <a:p>
                      <a:endParaRPr lang="en-US" sz="1400" b="1" dirty="0">
                        <a:solidFill>
                          <a:schemeClr val="tx1"/>
                        </a:solidFill>
                      </a:endParaRPr>
                    </a:p>
                    <a:p>
                      <a:r>
                        <a:rPr lang="en-US" sz="1400" b="1" dirty="0">
                          <a:solidFill>
                            <a:schemeClr val="tx1"/>
                          </a:solidFill>
                        </a:rPr>
                        <a:t>Vendor Due Diligence</a:t>
                      </a:r>
                      <a:r>
                        <a:rPr lang="en-US" sz="1400" dirty="0">
                          <a:solidFill>
                            <a:schemeClr val="tx1"/>
                          </a:solidFill>
                        </a:rPr>
                        <a:t>: </a:t>
                      </a: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Include clauses requiring the vendor to disclose their AI development process, data sources, and third-party dependencies.</a:t>
                      </a:r>
                    </a:p>
                    <a:p>
                      <a:pPr marL="285750" indent="-285750">
                        <a:buFont typeface="Arial" panose="020B0604020202020204" pitchFamily="34" charset="0"/>
                        <a:buChar char="•"/>
                      </a:pPr>
                      <a:r>
                        <a:rPr lang="en-US" sz="1400" dirty="0">
                          <a:solidFill>
                            <a:schemeClr val="tx1"/>
                          </a:solidFill>
                        </a:rPr>
                        <a:t>Assess the vendor’s financial stability and reputation to ensure long-term reliability.</a:t>
                      </a:r>
                    </a:p>
                    <a:p>
                      <a:pPr marL="285750" indent="-285750">
                        <a:buFont typeface="Arial" panose="020B0604020202020204" pitchFamily="34" charset="0"/>
                        <a:buChar char="•"/>
                      </a:pPr>
                      <a:r>
                        <a:rPr lang="en-US" sz="1400" dirty="0">
                          <a:solidFill>
                            <a:schemeClr val="tx1"/>
                          </a:solidFill>
                        </a:rPr>
                        <a:t>Require subcontractors to meet the same contractual standards.</a:t>
                      </a:r>
                    </a:p>
                    <a:p>
                      <a:endParaRPr lang="en-US" sz="1400" b="1" dirty="0">
                        <a:solidFill>
                          <a:schemeClr val="tx1"/>
                        </a:solidFill>
                      </a:endParaRPr>
                    </a:p>
                    <a:p>
                      <a:endParaRPr lang="en-US" sz="1200" b="1" dirty="0">
                        <a:solidFill>
                          <a:schemeClr val="tx1"/>
                        </a:solidFill>
                      </a:endParaRPr>
                    </a:p>
                  </a:txBody>
                  <a:tcPr marL="68580" marR="68580" marT="34290" marB="34290">
                    <a:noFill/>
                  </a:tcPr>
                </a:tc>
                <a:tc>
                  <a:txBody>
                    <a:bodyPr/>
                    <a:lstStyle/>
                    <a:p>
                      <a:endParaRPr lang="en-US" sz="1400" dirty="0">
                        <a:solidFill>
                          <a:schemeClr val="tx1"/>
                        </a:solidFill>
                      </a:endParaRPr>
                    </a:p>
                    <a:p>
                      <a:endParaRPr lang="en-US" sz="1400" dirty="0">
                        <a:solidFill>
                          <a:schemeClr val="tx1"/>
                        </a:solidFill>
                      </a:endParaRPr>
                    </a:p>
                  </a:txBody>
                  <a:tcPr marL="68580" marR="68580" marT="34290" marB="34290">
                    <a:noFill/>
                  </a:tcPr>
                </a:tc>
                <a:extLst>
                  <a:ext uri="{0D108BD9-81ED-4DB2-BD59-A6C34878D82A}">
                    <a16:rowId xmlns:a16="http://schemas.microsoft.com/office/drawing/2014/main" val="3806275213"/>
                  </a:ext>
                </a:extLst>
              </a:tr>
            </a:tbl>
          </a:graphicData>
        </a:graphic>
      </p:graphicFrame>
    </p:spTree>
    <p:extLst>
      <p:ext uri="{BB962C8B-B14F-4D97-AF65-F5344CB8AC3E}">
        <p14:creationId xmlns:p14="http://schemas.microsoft.com/office/powerpoint/2010/main" val="2643604614"/>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53123-4519-8DA7-6C1D-EA5D05E0985F}"/>
            </a:ext>
          </a:extLst>
        </p:cNvPr>
        <p:cNvGrpSpPr/>
        <p:nvPr/>
      </p:nvGrpSpPr>
      <p:grpSpPr>
        <a:xfrm>
          <a:off x="0" y="0"/>
          <a:ext cx="0" cy="0"/>
          <a:chOff x="0" y="0"/>
          <a:chExt cx="0" cy="0"/>
        </a:xfrm>
      </p:grpSpPr>
      <p:pic>
        <p:nvPicPr>
          <p:cNvPr id="77" name="Google Shape;169;p32">
            <a:extLst>
              <a:ext uri="{FF2B5EF4-FFF2-40B4-BE49-F238E27FC236}">
                <a16:creationId xmlns:a16="http://schemas.microsoft.com/office/drawing/2014/main" id="{6AA46BF8-3B3B-F51C-85E7-BB1D31AD3A04}"/>
              </a:ext>
            </a:extLst>
          </p:cNvPr>
          <p:cNvPicPr/>
          <p:nvPr/>
        </p:nvPicPr>
        <p:blipFill>
          <a:blip r:embed="rId2"/>
          <a:srcRect t="12803" b="12807"/>
          <a:stretch/>
        </p:blipFill>
        <p:spPr>
          <a:xfrm>
            <a:off x="228960" y="612720"/>
            <a:ext cx="8686080" cy="4306320"/>
          </a:xfrm>
          <a:prstGeom prst="rect">
            <a:avLst/>
          </a:prstGeom>
          <a:ln w="0">
            <a:noFill/>
          </a:ln>
        </p:spPr>
      </p:pic>
      <p:sp>
        <p:nvSpPr>
          <p:cNvPr id="78" name="PlaceHolder 1">
            <a:extLst>
              <a:ext uri="{FF2B5EF4-FFF2-40B4-BE49-F238E27FC236}">
                <a16:creationId xmlns:a16="http://schemas.microsoft.com/office/drawing/2014/main" id="{01A18A63-66F1-3487-6CE8-14D6E82E78B0}"/>
              </a:ext>
            </a:extLst>
          </p:cNvPr>
          <p:cNvSpPr>
            <a:spLocks noGrp="1"/>
          </p:cNvSpPr>
          <p:nvPr>
            <p:ph type="subTitle"/>
          </p:nvPr>
        </p:nvSpPr>
        <p:spPr>
          <a:xfrm>
            <a:off x="228600" y="247680"/>
            <a:ext cx="8686440" cy="371160"/>
          </a:xfrm>
          <a:prstGeom prst="rect">
            <a:avLst/>
          </a:prstGeom>
          <a:noFill/>
          <a:ln w="0">
            <a:noFill/>
          </a:ln>
        </p:spPr>
        <p:txBody>
          <a:bodyPr lIns="91440" tIns="91440" rIns="91440" bIns="91440" anchor="b">
            <a:normAutofit/>
          </a:bodyPr>
          <a:lstStyle/>
          <a:p>
            <a:pPr algn="ctr"/>
            <a:endParaRPr lang="en-US" sz="1200" b="0" strike="noStrike" spc="-1">
              <a:solidFill>
                <a:schemeClr val="dk1"/>
              </a:solidFill>
              <a:latin typeface="Inter"/>
              <a:ea typeface="Inter"/>
            </a:endParaRPr>
          </a:p>
        </p:txBody>
      </p:sp>
      <p:sp>
        <p:nvSpPr>
          <p:cNvPr id="79" name="PlaceHolder 2">
            <a:extLst>
              <a:ext uri="{FF2B5EF4-FFF2-40B4-BE49-F238E27FC236}">
                <a16:creationId xmlns:a16="http://schemas.microsoft.com/office/drawing/2014/main" id="{63800F43-0F5F-44D0-D216-E93310D3B6EB}"/>
              </a:ext>
            </a:extLst>
          </p:cNvPr>
          <p:cNvSpPr>
            <a:spLocks noGrp="1"/>
          </p:cNvSpPr>
          <p:nvPr>
            <p:ph type="title"/>
          </p:nvPr>
        </p:nvSpPr>
        <p:spPr>
          <a:xfrm>
            <a:off x="1104840" y="3267000"/>
            <a:ext cx="4581000" cy="138060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rmAutofit/>
          </a:bodyPr>
          <a:lstStyle/>
          <a:p>
            <a:pPr indent="0">
              <a:lnSpc>
                <a:spcPct val="100000"/>
              </a:lnSpc>
              <a:buNone/>
              <a:tabLst>
                <a:tab pos="0" algn="l"/>
              </a:tabLst>
            </a:pPr>
            <a:r>
              <a:rPr lang="en" sz="4000" b="0" strike="noStrike" spc="-1" dirty="0">
                <a:solidFill>
                  <a:schemeClr val="lt1"/>
                </a:solidFill>
                <a:latin typeface="Fjalla One"/>
                <a:ea typeface="Fjalla One"/>
              </a:rPr>
              <a:t>Additional Resources</a:t>
            </a:r>
            <a:endParaRPr lang="fr-FR" sz="4000" b="0" strike="noStrike" spc="-1" dirty="0">
              <a:solidFill>
                <a:schemeClr val="dk1"/>
              </a:solidFill>
              <a:latin typeface="Arial"/>
            </a:endParaRPr>
          </a:p>
        </p:txBody>
      </p:sp>
      <p:sp>
        <p:nvSpPr>
          <p:cNvPr id="80" name="PlaceHolder 3">
            <a:extLst>
              <a:ext uri="{FF2B5EF4-FFF2-40B4-BE49-F238E27FC236}">
                <a16:creationId xmlns:a16="http://schemas.microsoft.com/office/drawing/2014/main" id="{0F2CEF8C-EB27-2F38-C60B-66D208A15243}"/>
              </a:ext>
            </a:extLst>
          </p:cNvPr>
          <p:cNvSpPr>
            <a:spLocks noGrp="1"/>
          </p:cNvSpPr>
          <p:nvPr>
            <p:ph type="title"/>
          </p:nvPr>
        </p:nvSpPr>
        <p:spPr>
          <a:xfrm>
            <a:off x="447840" y="3267000"/>
            <a:ext cx="657000" cy="799920"/>
          </a:xfrm>
          <a:prstGeom prst="rect">
            <a:avLst/>
          </a:prstGeom>
          <a:noFill/>
          <a:ln w="0">
            <a:noFill/>
          </a:ln>
          <a:effectLst>
            <a:outerShdw blurRad="57240" dist="19080" dir="5400000" rotWithShape="0">
              <a:srgbClr val="000000">
                <a:alpha val="50000"/>
              </a:srgbClr>
            </a:outerShdw>
          </a:effectLst>
        </p:spPr>
        <p:txBody>
          <a:bodyPr lIns="91440" tIns="91440" rIns="91440" bIns="91440" anchor="t">
            <a:normAutofit fontScale="93507"/>
          </a:bodyPr>
          <a:lstStyle/>
          <a:p>
            <a:pPr indent="0" algn="ctr">
              <a:lnSpc>
                <a:spcPct val="100000"/>
              </a:lnSpc>
              <a:buNone/>
              <a:tabLst>
                <a:tab pos="0" algn="l"/>
              </a:tabLst>
            </a:pPr>
            <a:r>
              <a:rPr lang="en" sz="4000" spc="-1" dirty="0">
                <a:solidFill>
                  <a:schemeClr val="lt1"/>
                </a:solidFill>
                <a:latin typeface="Fjalla One"/>
                <a:ea typeface="Fjalla One"/>
              </a:rPr>
              <a:t>1</a:t>
            </a:r>
            <a:r>
              <a:rPr lang="en" sz="4000" b="0" strike="noStrike" spc="-1" dirty="0">
                <a:solidFill>
                  <a:schemeClr val="lt1"/>
                </a:solidFill>
                <a:latin typeface="Fjalla One"/>
                <a:ea typeface="Fjalla One"/>
              </a:rPr>
              <a:t>2</a:t>
            </a:r>
            <a:endParaRPr lang="fr-FR" sz="4000" b="0" strike="noStrike" spc="-1" dirty="0">
              <a:solidFill>
                <a:schemeClr val="dk1"/>
              </a:solidFill>
              <a:latin typeface="Arial"/>
            </a:endParaRPr>
          </a:p>
        </p:txBody>
      </p:sp>
      <p:cxnSp>
        <p:nvCxnSpPr>
          <p:cNvPr id="81" name="Google Shape;173;p32">
            <a:extLst>
              <a:ext uri="{FF2B5EF4-FFF2-40B4-BE49-F238E27FC236}">
                <a16:creationId xmlns:a16="http://schemas.microsoft.com/office/drawing/2014/main" id="{30592690-5900-BFDB-528B-68D1B525631F}"/>
              </a:ext>
            </a:extLst>
          </p:cNvPr>
          <p:cNvCxnSpPr/>
          <p:nvPr/>
        </p:nvCxnSpPr>
        <p:spPr>
          <a:xfrm>
            <a:off x="598320" y="4034160"/>
            <a:ext cx="356040" cy="360"/>
          </a:xfrm>
          <a:prstGeom prst="straightConnector1">
            <a:avLst/>
          </a:prstGeom>
          <a:ln w="9525">
            <a:solidFill>
              <a:srgbClr val="FFFFFF"/>
            </a:solidFill>
            <a:round/>
          </a:ln>
        </p:spPr>
      </p:cxnSp>
    </p:spTree>
    <p:extLst>
      <p:ext uri="{BB962C8B-B14F-4D97-AF65-F5344CB8AC3E}">
        <p14:creationId xmlns:p14="http://schemas.microsoft.com/office/powerpoint/2010/main" val="27119336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1" name="PlaceHolder 1"/>
          <p:cNvSpPr>
            <a:spLocks noGrp="1"/>
          </p:cNvSpPr>
          <p:nvPr>
            <p:ph type="title" idx="4294967295"/>
          </p:nvPr>
        </p:nvSpPr>
        <p:spPr>
          <a:xfrm>
            <a:off x="0" y="228600"/>
            <a:ext cx="4838700" cy="1743075"/>
          </a:xfrm>
          <a:prstGeom prst="rect">
            <a:avLst/>
          </a:prstGeom>
          <a:noFill/>
          <a:ln w="0">
            <a:noFill/>
          </a:ln>
        </p:spPr>
        <p:txBody>
          <a:bodyPr lIns="91440" tIns="91440" rIns="91440" bIns="91440" anchor="t">
            <a:normAutofit/>
          </a:bodyPr>
          <a:lstStyle/>
          <a:p>
            <a:pPr indent="0">
              <a:lnSpc>
                <a:spcPct val="100000"/>
              </a:lnSpc>
              <a:buNone/>
              <a:tabLst>
                <a:tab pos="0" algn="l"/>
              </a:tabLst>
            </a:pPr>
            <a:r>
              <a:rPr lang="en" sz="2600" b="1" strike="noStrike" spc="-1" dirty="0">
                <a:solidFill>
                  <a:schemeClr val="dk1"/>
                </a:solidFill>
                <a:latin typeface="Sora"/>
                <a:ea typeface="Sora"/>
              </a:rPr>
              <a:t>Additional Resources</a:t>
            </a:r>
            <a:endParaRPr lang="fr-FR" sz="2600" b="0" strike="noStrike" spc="-1" dirty="0">
              <a:solidFill>
                <a:schemeClr val="dk1"/>
              </a:solidFill>
              <a:latin typeface="Arial"/>
            </a:endParaRPr>
          </a:p>
        </p:txBody>
      </p:sp>
      <p:sp>
        <p:nvSpPr>
          <p:cNvPr id="92" name="PlaceHolder 2"/>
          <p:cNvSpPr>
            <a:spLocks noGrp="1"/>
          </p:cNvSpPr>
          <p:nvPr>
            <p:ph idx="4294967295"/>
          </p:nvPr>
        </p:nvSpPr>
        <p:spPr>
          <a:xfrm>
            <a:off x="0" y="750888"/>
            <a:ext cx="4838700" cy="3898900"/>
          </a:xfrm>
          <a:prstGeom prst="rect">
            <a:avLst/>
          </a:prstGeom>
          <a:noFill/>
          <a:ln w="0">
            <a:noFill/>
          </a:ln>
        </p:spPr>
        <p:txBody>
          <a:bodyPr lIns="91440" tIns="91440" rIns="91440" bIns="91440" anchor="b">
            <a:normAutofit/>
          </a:bodyPr>
          <a:lstStyle/>
          <a:p>
            <a:pPr algn="l">
              <a:buFont typeface="Arial" panose="020B0604020202020204" pitchFamily="34" charset="0"/>
              <a:buChar char="•"/>
            </a:pPr>
            <a:r>
              <a:rPr lang="en-US" sz="1200" b="0" i="0" dirty="0">
                <a:effectLst/>
                <a:latin typeface="fkGroteskNeue"/>
              </a:rPr>
              <a:t>The Moffitt Cancer Center offers the FAIR Artificial Intelligence/Machine Learning Course, covering AI/ML concepts and FAIR data practices relevant to cancer research and clinical care.</a:t>
            </a:r>
          </a:p>
          <a:p>
            <a:pPr marL="0" indent="0" algn="l">
              <a:buNone/>
            </a:pPr>
            <a:r>
              <a:rPr lang="en-US" sz="1200" b="0" i="0" dirty="0">
                <a:effectLst/>
                <a:latin typeface="fkGroteskNeue"/>
                <a:hlinkClick r:id="rId3"/>
              </a:rPr>
              <a:t>https://www.moffitt.org/education/research-education-and-training/office-of-postdoctoral-affairs/integrated-program-in-cancer-and-data-science-icads/fair-artificial-intelligencemachine-learning-course/</a:t>
            </a:r>
            <a:endParaRPr lang="en-US" sz="1200" b="0" i="0" dirty="0">
              <a:effectLst/>
              <a:latin typeface="fkGroteskNeue"/>
            </a:endParaRPr>
          </a:p>
          <a:p>
            <a:pPr algn="l">
              <a:buFont typeface="Arial" panose="020B0604020202020204" pitchFamily="34" charset="0"/>
              <a:buChar char="•"/>
            </a:pPr>
            <a:r>
              <a:rPr lang="en-US" sz="1200" b="0" i="0" dirty="0">
                <a:effectLst/>
                <a:latin typeface="fkGroteskNeue"/>
              </a:rPr>
              <a:t>The National Comprehensive Cancer Network (NCCN) provides a continuing education program, “Artificial Intelligence in Oncology,” designed for oncologists and related professionals to understand opportunities and ethical implications of AI in cancer care.</a:t>
            </a:r>
          </a:p>
          <a:p>
            <a:pPr marL="0" indent="0" algn="l">
              <a:buNone/>
            </a:pPr>
            <a:r>
              <a:rPr lang="en-US" sz="1200" b="0" i="0" dirty="0">
                <a:effectLst/>
                <a:latin typeface="fkGroteskNeue"/>
                <a:hlinkClick r:id="rId4"/>
              </a:rPr>
              <a:t>https://education.nccn.org/node/95535</a:t>
            </a:r>
            <a:endParaRPr lang="en-US" sz="1200" b="0" i="0" dirty="0">
              <a:effectLst/>
              <a:latin typeface="fkGroteskNeue"/>
            </a:endParaRPr>
          </a:p>
          <a:p>
            <a:pPr algn="l">
              <a:buFont typeface="Arial" panose="020B0604020202020204" pitchFamily="34" charset="0"/>
              <a:buChar char="•"/>
            </a:pPr>
            <a:r>
              <a:rPr lang="en-US" sz="1200" b="0" i="0" dirty="0">
                <a:effectLst/>
                <a:latin typeface="fkGroteskNeue"/>
              </a:rPr>
              <a:t>PER® (Physicians’ Education Resource) has a CME activity, “Exploring the Benefits and Risks of AI in Oncology,” focusing on both the applications and risk considerations of AI in oncology.</a:t>
            </a:r>
          </a:p>
          <a:p>
            <a:pPr marL="0" indent="0" algn="l">
              <a:buNone/>
            </a:pPr>
            <a:r>
              <a:rPr lang="en-US" sz="1200" b="0" i="0" dirty="0">
                <a:effectLst/>
                <a:latin typeface="fkGroteskNeue"/>
                <a:hlinkClick r:id="rId5"/>
              </a:rPr>
              <a:t>https://www.gotoper.com/courses/exploring-the-benefits-and-risks-of-ai-in-oncology</a:t>
            </a:r>
            <a:endParaRPr lang="en-US" sz="1200" b="0" i="0" dirty="0">
              <a:effectLst/>
              <a:latin typeface="fkGroteskNeue"/>
            </a:endParaRPr>
          </a:p>
          <a:p>
            <a:pPr marL="0" indent="0" algn="l">
              <a:buNone/>
            </a:pPr>
            <a:endParaRPr lang="en-US" sz="1200" b="0" i="0" dirty="0">
              <a:effectLst/>
              <a:latin typeface="fkGroteskNeue"/>
            </a:endParaRPr>
          </a:p>
        </p:txBody>
      </p:sp>
      <p:pic>
        <p:nvPicPr>
          <p:cNvPr id="2" name="Google Shape;162;p31">
            <a:extLst>
              <a:ext uri="{FF2B5EF4-FFF2-40B4-BE49-F238E27FC236}">
                <a16:creationId xmlns:a16="http://schemas.microsoft.com/office/drawing/2014/main" id="{CB7AD527-5B93-C600-55AC-DBBE2449C496}"/>
              </a:ext>
            </a:extLst>
          </p:cNvPr>
          <p:cNvPicPr/>
          <p:nvPr/>
        </p:nvPicPr>
        <p:blipFill>
          <a:blip r:embed="rId6"/>
          <a:srcRect t="3296" b="3296"/>
          <a:stretch/>
        </p:blipFill>
        <p:spPr>
          <a:xfrm>
            <a:off x="5366657" y="224460"/>
            <a:ext cx="3346560" cy="4690440"/>
          </a:xfrm>
          <a:prstGeom prst="rect">
            <a:avLst/>
          </a:prstGeom>
          <a:ln w="0">
            <a:noFill/>
          </a:ln>
        </p:spPr>
      </p:pic>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C37BCA-CE2D-425A-DD91-A820329B2C46}"/>
              </a:ext>
            </a:extLst>
          </p:cNvPr>
          <p:cNvPicPr>
            <a:picLocks noChangeAspect="1"/>
          </p:cNvPicPr>
          <p:nvPr/>
        </p:nvPicPr>
        <p:blipFill>
          <a:blip r:embed="rId2"/>
          <a:stretch>
            <a:fillRect/>
          </a:stretch>
        </p:blipFill>
        <p:spPr>
          <a:xfrm>
            <a:off x="2765899" y="474544"/>
            <a:ext cx="3718882" cy="2097206"/>
          </a:xfrm>
          <a:prstGeom prst="rect">
            <a:avLst/>
          </a:prstGeom>
        </p:spPr>
      </p:pic>
      <p:sp>
        <p:nvSpPr>
          <p:cNvPr id="3" name="TextBox 2">
            <a:extLst>
              <a:ext uri="{FF2B5EF4-FFF2-40B4-BE49-F238E27FC236}">
                <a16:creationId xmlns:a16="http://schemas.microsoft.com/office/drawing/2014/main" id="{DF7F4A7F-CAB1-23AD-B63A-DD9E11CA2FB4}"/>
              </a:ext>
            </a:extLst>
          </p:cNvPr>
          <p:cNvSpPr txBox="1"/>
          <p:nvPr/>
        </p:nvSpPr>
        <p:spPr>
          <a:xfrm>
            <a:off x="2991028" y="3238855"/>
            <a:ext cx="3438347" cy="923330"/>
          </a:xfrm>
          <a:prstGeom prst="rect">
            <a:avLst/>
          </a:prstGeom>
          <a:noFill/>
        </p:spPr>
        <p:txBody>
          <a:bodyPr wrap="square" rtlCol="0">
            <a:spAutoFit/>
          </a:bodyPr>
          <a:lstStyle/>
          <a:p>
            <a:r>
              <a:rPr lang="en-US" dirty="0"/>
              <a:t>Office:	678-424-6503</a:t>
            </a:r>
          </a:p>
          <a:p>
            <a:r>
              <a:rPr lang="en-US" dirty="0"/>
              <a:t>Cell:	404-307-4430</a:t>
            </a:r>
          </a:p>
          <a:p>
            <a:r>
              <a:rPr lang="en-US" dirty="0"/>
              <a:t>Email:	jmiller@sspins.com</a:t>
            </a:r>
          </a:p>
        </p:txBody>
      </p:sp>
    </p:spTree>
  </p:cSld>
  <p:clrMapOvr>
    <a:masterClrMapping/>
  </p:clrMapOvr>
</p:sld>
</file>

<file path=ppt/theme/theme1.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xml><?xml version="1.0" encoding="utf-8"?>
<a:theme xmlns:a="http://schemas.openxmlformats.org/drawingml/2006/main" name="Slidesgo Final Pages">
  <a:themeElements>
    <a:clrScheme name="Simple Light">
      <a:dk1>
        <a:srgbClr val="FFFFFF"/>
      </a:dk1>
      <a:lt1>
        <a:srgbClr val="22244E"/>
      </a:lt1>
      <a:dk2>
        <a:srgbClr val="503259"/>
      </a:dk2>
      <a:lt2>
        <a:srgbClr val="765186"/>
      </a:lt2>
      <a:accent1>
        <a:srgbClr val="B07CC6"/>
      </a:accent1>
      <a:accent2>
        <a:srgbClr val="FAF6E7"/>
      </a:accent2>
      <a:accent3>
        <a:srgbClr val="E3DFD2"/>
      </a:accent3>
      <a:accent4>
        <a:srgbClr val="FFFFFF"/>
      </a:accent4>
      <a:accent5>
        <a:srgbClr val="FFFFFF"/>
      </a:accent5>
      <a:accent6>
        <a:srgbClr val="FFFFFF"/>
      </a:accent6>
      <a:hlink>
        <a:srgbClr val="765186"/>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xml><?xml version="1.0" encoding="utf-8"?>
<a:theme xmlns:a="http://schemas.openxmlformats.org/drawingml/2006/main" name="Slidesgo Final Pages">
  <a:themeElements>
    <a:clrScheme name="Simple Light">
      <a:dk1>
        <a:srgbClr val="FFFFFF"/>
      </a:dk1>
      <a:lt1>
        <a:srgbClr val="22244E"/>
      </a:lt1>
      <a:dk2>
        <a:srgbClr val="503259"/>
      </a:dk2>
      <a:lt2>
        <a:srgbClr val="765186"/>
      </a:lt2>
      <a:accent1>
        <a:srgbClr val="B07CC6"/>
      </a:accent1>
      <a:accent2>
        <a:srgbClr val="FAF6E7"/>
      </a:accent2>
      <a:accent3>
        <a:srgbClr val="E3DFD2"/>
      </a:accent3>
      <a:accent4>
        <a:srgbClr val="FFFFFF"/>
      </a:accent4>
      <a:accent5>
        <a:srgbClr val="FFFFFF"/>
      </a:accent5>
      <a:accent6>
        <a:srgbClr val="FFFFFF"/>
      </a:accent6>
      <a:hlink>
        <a:srgbClr val="765186"/>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xml><?xml version="1.0" encoding="utf-8"?>
<a:theme xmlns:a="http://schemas.openxmlformats.org/drawingml/2006/main" name="Slidesgo Final Pages">
  <a:themeElements>
    <a:clrScheme name="Simple Light">
      <a:dk1>
        <a:srgbClr val="FFFFFF"/>
      </a:dk1>
      <a:lt1>
        <a:srgbClr val="22244E"/>
      </a:lt1>
      <a:dk2>
        <a:srgbClr val="503259"/>
      </a:dk2>
      <a:lt2>
        <a:srgbClr val="765186"/>
      </a:lt2>
      <a:accent1>
        <a:srgbClr val="B07CC6"/>
      </a:accent1>
      <a:accent2>
        <a:srgbClr val="FAF6E7"/>
      </a:accent2>
      <a:accent3>
        <a:srgbClr val="E3DFD2"/>
      </a:accent3>
      <a:accent4>
        <a:srgbClr val="FFFFFF"/>
      </a:accent4>
      <a:accent5>
        <a:srgbClr val="FFFFFF"/>
      </a:accent5>
      <a:accent6>
        <a:srgbClr val="FFFFFF"/>
      </a:accent6>
      <a:hlink>
        <a:srgbClr val="765186"/>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Online Newspaper by Slidesgo">
  <a:themeElements>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Override1.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0.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1.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2.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3.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4.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5.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6.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7.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8.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19.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0.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1.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2.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3.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4.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5.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6.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7.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8.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29.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0.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1.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2.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3.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4.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5.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6.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7.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8.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39.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0.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1.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2.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3.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4.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5.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6.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7.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8.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49.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0.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1.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2.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3.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4.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5.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6.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7.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8.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59.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6.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60.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61.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62.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7.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8.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ppt/theme/themeOverride9.xml><?xml version="1.0" encoding="utf-8"?>
<a:themeOverride xmlns:a="http://schemas.openxmlformats.org/drawingml/2006/main">
  <a:clrScheme name="Simple Light">
    <a:dk1>
      <a:srgbClr val="000000"/>
    </a:dk1>
    <a:lt1>
      <a:srgbClr val="FFFFFF"/>
    </a:lt1>
    <a:dk2>
      <a:srgbClr val="E41F1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themeOverride>
</file>

<file path=docProps/app.xml><?xml version="1.0" encoding="utf-8"?>
<Properties xmlns="http://schemas.openxmlformats.org/officeDocument/2006/extended-properties" xmlns:vt="http://schemas.openxmlformats.org/officeDocument/2006/docPropsVTypes">
  <Template/>
  <TotalTime>2876</TotalTime>
  <Words>10215</Words>
  <Application>Microsoft Office PowerPoint</Application>
  <PresentationFormat>On-screen Show (16:9)</PresentationFormat>
  <Paragraphs>798</Paragraphs>
  <Slides>96</Slides>
  <Notes>36</Notes>
  <HiddenSlides>0</HiddenSlides>
  <MMClips>0</MMClips>
  <ScaleCrop>false</ScaleCrop>
  <HeadingPairs>
    <vt:vector size="6" baseType="variant">
      <vt:variant>
        <vt:lpstr>Fonts Used</vt:lpstr>
      </vt:variant>
      <vt:variant>
        <vt:i4>35</vt:i4>
      </vt:variant>
      <vt:variant>
        <vt:lpstr>Theme</vt:lpstr>
      </vt:variant>
      <vt:variant>
        <vt:i4>24</vt:i4>
      </vt:variant>
      <vt:variant>
        <vt:lpstr>Slide Titles</vt:lpstr>
      </vt:variant>
      <vt:variant>
        <vt:i4>96</vt:i4>
      </vt:variant>
    </vt:vector>
  </HeadingPairs>
  <TitlesOfParts>
    <vt:vector size="155" baseType="lpstr">
      <vt:lpstr>__Roboto_35b5f0</vt:lpstr>
      <vt:lpstr>-apple-system</vt:lpstr>
      <vt:lpstr>Aptos</vt:lpstr>
      <vt:lpstr>Aptos Narrow</vt:lpstr>
      <vt:lpstr>Arial</vt:lpstr>
      <vt:lpstr>Cambria</vt:lpstr>
      <vt:lpstr>circularRegular</vt:lpstr>
      <vt:lpstr>Courier New</vt:lpstr>
      <vt:lpstr>Elsevier Sans</vt:lpstr>
      <vt:lpstr>Fjalla One</vt:lpstr>
      <vt:lpstr>fkGroteskNeue</vt:lpstr>
      <vt:lpstr>Georgia</vt:lpstr>
      <vt:lpstr>Google Sans</vt:lpstr>
      <vt:lpstr>Gotham</vt:lpstr>
      <vt:lpstr>Graphik</vt:lpstr>
      <vt:lpstr>Guardian TextSans Web</vt:lpstr>
      <vt:lpstr>Harding</vt:lpstr>
      <vt:lpstr>Inter</vt:lpstr>
      <vt:lpstr>Limerick Serial</vt:lpstr>
      <vt:lpstr>Montserrat</vt:lpstr>
      <vt:lpstr>MuseoSans</vt:lpstr>
      <vt:lpstr>Nunito Black</vt:lpstr>
      <vt:lpstr>Open Sans</vt:lpstr>
      <vt:lpstr>OpenSymbol</vt:lpstr>
      <vt:lpstr>ProximaNova-Regular</vt:lpstr>
      <vt:lpstr>Roboto</vt:lpstr>
      <vt:lpstr>Sora</vt:lpstr>
      <vt:lpstr>Source Sans Pro Web</vt:lpstr>
      <vt:lpstr>Symbol</vt:lpstr>
      <vt:lpstr>Times New Roman</vt:lpstr>
      <vt:lpstr>ui-sans-serif</vt:lpstr>
      <vt:lpstr>var(--ricos-custom-h4-font-family,unset)</vt:lpstr>
      <vt:lpstr>var(--ricos-custom-p-font-family,unset)</vt:lpstr>
      <vt:lpstr>Wingdings</vt:lpstr>
      <vt:lpstr>Work Sans</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Online Newspaper by Slidesgo</vt:lpstr>
      <vt:lpstr>Slidesgo Final Pages</vt:lpstr>
      <vt:lpstr>Slidesgo Final Pages</vt:lpstr>
      <vt:lpstr>Slidesgo Final Pages</vt:lpstr>
      <vt:lpstr>PowerPoint Presentation</vt:lpstr>
      <vt:lpstr>Today’s talk is broken into two sections:</vt:lpstr>
      <vt:lpstr>Tort Reform</vt:lpstr>
      <vt:lpstr>GA Senate Bill 68</vt:lpstr>
      <vt:lpstr>PowerPoint Presentation</vt:lpstr>
      <vt:lpstr>“Truth in Damages”  (Phantom Damages)</vt:lpstr>
      <vt:lpstr>Anchoring Defining Damages &amp; Limiting Arguments of Counsel</vt:lpstr>
      <vt:lpstr>Trial Bifurcation (Liability/Damages)</vt:lpstr>
      <vt:lpstr>Double Recovery of Attorney’s Fees</vt:lpstr>
      <vt:lpstr>Civil Procedure Rule Changes</vt:lpstr>
      <vt:lpstr>Other Areas of Focus</vt:lpstr>
      <vt:lpstr>PowerPoint Presentation</vt:lpstr>
      <vt:lpstr>Regulating Litigation Financing</vt:lpstr>
      <vt:lpstr>Regulating Litigation Financing</vt:lpstr>
      <vt:lpstr>Regulating Litigation Financing</vt:lpstr>
      <vt:lpstr>AI in Oncology</vt:lpstr>
      <vt:lpstr>Disclosure</vt:lpstr>
      <vt:lpstr>Ripped from the Headlines –  The Patient’s Perspective</vt:lpstr>
      <vt:lpstr>PowerPoint Presentation</vt:lpstr>
      <vt:lpstr>PowerPoint Presentation</vt:lpstr>
      <vt:lpstr>The Current Landscape of AI in Healthcare</vt:lpstr>
      <vt:lpstr>Where We Stand Today:</vt:lpstr>
      <vt:lpstr>Do we need to be concerned about AI’s impact on our profession in the future?</vt:lpstr>
      <vt:lpstr>PowerPoint Presentation</vt:lpstr>
      <vt:lpstr>How good are chatbots at delivering answers to patients?</vt:lpstr>
      <vt:lpstr>How good are chatbots at delivering answers to patients?</vt:lpstr>
      <vt:lpstr>How good are chatbots at delivering answers to patients?</vt:lpstr>
      <vt:lpstr>Key Points to Consider as Respects AI Diagnostic Accuracy In The Future</vt:lpstr>
      <vt:lpstr>Crash Legal Briefing – “Learned Intermediary Doctrine”</vt:lpstr>
      <vt:lpstr>Learned Intermediary Doctrine</vt:lpstr>
      <vt:lpstr>Learned Intermediary Doctrine Exception Examples</vt:lpstr>
      <vt:lpstr>PowerPoint Presentation</vt:lpstr>
      <vt:lpstr>PowerPoint Presentation</vt:lpstr>
      <vt:lpstr>Learned Intermediary Doctrine</vt:lpstr>
      <vt:lpstr>Back to Basics</vt:lpstr>
      <vt:lpstr>Introduction to AI in Medicine...the lingo</vt:lpstr>
      <vt:lpstr>This is Not New</vt:lpstr>
      <vt:lpstr>PowerPoint Presentation</vt:lpstr>
      <vt:lpstr>The Promise of AI</vt:lpstr>
      <vt:lpstr>The Promise of AI</vt:lpstr>
      <vt:lpstr>The Promise of AI</vt:lpstr>
      <vt:lpstr>Hippocratic AI Focus</vt:lpstr>
      <vt:lpstr>The Promise of AI</vt:lpstr>
      <vt:lpstr>The Promise of AI</vt:lpstr>
      <vt:lpstr>The Promise of AI</vt:lpstr>
      <vt:lpstr>The Promise of AI</vt:lpstr>
      <vt:lpstr>The Promise of AI</vt:lpstr>
      <vt:lpstr>The Promise of AI</vt:lpstr>
      <vt:lpstr>The Promise of AI</vt:lpstr>
      <vt:lpstr>The Promise of AI</vt:lpstr>
      <vt:lpstr>Oncology Specific AI</vt:lpstr>
      <vt:lpstr>Key AI Applications in Clinical Oncology</vt:lpstr>
      <vt:lpstr>Key AI Applications Moving through the FDA in the Last 90 Days</vt:lpstr>
      <vt:lpstr>PowerPoint Presentation</vt:lpstr>
      <vt:lpstr>General AI Applications</vt:lpstr>
      <vt:lpstr>General AI Applications</vt:lpstr>
      <vt:lpstr>While we’re on ambient listening devices – Consent is Important</vt:lpstr>
      <vt:lpstr>Sample Consent</vt:lpstr>
      <vt:lpstr>General AI Applications</vt:lpstr>
      <vt:lpstr>AI Billing Solutions</vt:lpstr>
      <vt:lpstr>AI Billing Solutions</vt:lpstr>
      <vt:lpstr>General AI Applications</vt:lpstr>
      <vt:lpstr>Practical Implementation Considerations</vt:lpstr>
      <vt:lpstr>Key Questions for Vendors</vt:lpstr>
      <vt:lpstr>The Perils of AI</vt:lpstr>
      <vt:lpstr>The Perils of AI</vt:lpstr>
      <vt:lpstr>The Perils of AI</vt:lpstr>
      <vt:lpstr>The Perils of AI</vt:lpstr>
      <vt:lpstr>The Perils of AI</vt:lpstr>
      <vt:lpstr>The Perils of AI</vt:lpstr>
      <vt:lpstr>The Perils of AI</vt:lpstr>
      <vt:lpstr>Risk Management - Identification &amp; Assessment</vt:lpstr>
      <vt:lpstr>Risk Management - Mitigation Strategies</vt:lpstr>
      <vt:lpstr>AI in Litigation</vt:lpstr>
      <vt:lpstr>Foreshadowing the future of claims associated with electronic medical record (EMR) systems enhanced by AI</vt:lpstr>
      <vt:lpstr>Foreshadowing the future of claims associated with electronic medical record (EMR) systems enhanced by AI</vt:lpstr>
      <vt:lpstr>Foreshadowing the future of claims associated with electronic medical record (EMR) systems enhanced by AI</vt:lpstr>
      <vt:lpstr>Foreshadowing the future of claims associated with electronic medical record (EMR) systems enhanced by AI</vt:lpstr>
      <vt:lpstr>PowerPoint Presentation</vt:lpstr>
      <vt:lpstr>Predicting the Future of AI in Litigation</vt:lpstr>
      <vt:lpstr>PowerPoint Presentation</vt:lpstr>
      <vt:lpstr>PowerPoint Presentation</vt:lpstr>
      <vt:lpstr>“The Control Framework”</vt:lpstr>
      <vt:lpstr>“The Control Framework”</vt:lpstr>
      <vt:lpstr>“The Control Framework”</vt:lpstr>
      <vt:lpstr>“The Control Framework”</vt:lpstr>
      <vt:lpstr>“The Control Framework”</vt:lpstr>
      <vt:lpstr>Risk Management Approach to AI</vt:lpstr>
      <vt:lpstr>PowerPoint Presentation</vt:lpstr>
      <vt:lpstr>PowerPoint Presentation</vt:lpstr>
      <vt:lpstr>PowerPoint Presentation</vt:lpstr>
      <vt:lpstr>PowerPoint Presentation</vt:lpstr>
      <vt:lpstr>PowerPoint Presentation</vt:lpstr>
      <vt:lpstr>Additional Resources</vt:lpstr>
      <vt:lpstr>Additional Resources</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John Miller</dc:creator>
  <cp:lastModifiedBy>John Miller</cp:lastModifiedBy>
  <cp:revision>16</cp:revision>
  <dcterms:modified xsi:type="dcterms:W3CDTF">2025-05-16T19:14:36Z</dcterms:modified>
</cp:coreProperties>
</file>

<file path=docProps/core0.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2025-05-14T19:17:35Z</dcterms:created>
  <dc:creator>Unknown Creator</dc:creator>
  <dc:description/>
  <dc:language>en-US</dc:language>
  <cp:lastModifiedBy>Unknown Creator</cp:lastModifiedBy>
  <dcterms:modified xsi:type="dcterms:W3CDTF">2025-05-14T19:17:35Z</dcterms:modified>
  <cp:revision>0</cp:revision>
  <dc:subject/>
  <dc:title>Untitled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
    <vt:r8>12</vt:r8>
  </property>
</Properties>
</file>