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6" r:id="rId2"/>
  </p:sldMasterIdLst>
  <p:notesMasterIdLst>
    <p:notesMasterId r:id="rId44"/>
  </p:notesMasterIdLst>
  <p:handoutMasterIdLst>
    <p:handoutMasterId r:id="rId45"/>
  </p:handoutMasterIdLst>
  <p:sldIdLst>
    <p:sldId id="301" r:id="rId3"/>
    <p:sldId id="302" r:id="rId4"/>
    <p:sldId id="2269" r:id="rId5"/>
    <p:sldId id="466" r:id="rId6"/>
    <p:sldId id="1083" r:id="rId7"/>
    <p:sldId id="2147469801" r:id="rId8"/>
    <p:sldId id="2147469820" r:id="rId9"/>
    <p:sldId id="2147469821" r:id="rId10"/>
    <p:sldId id="604" r:id="rId11"/>
    <p:sldId id="2147469802" r:id="rId12"/>
    <p:sldId id="603" r:id="rId13"/>
    <p:sldId id="2304" r:id="rId14"/>
    <p:sldId id="2308" r:id="rId15"/>
    <p:sldId id="2293" r:id="rId16"/>
    <p:sldId id="2307" r:id="rId17"/>
    <p:sldId id="2291" r:id="rId18"/>
    <p:sldId id="2309" r:id="rId19"/>
    <p:sldId id="2311" r:id="rId20"/>
    <p:sldId id="2310" r:id="rId21"/>
    <p:sldId id="2313" r:id="rId22"/>
    <p:sldId id="2312" r:id="rId23"/>
    <p:sldId id="2294" r:id="rId24"/>
    <p:sldId id="5219" r:id="rId25"/>
    <p:sldId id="2147469822" r:id="rId26"/>
    <p:sldId id="2147469804" r:id="rId27"/>
    <p:sldId id="2272" r:id="rId28"/>
    <p:sldId id="2147469812" r:id="rId29"/>
    <p:sldId id="5214" r:id="rId30"/>
    <p:sldId id="2147469811" r:id="rId31"/>
    <p:sldId id="2147469813" r:id="rId32"/>
    <p:sldId id="2273" r:id="rId33"/>
    <p:sldId id="2147469808" r:id="rId34"/>
    <p:sldId id="2147469810" r:id="rId35"/>
    <p:sldId id="2147469814" r:id="rId36"/>
    <p:sldId id="2147469815" r:id="rId37"/>
    <p:sldId id="2147469817" r:id="rId38"/>
    <p:sldId id="2147469795" r:id="rId39"/>
    <p:sldId id="2147469816" r:id="rId40"/>
    <p:sldId id="2147469818" r:id="rId41"/>
    <p:sldId id="275" r:id="rId42"/>
    <p:sldId id="57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62F6E"/>
    <a:srgbClr val="74BC1F"/>
    <a:srgbClr val="39C0E0"/>
    <a:srgbClr val="A9F2FF"/>
    <a:srgbClr val="A0D9E6"/>
    <a:srgbClr val="19D3FD"/>
    <a:srgbClr val="17E1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p:restoredTop sz="82332" autoAdjust="0"/>
  </p:normalViewPr>
  <p:slideViewPr>
    <p:cSldViewPr snapToGrid="0" snapToObjects="1">
      <p:cViewPr varScale="1">
        <p:scale>
          <a:sx n="88" d="100"/>
          <a:sy n="88" d="100"/>
        </p:scale>
        <p:origin x="1164"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A2307E-3786-4BA2-9E5B-79BD04A01D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7412E6-FF49-4005-A07C-B6CACCFC39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0065CF-F58B-48C5-8C05-83FAE0835748}" type="datetimeFigureOut">
              <a:rPr lang="en-US" smtClean="0"/>
              <a:t>5/14/2025</a:t>
            </a:fld>
            <a:endParaRPr lang="en-US"/>
          </a:p>
        </p:txBody>
      </p:sp>
      <p:sp>
        <p:nvSpPr>
          <p:cNvPr id="4" name="Footer Placeholder 3">
            <a:extLst>
              <a:ext uri="{FF2B5EF4-FFF2-40B4-BE49-F238E27FC236}">
                <a16:creationId xmlns:a16="http://schemas.microsoft.com/office/drawing/2014/main" id="{95D85E7F-62FA-4D17-B577-5B4CB9ECF4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8B9BA5-F269-439C-A03F-2EBDACDD80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81EA5-1AAC-401A-B67F-9DAF145FA351}" type="slidenum">
              <a:rPr lang="en-US" smtClean="0"/>
              <a:t>‹#›</a:t>
            </a:fld>
            <a:endParaRPr lang="en-US"/>
          </a:p>
        </p:txBody>
      </p:sp>
    </p:spTree>
    <p:extLst>
      <p:ext uri="{BB962C8B-B14F-4D97-AF65-F5344CB8AC3E}">
        <p14:creationId xmlns:p14="http://schemas.microsoft.com/office/powerpoint/2010/main" val="3766676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FE599-D580-7F4B-AAE9-14C25978AECD}"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FA9C6-33F4-B54F-9A0B-9DB4C4A2881C}" type="slidenum">
              <a:rPr lang="en-US" smtClean="0"/>
              <a:t>‹#›</a:t>
            </a:fld>
            <a:endParaRPr lang="en-US"/>
          </a:p>
        </p:txBody>
      </p:sp>
    </p:spTree>
    <p:extLst>
      <p:ext uri="{BB962C8B-B14F-4D97-AF65-F5344CB8AC3E}">
        <p14:creationId xmlns:p14="http://schemas.microsoft.com/office/powerpoint/2010/main" val="9029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a:t>
            </a:fld>
            <a:endParaRPr lang="en-US"/>
          </a:p>
        </p:txBody>
      </p:sp>
    </p:spTree>
    <p:extLst>
      <p:ext uri="{BB962C8B-B14F-4D97-AF65-F5344CB8AC3E}">
        <p14:creationId xmlns:p14="http://schemas.microsoft.com/office/powerpoint/2010/main" val="3625037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decrease mPFS 6.1 vs 1.9; mOS=15.3 vs 5.1 mo</a:t>
            </a:r>
          </a:p>
          <a:p>
            <a:r>
              <a:rPr lang="en-US" dirty="0"/>
              <a:t>&gt;/= 90% DECREASE mPFS comparable with full clearance</a:t>
            </a:r>
          </a:p>
          <a:p>
            <a:endParaRPr lang="en-US" dirty="0"/>
          </a:p>
          <a:p>
            <a:pPr algn="l"/>
            <a:r>
              <a:rPr lang="en-US" sz="1800" b="0" i="0" u="none" strike="noStrike" baseline="0" dirty="0">
                <a:solidFill>
                  <a:srgbClr val="191F24"/>
                </a:solidFill>
                <a:latin typeface="Arial" panose="020B0604020202020204" pitchFamily="34" charset="0"/>
              </a:rPr>
              <a:t>When adjusting for covariates, including PD-L1, any ctDNA decrease and full ctDNA clearance at C4D1 from baseline remained statistically significant as independent prognostic factors for clinical outcomes</a:t>
            </a:r>
          </a:p>
          <a:p>
            <a:pPr algn="l"/>
            <a:endParaRPr lang="en-US" sz="1800" b="0" i="0" u="none" strike="noStrike" baseline="0" dirty="0">
              <a:solidFill>
                <a:srgbClr val="191F24"/>
              </a:solidFill>
              <a:latin typeface="Arial" panose="020B0604020202020204" pitchFamily="34" charset="0"/>
            </a:endParaRPr>
          </a:p>
          <a:p>
            <a:pPr algn="l"/>
            <a:r>
              <a:rPr lang="en-US" sz="1200" b="0" i="0" u="none" strike="noStrike" baseline="0" dirty="0">
                <a:latin typeface="Arial" panose="020B0604020202020204" pitchFamily="34" charset="0"/>
              </a:rPr>
              <a:t>of 38 chemoIO patients with ctDNA clearance at C4D1, only 21 (55%) had early clearance at C2D1; and of the 23 patients with early</a:t>
            </a:r>
          </a:p>
          <a:p>
            <a:pPr algn="l"/>
            <a:r>
              <a:rPr lang="en-US" sz="1200" b="0" i="0" u="none" strike="noStrike" baseline="0" dirty="0">
                <a:latin typeface="Arial" panose="020B0604020202020204" pitchFamily="34" charset="0"/>
              </a:rPr>
              <a:t>clearance at C2D1, two developed detectable ctDNA by C4D1.</a:t>
            </a:r>
            <a:endParaRPr lang="en-US" dirty="0"/>
          </a:p>
          <a:p>
            <a:pPr algn="l"/>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12</a:t>
            </a:fld>
            <a:endParaRPr lang="en-US"/>
          </a:p>
        </p:txBody>
      </p:sp>
    </p:spTree>
    <p:extLst>
      <p:ext uri="{BB962C8B-B14F-4D97-AF65-F5344CB8AC3E}">
        <p14:creationId xmlns:p14="http://schemas.microsoft.com/office/powerpoint/2010/main" val="374562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Arial" panose="020B0604020202020204" pitchFamily="34" charset="0"/>
              </a:rPr>
              <a:t>43% were ctDNA+</a:t>
            </a:r>
            <a:r>
              <a:rPr lang="en-US" sz="1800" b="0" i="0" u="none" strike="noStrike" baseline="0" dirty="0">
                <a:latin typeface="Arial" panose="020B0604020202020204" pitchFamily="34" charset="0"/>
                <a:sym typeface="Wingdings" panose="05000000000000000000" pitchFamily="2" charset="2"/>
              </a:rPr>
              <a:t></a:t>
            </a:r>
            <a:r>
              <a:rPr lang="en-US" sz="1800" b="0" i="0" u="none" strike="noStrike" baseline="0" dirty="0">
                <a:latin typeface="Arial" panose="020B0604020202020204" pitchFamily="34" charset="0"/>
              </a:rPr>
              <a:t>(median: 14.6 MTM/mL, range 0.3-787.3),</a:t>
            </a:r>
          </a:p>
          <a:p>
            <a:pPr algn="l"/>
            <a:r>
              <a:rPr lang="en-US" sz="1800" b="0" i="0" u="none" strike="noStrike" baseline="0" dirty="0">
                <a:latin typeface="Arial" panose="020B0604020202020204" pitchFamily="34" charset="0"/>
              </a:rPr>
              <a:t> ctDNA + lower objective response rate (43%) compared to those with undetectable ctDNA at the same timepoint (ctDNA-: 78%; p&lt;0.001).</a:t>
            </a:r>
          </a:p>
          <a:p>
            <a:pPr algn="l"/>
            <a:endParaRPr lang="en-US" sz="1800" b="0" i="0" u="none" strike="noStrike" baseline="0" dirty="0">
              <a:latin typeface="Arial" panose="020B0604020202020204" pitchFamily="34" charset="0"/>
            </a:endParaRPr>
          </a:p>
          <a:p>
            <a:pPr algn="l"/>
            <a:r>
              <a:rPr lang="en-US" sz="1800" b="0" i="0" u="none" strike="noStrike" baseline="0" dirty="0">
                <a:latin typeface="Arial" panose="020B0604020202020204" pitchFamily="34" charset="0"/>
              </a:rPr>
              <a:t>Adjustments for clinical and genomic characteristics did not diminish the independent prognostic value of ctDNA detection at C4D1</a:t>
            </a:r>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13</a:t>
            </a:fld>
            <a:endParaRPr lang="en-US" dirty="0"/>
          </a:p>
        </p:txBody>
      </p:sp>
    </p:spTree>
    <p:extLst>
      <p:ext uri="{BB962C8B-B14F-4D97-AF65-F5344CB8AC3E}">
        <p14:creationId xmlns:p14="http://schemas.microsoft.com/office/powerpoint/2010/main" val="1743126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14</a:t>
            </a:fld>
            <a:endParaRPr lang="en-US" dirty="0"/>
          </a:p>
        </p:txBody>
      </p:sp>
    </p:spTree>
    <p:extLst>
      <p:ext uri="{BB962C8B-B14F-4D97-AF65-F5344CB8AC3E}">
        <p14:creationId xmlns:p14="http://schemas.microsoft.com/office/powerpoint/2010/main" val="1284069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15</a:t>
            </a:fld>
            <a:endParaRPr lang="en-US"/>
          </a:p>
        </p:txBody>
      </p:sp>
    </p:spTree>
    <p:extLst>
      <p:ext uri="{BB962C8B-B14F-4D97-AF65-F5344CB8AC3E}">
        <p14:creationId xmlns:p14="http://schemas.microsoft.com/office/powerpoint/2010/main" val="2517045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Helvetica Neue LT Pro"/>
              </a:rPr>
              <a:t>T</a:t>
            </a:r>
            <a:r>
              <a:rPr lang="en-US" sz="1800" b="0" i="0" u="none" strike="noStrike" baseline="0" dirty="0">
                <a:solidFill>
                  <a:srgbClr val="FFFFFF"/>
                </a:solidFill>
                <a:latin typeface="Helvetica Neue LT Pro"/>
              </a:rPr>
              <a:t>here are limited data from prospective, randomized, phase 3 studies to establish clear criteria for the application of ctDNA monitoring as a biomarker in clinical practice. </a:t>
            </a:r>
          </a:p>
          <a:p>
            <a:r>
              <a:rPr lang="en-US" sz="1800" b="0" i="0" u="none" strike="noStrike" baseline="0" dirty="0">
                <a:solidFill>
                  <a:srgbClr val="211D1E"/>
                </a:solidFill>
                <a:latin typeface="Helvetica Neue LT Pro"/>
              </a:rPr>
              <a:t>personalized tumor-specific analysis of ctDNA from patients treated in the EMPOWER-Lung 1 study to evaluate the magnitude of ctDNA variation that is associated with clinical outcomes </a:t>
            </a:r>
          </a:p>
          <a:p>
            <a:endParaRPr lang="en-US" sz="1800" b="0" i="0" u="none" strike="noStrike" baseline="0" dirty="0">
              <a:solidFill>
                <a:srgbClr val="211D1E"/>
              </a:solidFill>
              <a:latin typeface="Helvetica Neue LT Pro"/>
            </a:endParaRPr>
          </a:p>
          <a:p>
            <a:r>
              <a:rPr lang="en-US" sz="1800" b="0" i="0" u="none" strike="noStrike" baseline="0" dirty="0">
                <a:solidFill>
                  <a:srgbClr val="211D1E"/>
                </a:solidFill>
                <a:latin typeface="Helvetica Neue LT Pro"/>
              </a:rPr>
              <a:t>33% of pts achieved a deep response by week 3 </a:t>
            </a:r>
          </a:p>
          <a:p>
            <a:endParaRPr lang="en-US" sz="1800" b="0" i="0" u="none" strike="noStrike" baseline="0" dirty="0">
              <a:solidFill>
                <a:srgbClr val="000000"/>
              </a:solidFill>
              <a:latin typeface="Helvetica Neue LT Pro"/>
            </a:endParaRPr>
          </a:p>
          <a:p>
            <a:r>
              <a:rPr lang="en-US" sz="1800" b="0" i="0" u="none" strike="noStrike" baseline="0" dirty="0">
                <a:solidFill>
                  <a:srgbClr val="211D1E"/>
                </a:solidFill>
                <a:latin typeface="Helvetica Neue LT Pro"/>
              </a:rPr>
              <a:t>composite of deep ctDNA and radiographic response at 9 weeks in </a:t>
            </a:r>
            <a:r>
              <a:rPr lang="en-US" sz="1800" b="0" i="0" u="none" strike="noStrike" baseline="0" dirty="0" err="1">
                <a:solidFill>
                  <a:srgbClr val="211D1E"/>
                </a:solidFill>
                <a:latin typeface="Helvetica Neue LT Pro"/>
              </a:rPr>
              <a:t>cemiplimab</a:t>
            </a:r>
            <a:r>
              <a:rPr lang="en-US" sz="1800" b="0" i="0" u="none" strike="noStrike" baseline="0" dirty="0">
                <a:solidFill>
                  <a:srgbClr val="211D1E"/>
                </a:solidFill>
                <a:latin typeface="Helvetica Neue LT Pro"/>
              </a:rPr>
              <a:t>-treated patients: </a:t>
            </a:r>
          </a:p>
          <a:p>
            <a:r>
              <a:rPr lang="en-US" sz="1800" b="0" i="0" u="none" strike="noStrike" baseline="0" dirty="0">
                <a:solidFill>
                  <a:srgbClr val="211D1E"/>
                </a:solidFill>
                <a:latin typeface="Helvetica Neue LT Pro"/>
              </a:rPr>
              <a:t>Allows identification of patients with Response Evaluation Criteria in Solid </a:t>
            </a:r>
            <a:r>
              <a:rPr lang="en-US" sz="1800" b="0" i="0" u="none" strike="noStrike" baseline="0" dirty="0" err="1">
                <a:solidFill>
                  <a:srgbClr val="211D1E"/>
                </a:solidFill>
                <a:latin typeface="Helvetica Neue LT Pro"/>
              </a:rPr>
              <a:t>Tumours</a:t>
            </a:r>
            <a:r>
              <a:rPr lang="en-US" sz="1800" b="0" i="0" u="none" strike="noStrike" baseline="0" dirty="0">
                <a:solidFill>
                  <a:srgbClr val="211D1E"/>
                </a:solidFill>
                <a:latin typeface="Helvetica Neue LT Pro"/>
              </a:rPr>
              <a:t> (RECIST) stable disease who have a favorable outcome. </a:t>
            </a:r>
          </a:p>
          <a:p>
            <a:r>
              <a:rPr lang="en-US" sz="1800" b="0" i="0" u="none" strike="noStrike" baseline="0" dirty="0">
                <a:solidFill>
                  <a:srgbClr val="211D1E"/>
                </a:solidFill>
                <a:latin typeface="Helvetica Neue LT Pro"/>
              </a:rPr>
              <a:t>Allows prediction of which patients with RECIST partial response have poor outcomes. </a:t>
            </a:r>
          </a:p>
          <a:p>
            <a:r>
              <a:rPr lang="en-US" sz="1800" b="0" i="0" u="none" strike="noStrike" baseline="0" dirty="0">
                <a:solidFill>
                  <a:srgbClr val="211D1E"/>
                </a:solidFill>
                <a:latin typeface="Helvetica Neue LT Pro"/>
              </a:rPr>
              <a:t>The correlation is not as clear in chemotherapy-treated patients.</a:t>
            </a:r>
          </a:p>
          <a:p>
            <a:endParaRPr lang="en-US" sz="1800" b="0" i="0" u="none" strike="noStrike" baseline="0" dirty="0">
              <a:solidFill>
                <a:srgbClr val="211D1E"/>
              </a:solidFill>
              <a:latin typeface="Helvetica Neue LT Pro"/>
            </a:endParaRPr>
          </a:p>
          <a:p>
            <a:r>
              <a:rPr lang="en-US" sz="1800" b="0" i="0" u="none" strike="noStrike" baseline="0" dirty="0">
                <a:solidFill>
                  <a:srgbClr val="211D1E"/>
                </a:solidFill>
                <a:latin typeface="Helvetica Neue LT Pro"/>
              </a:rPr>
              <a:t> composite of deep ctDNA reduction and radiographic response may represent a useful tool to guide treatment intensification in patients treated with </a:t>
            </a:r>
            <a:r>
              <a:rPr lang="en-US" sz="1800" b="0" i="0" u="none" strike="noStrike" baseline="0" dirty="0" err="1">
                <a:solidFill>
                  <a:srgbClr val="211D1E"/>
                </a:solidFill>
                <a:latin typeface="Helvetica Neue LT Pro"/>
              </a:rPr>
              <a:t>cemiplimab</a:t>
            </a:r>
            <a:r>
              <a:rPr lang="en-US" sz="1800" b="0" i="0" u="none" strike="noStrike" baseline="0" dirty="0">
                <a:solidFill>
                  <a:srgbClr val="211D1E"/>
                </a:solidFill>
                <a:latin typeface="Helvetica Neue LT Pro"/>
              </a:rPr>
              <a:t> monotherapy. </a:t>
            </a:r>
          </a:p>
          <a:p>
            <a:endParaRPr lang="en-US" sz="1800" b="0" i="0" u="none" strike="noStrike" baseline="0" dirty="0">
              <a:solidFill>
                <a:srgbClr val="211D1E"/>
              </a:solidFill>
              <a:latin typeface="Helvetica Neue LT Pro"/>
            </a:endParaRPr>
          </a:p>
          <a:p>
            <a:endParaRPr lang="en-US" sz="1800" b="0" i="0" u="none" strike="noStrike" baseline="0" dirty="0">
              <a:solidFill>
                <a:srgbClr val="FFFFFF"/>
              </a:solidFill>
              <a:latin typeface="Helvetica Neue LT Pro"/>
            </a:endParaRPr>
          </a:p>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16</a:t>
            </a:fld>
            <a:endParaRPr lang="en-US" dirty="0"/>
          </a:p>
        </p:txBody>
      </p:sp>
    </p:spTree>
    <p:extLst>
      <p:ext uri="{BB962C8B-B14F-4D97-AF65-F5344CB8AC3E}">
        <p14:creationId xmlns:p14="http://schemas.microsoft.com/office/powerpoint/2010/main" val="115011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17</a:t>
            </a:fld>
            <a:endParaRPr lang="en-US"/>
          </a:p>
        </p:txBody>
      </p:sp>
    </p:spTree>
    <p:extLst>
      <p:ext uri="{BB962C8B-B14F-4D97-AF65-F5344CB8AC3E}">
        <p14:creationId xmlns:p14="http://schemas.microsoft.com/office/powerpoint/2010/main" val="3876222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18</a:t>
            </a:fld>
            <a:endParaRPr lang="en-US"/>
          </a:p>
        </p:txBody>
      </p:sp>
    </p:spTree>
    <p:extLst>
      <p:ext uri="{BB962C8B-B14F-4D97-AF65-F5344CB8AC3E}">
        <p14:creationId xmlns:p14="http://schemas.microsoft.com/office/powerpoint/2010/main" val="4194217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19</a:t>
            </a:fld>
            <a:endParaRPr lang="en-US"/>
          </a:p>
        </p:txBody>
      </p:sp>
    </p:spTree>
    <p:extLst>
      <p:ext uri="{BB962C8B-B14F-4D97-AF65-F5344CB8AC3E}">
        <p14:creationId xmlns:p14="http://schemas.microsoft.com/office/powerpoint/2010/main" val="841134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22</a:t>
            </a:fld>
            <a:endParaRPr lang="en-US" dirty="0"/>
          </a:p>
        </p:txBody>
      </p:sp>
    </p:spTree>
    <p:extLst>
      <p:ext uri="{BB962C8B-B14F-4D97-AF65-F5344CB8AC3E}">
        <p14:creationId xmlns:p14="http://schemas.microsoft.com/office/powerpoint/2010/main" val="3413542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C6E29-41F8-342F-97CC-C7448267BEDE}"/>
            </a:ext>
          </a:extLst>
        </p:cNvPr>
        <p:cNvGrpSpPr/>
        <p:nvPr/>
      </p:nvGrpSpPr>
      <p:grpSpPr>
        <a:xfrm>
          <a:off x="0" y="0"/>
          <a:ext cx="0" cy="0"/>
          <a:chOff x="0" y="0"/>
          <a:chExt cx="0" cy="0"/>
        </a:xfrm>
      </p:grpSpPr>
      <p:sp>
        <p:nvSpPr>
          <p:cNvPr id="18433" name="Rectangle 7">
            <a:extLst>
              <a:ext uri="{FF2B5EF4-FFF2-40B4-BE49-F238E27FC236}">
                <a16:creationId xmlns:a16="http://schemas.microsoft.com/office/drawing/2014/main" id="{3C630D6B-8E06-13C8-CBF3-04B1CBE18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4832A96-AE7E-4484-B1FE-AD890A73136C}" type="slidenum">
              <a:rPr lang="en-US" altLang="en-US" smtClean="0"/>
              <a:pPr>
                <a:spcBef>
                  <a:spcPct val="0"/>
                </a:spcBef>
              </a:pPr>
              <a:t>24</a:t>
            </a:fld>
            <a:endParaRPr lang="en-US" altLang="en-US"/>
          </a:p>
        </p:txBody>
      </p:sp>
      <p:sp>
        <p:nvSpPr>
          <p:cNvPr id="18434" name="Rectangle 2">
            <a:extLst>
              <a:ext uri="{FF2B5EF4-FFF2-40B4-BE49-F238E27FC236}">
                <a16:creationId xmlns:a16="http://schemas.microsoft.com/office/drawing/2014/main" id="{56F784C2-B75A-0B17-9EF1-E93D8D997D58}"/>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EB95F08C-5A90-EE23-B413-EE2569060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966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EAB346C-2DC8-40D4-808D-672EDA24A6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4832A96-AE7E-4484-B1FE-AD890A73136C}" type="slidenum">
              <a:rPr lang="en-US" altLang="en-US" smtClean="0"/>
              <a:pPr>
                <a:spcBef>
                  <a:spcPct val="0"/>
                </a:spcBef>
              </a:pPr>
              <a:t>3</a:t>
            </a:fld>
            <a:endParaRPr lang="en-US" altLang="en-US"/>
          </a:p>
        </p:txBody>
      </p:sp>
      <p:sp>
        <p:nvSpPr>
          <p:cNvPr id="18434" name="Rectangle 2">
            <a:extLst>
              <a:ext uri="{FF2B5EF4-FFF2-40B4-BE49-F238E27FC236}">
                <a16:creationId xmlns:a16="http://schemas.microsoft.com/office/drawing/2014/main" id="{50E47A35-72A0-4F1B-91E9-0B1AD5017EC9}"/>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F830192-5506-4B0E-85A0-80A76245E0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25123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interfaceregular"/>
              </a:rPr>
              <a:t>The numbers presented here are estimates for illustrative purposes. From a single 10 mL blood draw, one could potentially recover 15,000 haploid genomic equivalents, which at a VAF of 0.1% equates to only 15 molecules of tumor DNA—with further losses and potential errors during isolation, adapter ligation, enrichment, and sequencing processes</a:t>
            </a:r>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25</a:t>
            </a:fld>
            <a:endParaRPr lang="en-US" dirty="0"/>
          </a:p>
        </p:txBody>
      </p:sp>
    </p:spTree>
    <p:extLst>
      <p:ext uri="{BB962C8B-B14F-4D97-AF65-F5344CB8AC3E}">
        <p14:creationId xmlns:p14="http://schemas.microsoft.com/office/powerpoint/2010/main" val="588571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26</a:t>
            </a:fld>
            <a:endParaRPr lang="en-US" dirty="0"/>
          </a:p>
        </p:txBody>
      </p:sp>
    </p:spTree>
    <p:extLst>
      <p:ext uri="{BB962C8B-B14F-4D97-AF65-F5344CB8AC3E}">
        <p14:creationId xmlns:p14="http://schemas.microsoft.com/office/powerpoint/2010/main" val="3383640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27</a:t>
            </a:fld>
            <a:endParaRPr lang="en-US" dirty="0"/>
          </a:p>
        </p:txBody>
      </p:sp>
    </p:spTree>
    <p:extLst>
      <p:ext uri="{BB962C8B-B14F-4D97-AF65-F5344CB8AC3E}">
        <p14:creationId xmlns:p14="http://schemas.microsoft.com/office/powerpoint/2010/main" val="486271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28</a:t>
            </a:fld>
            <a:endParaRPr lang="en-US" dirty="0"/>
          </a:p>
        </p:txBody>
      </p:sp>
    </p:spTree>
    <p:extLst>
      <p:ext uri="{BB962C8B-B14F-4D97-AF65-F5344CB8AC3E}">
        <p14:creationId xmlns:p14="http://schemas.microsoft.com/office/powerpoint/2010/main" val="2497248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D95DC203-5E32-4573-9854-64DD5A115B21}"/>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7EF290AA-FA13-4935-874D-983EA3DCB7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7EB18330-0D2E-4CB2-857D-F2400BCB69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C914D7-4A5D-4DE8-A3E8-34069C530C94}" type="slidenum">
              <a:rPr lang="en-US" altLang="en-US" sz="1200" smtClean="0"/>
              <a:pPr/>
              <a:t>30</a:t>
            </a:fld>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31</a:t>
            </a:fld>
            <a:endParaRPr lang="en-US" dirty="0"/>
          </a:p>
        </p:txBody>
      </p:sp>
    </p:spTree>
    <p:extLst>
      <p:ext uri="{BB962C8B-B14F-4D97-AF65-F5344CB8AC3E}">
        <p14:creationId xmlns:p14="http://schemas.microsoft.com/office/powerpoint/2010/main" val="1154903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ESMO 2023-Black et al—Prelim data cohort—54% clinical sensitivity in predicting recurrence 10-120 days after surgery vs 85% clinical sensitivity with surveillance/96% specificity– lead time 173 days</a:t>
            </a:r>
          </a:p>
          <a:p>
            <a:r>
              <a:rPr lang="en-US" dirty="0"/>
              <a:t>n= 170 </a:t>
            </a:r>
          </a:p>
        </p:txBody>
      </p:sp>
      <p:sp>
        <p:nvSpPr>
          <p:cNvPr id="4" name="Slide Number Placeholder 3"/>
          <p:cNvSpPr>
            <a:spLocks noGrp="1"/>
          </p:cNvSpPr>
          <p:nvPr>
            <p:ph type="sldNum" sz="quarter" idx="5"/>
          </p:nvPr>
        </p:nvSpPr>
        <p:spPr/>
        <p:txBody>
          <a:bodyPr/>
          <a:lstStyle/>
          <a:p>
            <a:fld id="{9FDFA9C6-33F4-B54F-9A0B-9DB4C4A2881C}" type="slidenum">
              <a:rPr lang="en-US" smtClean="0"/>
              <a:t>32</a:t>
            </a:fld>
            <a:endParaRPr lang="en-US" dirty="0"/>
          </a:p>
        </p:txBody>
      </p:sp>
    </p:spTree>
    <p:extLst>
      <p:ext uri="{BB962C8B-B14F-4D97-AF65-F5344CB8AC3E}">
        <p14:creationId xmlns:p14="http://schemas.microsoft.com/office/powerpoint/2010/main" val="360768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Detection of ctDNA for </a:t>
            </a:r>
            <a:r>
              <a:rPr lang="en-US" dirty="0" err="1"/>
              <a:t>adenocas</a:t>
            </a:r>
            <a:r>
              <a:rPr lang="en-US" dirty="0"/>
              <a:t> 81% vs 42% with </a:t>
            </a:r>
            <a:r>
              <a:rPr lang="en-US" dirty="0" err="1"/>
              <a:t>Invitae’s</a:t>
            </a:r>
            <a:r>
              <a:rPr lang="en-US" dirty="0"/>
              <a:t> PCM and 19% for </a:t>
            </a:r>
            <a:r>
              <a:rPr lang="en-US" dirty="0" err="1"/>
              <a:t>Natera</a:t>
            </a:r>
            <a:r>
              <a:rPr lang="en-US" dirty="0"/>
              <a:t>; SCC 100% vs. 92% for </a:t>
            </a:r>
            <a:r>
              <a:rPr lang="en-US" dirty="0" err="1"/>
              <a:t>Invitae</a:t>
            </a:r>
            <a:r>
              <a:rPr lang="en-US" dirty="0"/>
              <a:t> and </a:t>
            </a:r>
            <a:r>
              <a:rPr lang="en-US" dirty="0" err="1"/>
              <a:t>Natera</a:t>
            </a:r>
            <a:endParaRPr lang="en-US" dirty="0"/>
          </a:p>
          <a:p>
            <a:r>
              <a:rPr lang="en-US" b="1" dirty="0"/>
              <a:t>Pre-surgery</a:t>
            </a:r>
          </a:p>
          <a:p>
            <a:r>
              <a:rPr lang="en-US" dirty="0"/>
              <a:t>Stage I- 52% ctDNA +</a:t>
            </a:r>
          </a:p>
          <a:p>
            <a:r>
              <a:rPr lang="en-US" dirty="0"/>
              <a:t>Stage II- 88% ctDNA +</a:t>
            </a:r>
          </a:p>
          <a:p>
            <a:r>
              <a:rPr lang="en-US" dirty="0"/>
              <a:t>Stage III- 100% ctDNA +</a:t>
            </a:r>
          </a:p>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33</a:t>
            </a:fld>
            <a:endParaRPr lang="en-US" dirty="0"/>
          </a:p>
        </p:txBody>
      </p:sp>
    </p:spTree>
    <p:extLst>
      <p:ext uri="{BB962C8B-B14F-4D97-AF65-F5344CB8AC3E}">
        <p14:creationId xmlns:p14="http://schemas.microsoft.com/office/powerpoint/2010/main" val="373612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35</a:t>
            </a:fld>
            <a:endParaRPr lang="en-US" dirty="0"/>
          </a:p>
        </p:txBody>
      </p:sp>
    </p:spTree>
    <p:extLst>
      <p:ext uri="{BB962C8B-B14F-4D97-AF65-F5344CB8AC3E}">
        <p14:creationId xmlns:p14="http://schemas.microsoft.com/office/powerpoint/2010/main" val="277959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36</a:t>
            </a:fld>
            <a:endParaRPr lang="en-US" dirty="0"/>
          </a:p>
        </p:txBody>
      </p:sp>
    </p:spTree>
    <p:extLst>
      <p:ext uri="{BB962C8B-B14F-4D97-AF65-F5344CB8AC3E}">
        <p14:creationId xmlns:p14="http://schemas.microsoft.com/office/powerpoint/2010/main" val="75660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D95DC203-5E32-4573-9854-64DD5A115B21}"/>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7EF290AA-FA13-4935-874D-983EA3DCB7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cfDNA explanation, explain that the remaining 90%+ comes from blood cells</a:t>
            </a:r>
          </a:p>
          <a:p>
            <a:r>
              <a:rPr lang="en-US" altLang="en-US" sz="2000" dirty="0">
                <a:latin typeface="Arial" panose="020B0604020202020204" pitchFamily="34" charset="0"/>
                <a:ea typeface="ＭＳ Ｐゴシック" panose="020B0600070205080204" pitchFamily="34" charset="-128"/>
              </a:rPr>
              <a:t>Circulating tumor DNA (ctDNA) is under-represented in plasma</a:t>
            </a:r>
          </a:p>
          <a:p>
            <a:pPr lvl="1">
              <a:buFontTx/>
              <a:buChar char="•"/>
            </a:pPr>
            <a:r>
              <a:rPr lang="en-US" altLang="en-US" sz="1600" dirty="0">
                <a:latin typeface="Arial" panose="020B0604020202020204" pitchFamily="34" charset="0"/>
                <a:ea typeface="ＭＳ Ｐゴシック" panose="020B0600070205080204" pitchFamily="34" charset="-128"/>
              </a:rPr>
              <a:t>Typically &lt;1% of total cfDNA in localized cancer &amp; &lt;10% in advanced cancer patients</a:t>
            </a:r>
          </a:p>
          <a:p>
            <a:endParaRPr lang="en-US" altLang="en-US" dirty="0">
              <a:latin typeface="Arial" panose="020B0604020202020204" pitchFamily="34" charset="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7EB18330-0D2E-4CB2-857D-F2400BCB69C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C914D7-4A5D-4DE8-A3E8-34069C530C94}" type="slidenum">
              <a:rPr lang="en-US" altLang="en-US" sz="1200" smtClean="0"/>
              <a:pPr/>
              <a:t>4</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EAB346C-2DC8-40D4-808D-672EDA24A6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4832A96-AE7E-4484-B1FE-AD890A73136C}" type="slidenum">
              <a:rPr lang="en-US" altLang="en-US" smtClean="0"/>
              <a:pPr>
                <a:spcBef>
                  <a:spcPct val="0"/>
                </a:spcBef>
              </a:pPr>
              <a:t>37</a:t>
            </a:fld>
            <a:endParaRPr lang="en-US" altLang="en-US" dirty="0"/>
          </a:p>
        </p:txBody>
      </p:sp>
      <p:sp>
        <p:nvSpPr>
          <p:cNvPr id="18434" name="Rectangle 2">
            <a:extLst>
              <a:ext uri="{FF2B5EF4-FFF2-40B4-BE49-F238E27FC236}">
                <a16:creationId xmlns:a16="http://schemas.microsoft.com/office/drawing/2014/main" id="{50E47A35-72A0-4F1B-91E9-0B1AD5017EC9}"/>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2F830192-5506-4B0E-85A0-80A76245E0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i="0" dirty="0">
                <a:solidFill>
                  <a:srgbClr val="1D242A"/>
                </a:solidFill>
                <a:effectLst/>
                <a:latin typeface="HelveticaNeueLT"/>
              </a:rPr>
              <a:t>Detection of ctDNA in non-adenocarcinomas was relatively high for both prior assays at 92 percent. NeXT Personal detected ctDNA in 100 percent. The difference in adenocarcinomas was more striking with an overall ctDNA detection rate of 81 percent for </a:t>
            </a:r>
            <a:r>
              <a:rPr lang="en-US" b="0" i="0" dirty="0" err="1">
                <a:solidFill>
                  <a:srgbClr val="1D242A"/>
                </a:solidFill>
                <a:effectLst/>
                <a:latin typeface="HelveticaNeueLT"/>
              </a:rPr>
              <a:t>Personalis</a:t>
            </a:r>
            <a:r>
              <a:rPr lang="en-US" b="0" i="0" dirty="0">
                <a:solidFill>
                  <a:srgbClr val="1D242A"/>
                </a:solidFill>
                <a:effectLst/>
                <a:latin typeface="HelveticaNeueLT"/>
              </a:rPr>
              <a:t> compared to 42 percent and 19 percent in the studies involving </a:t>
            </a:r>
            <a:r>
              <a:rPr lang="en-US" b="0" i="0" dirty="0" err="1">
                <a:solidFill>
                  <a:srgbClr val="1D242A"/>
                </a:solidFill>
                <a:effectLst/>
                <a:latin typeface="HelveticaNeueLT"/>
              </a:rPr>
              <a:t>Invitae's</a:t>
            </a:r>
            <a:r>
              <a:rPr lang="en-US" b="0" i="0" dirty="0">
                <a:solidFill>
                  <a:srgbClr val="1D242A"/>
                </a:solidFill>
                <a:effectLst/>
                <a:latin typeface="HelveticaNeueLT"/>
              </a:rPr>
              <a:t> and </a:t>
            </a:r>
            <a:r>
              <a:rPr lang="en-US" b="0" i="0" dirty="0" err="1">
                <a:solidFill>
                  <a:srgbClr val="1D242A"/>
                </a:solidFill>
                <a:effectLst/>
                <a:latin typeface="HelveticaNeueLT"/>
              </a:rPr>
              <a:t>Natera's</a:t>
            </a:r>
            <a:r>
              <a:rPr lang="en-US" b="0" i="0" dirty="0">
                <a:solidFill>
                  <a:srgbClr val="1D242A"/>
                </a:solidFill>
                <a:effectLst/>
                <a:latin typeface="HelveticaNeueLT"/>
              </a:rPr>
              <a:t> assays, respectively.</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27682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38</a:t>
            </a:fld>
            <a:endParaRPr lang="en-US" dirty="0"/>
          </a:p>
        </p:txBody>
      </p:sp>
    </p:spTree>
    <p:extLst>
      <p:ext uri="{BB962C8B-B14F-4D97-AF65-F5344CB8AC3E}">
        <p14:creationId xmlns:p14="http://schemas.microsoft.com/office/powerpoint/2010/main" val="440673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40</a:t>
            </a:fld>
            <a:endParaRPr lang="en-US" dirty="0"/>
          </a:p>
        </p:txBody>
      </p:sp>
    </p:spTree>
    <p:extLst>
      <p:ext uri="{BB962C8B-B14F-4D97-AF65-F5344CB8AC3E}">
        <p14:creationId xmlns:p14="http://schemas.microsoft.com/office/powerpoint/2010/main" val="139943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41</a:t>
            </a:fld>
            <a:endParaRPr lang="en-US" dirty="0"/>
          </a:p>
        </p:txBody>
      </p:sp>
    </p:spTree>
    <p:extLst>
      <p:ext uri="{BB962C8B-B14F-4D97-AF65-F5344CB8AC3E}">
        <p14:creationId xmlns:p14="http://schemas.microsoft.com/office/powerpoint/2010/main" val="671900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5</a:t>
            </a:fld>
            <a:endParaRPr lang="en-US" dirty="0"/>
          </a:p>
        </p:txBody>
      </p:sp>
    </p:spTree>
    <p:extLst>
      <p:ext uri="{BB962C8B-B14F-4D97-AF65-F5344CB8AC3E}">
        <p14:creationId xmlns:p14="http://schemas.microsoft.com/office/powerpoint/2010/main" val="302297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6</a:t>
            </a:fld>
            <a:endParaRPr lang="en-US" dirty="0"/>
          </a:p>
        </p:txBody>
      </p:sp>
    </p:spTree>
    <p:extLst>
      <p:ext uri="{BB962C8B-B14F-4D97-AF65-F5344CB8AC3E}">
        <p14:creationId xmlns:p14="http://schemas.microsoft.com/office/powerpoint/2010/main" val="301863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958F4-AC1D-7CDF-E252-8F93CFBE1DCC}"/>
            </a:ext>
          </a:extLst>
        </p:cNvPr>
        <p:cNvGrpSpPr/>
        <p:nvPr/>
      </p:nvGrpSpPr>
      <p:grpSpPr>
        <a:xfrm>
          <a:off x="0" y="0"/>
          <a:ext cx="0" cy="0"/>
          <a:chOff x="0" y="0"/>
          <a:chExt cx="0" cy="0"/>
        </a:xfrm>
      </p:grpSpPr>
      <p:sp>
        <p:nvSpPr>
          <p:cNvPr id="18433" name="Rectangle 7">
            <a:extLst>
              <a:ext uri="{FF2B5EF4-FFF2-40B4-BE49-F238E27FC236}">
                <a16:creationId xmlns:a16="http://schemas.microsoft.com/office/drawing/2014/main" id="{7E5362A5-C8BB-3125-273D-15B660D7A5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4832A96-AE7E-4484-B1FE-AD890A73136C}" type="slidenum">
              <a:rPr lang="en-US" altLang="en-US" smtClean="0"/>
              <a:pPr>
                <a:spcBef>
                  <a:spcPct val="0"/>
                </a:spcBef>
              </a:pPr>
              <a:t>8</a:t>
            </a:fld>
            <a:endParaRPr lang="en-US" altLang="en-US"/>
          </a:p>
        </p:txBody>
      </p:sp>
      <p:sp>
        <p:nvSpPr>
          <p:cNvPr id="18434" name="Rectangle 2">
            <a:extLst>
              <a:ext uri="{FF2B5EF4-FFF2-40B4-BE49-F238E27FC236}">
                <a16:creationId xmlns:a16="http://schemas.microsoft.com/office/drawing/2014/main" id="{C8B4E4BE-2847-1970-DEC9-20B5DE50BA8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90CCD668-3E6C-F680-44D8-CD1751648A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4858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Hopkins- </a:t>
            </a:r>
            <a:r>
              <a:rPr lang="en-US" b="0" i="0" dirty="0">
                <a:solidFill>
                  <a:srgbClr val="1A1A1A"/>
                </a:solidFill>
                <a:effectLst/>
                <a:latin typeface="Arial" panose="020B0604020202020204" pitchFamily="34" charset="0"/>
              </a:rPr>
              <a:t> 4 to 8 weeks (average 9 weeks from tx start)</a:t>
            </a:r>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9</a:t>
            </a:fld>
            <a:endParaRPr lang="en-US"/>
          </a:p>
        </p:txBody>
      </p:sp>
    </p:spTree>
    <p:extLst>
      <p:ext uri="{BB962C8B-B14F-4D97-AF65-F5344CB8AC3E}">
        <p14:creationId xmlns:p14="http://schemas.microsoft.com/office/powerpoint/2010/main" val="30490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253 patients with tissue NGS results and plasma available</a:t>
            </a:r>
          </a:p>
          <a:p>
            <a:r>
              <a:rPr lang="en-US" sz="1800" dirty="0">
                <a:effectLst/>
                <a:latin typeface="Arial" panose="020B0604020202020204" pitchFamily="34" charset="0"/>
                <a:ea typeface="Arial" panose="020B0604020202020204" pitchFamily="34" charset="0"/>
              </a:rPr>
              <a:t>232 (91%) were eligible for analysis using </a:t>
            </a:r>
            <a:r>
              <a:rPr lang="en-US" sz="1800" dirty="0">
                <a:solidFill>
                  <a:srgbClr val="1C1D1E"/>
                </a:solidFill>
                <a:effectLst/>
                <a:latin typeface="Arial" panose="020B0604020202020204" pitchFamily="34" charset="0"/>
                <a:ea typeface="Arial" panose="020B0604020202020204" pitchFamily="34" charset="0"/>
              </a:rPr>
              <a:t>FoundationOne Tracker</a:t>
            </a:r>
          </a:p>
          <a:p>
            <a:r>
              <a:rPr lang="en-US" sz="1800" dirty="0">
                <a:effectLst/>
                <a:latin typeface="Arial" panose="020B0604020202020204" pitchFamily="34" charset="0"/>
                <a:ea typeface="Arial" panose="020B0604020202020204" pitchFamily="34" charset="0"/>
              </a:rPr>
              <a:t>221 (87%) were included in ctDNA outcomes analysis</a:t>
            </a:r>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10</a:t>
            </a:fld>
            <a:endParaRPr lang="en-US"/>
          </a:p>
        </p:txBody>
      </p:sp>
    </p:spTree>
    <p:extLst>
      <p:ext uri="{BB962C8B-B14F-4D97-AF65-F5344CB8AC3E}">
        <p14:creationId xmlns:p14="http://schemas.microsoft.com/office/powerpoint/2010/main" val="162693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Arial" panose="020B0604020202020204" pitchFamily="34" charset="0"/>
              </a:rPr>
              <a:t>253 patients with tissue NGS results and plasma available</a:t>
            </a:r>
          </a:p>
          <a:p>
            <a:r>
              <a:rPr lang="en-US" sz="1800" dirty="0">
                <a:effectLst/>
                <a:latin typeface="Arial" panose="020B0604020202020204" pitchFamily="34" charset="0"/>
                <a:ea typeface="Arial" panose="020B0604020202020204" pitchFamily="34" charset="0"/>
              </a:rPr>
              <a:t>232 (91%) were eligible for analysis using </a:t>
            </a:r>
            <a:r>
              <a:rPr lang="en-US" sz="1800" dirty="0">
                <a:solidFill>
                  <a:srgbClr val="1C1D1E"/>
                </a:solidFill>
                <a:effectLst/>
                <a:latin typeface="Arial" panose="020B0604020202020204" pitchFamily="34" charset="0"/>
                <a:ea typeface="Arial" panose="020B0604020202020204" pitchFamily="34" charset="0"/>
              </a:rPr>
              <a:t>FoundationOne Tracker</a:t>
            </a:r>
          </a:p>
          <a:p>
            <a:r>
              <a:rPr lang="en-US" sz="1800" dirty="0">
                <a:effectLst/>
                <a:latin typeface="Arial" panose="020B0604020202020204" pitchFamily="34" charset="0"/>
                <a:ea typeface="Arial" panose="020B0604020202020204" pitchFamily="34" charset="0"/>
              </a:rPr>
              <a:t>221 (87%) were included in ctDNA outcomes analysis</a:t>
            </a:r>
            <a:endParaRPr lang="en-US" dirty="0"/>
          </a:p>
        </p:txBody>
      </p:sp>
      <p:sp>
        <p:nvSpPr>
          <p:cNvPr id="4" name="Slide Number Placeholder 3"/>
          <p:cNvSpPr>
            <a:spLocks noGrp="1"/>
          </p:cNvSpPr>
          <p:nvPr>
            <p:ph type="sldNum" sz="quarter" idx="5"/>
          </p:nvPr>
        </p:nvSpPr>
        <p:spPr/>
        <p:txBody>
          <a:bodyPr/>
          <a:lstStyle/>
          <a:p>
            <a:fld id="{9FDFA9C6-33F4-B54F-9A0B-9DB4C4A2881C}" type="slidenum">
              <a:rPr lang="en-US" smtClean="0"/>
              <a:t>11</a:t>
            </a:fld>
            <a:endParaRPr lang="en-US"/>
          </a:p>
        </p:txBody>
      </p:sp>
    </p:spTree>
    <p:extLst>
      <p:ext uri="{BB962C8B-B14F-4D97-AF65-F5344CB8AC3E}">
        <p14:creationId xmlns:p14="http://schemas.microsoft.com/office/powerpoint/2010/main" val="162693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2270-D03E-624E-B351-41EC0A52BA21}"/>
              </a:ext>
            </a:extLst>
          </p:cNvPr>
          <p:cNvSpPr>
            <a:spLocks noGrp="1"/>
          </p:cNvSpPr>
          <p:nvPr>
            <p:ph type="ctrTitle"/>
          </p:nvPr>
        </p:nvSpPr>
        <p:spPr>
          <a:xfrm>
            <a:off x="914400" y="577446"/>
            <a:ext cx="9753600" cy="2774742"/>
          </a:xfrm>
        </p:spPr>
        <p:txBody>
          <a:bodyPr lIns="0" tIns="0" rIns="0" bIns="0" anchor="b" anchorCtr="0">
            <a:noAutofit/>
          </a:bodyPr>
          <a:lstStyle>
            <a:lvl1pPr algn="l">
              <a:defRPr sz="3200" spc="100" baseline="0">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012FEEAA-047C-2042-A6CF-47CDE41F1098}"/>
              </a:ext>
            </a:extLst>
          </p:cNvPr>
          <p:cNvSpPr>
            <a:spLocks noGrp="1"/>
          </p:cNvSpPr>
          <p:nvPr>
            <p:ph type="subTitle" idx="1"/>
          </p:nvPr>
        </p:nvSpPr>
        <p:spPr>
          <a:xfrm>
            <a:off x="914400" y="3505812"/>
            <a:ext cx="9753600" cy="1441092"/>
          </a:xfrm>
        </p:spPr>
        <p:txBody>
          <a:bodyPr lIns="0" tIns="0" rIns="0" bIns="0">
            <a:noAutofit/>
          </a:bodyPr>
          <a:lstStyle>
            <a:lvl1pPr marL="0" indent="0" algn="l">
              <a:buNone/>
              <a:defRPr sz="2400" spc="10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5" name="Picture 14">
            <a:extLst>
              <a:ext uri="{FF2B5EF4-FFF2-40B4-BE49-F238E27FC236}">
                <a16:creationId xmlns:a16="http://schemas.microsoft.com/office/drawing/2014/main" id="{80BFC0C7-DAE7-3C44-889A-D441B39D57BD}"/>
              </a:ext>
            </a:extLst>
          </p:cNvPr>
          <p:cNvPicPr>
            <a:picLocks noChangeAspect="1"/>
          </p:cNvPicPr>
          <p:nvPr userDrawn="1"/>
        </p:nvPicPr>
        <p:blipFill>
          <a:blip r:embed="rId2"/>
          <a:stretch>
            <a:fillRect/>
          </a:stretch>
        </p:blipFill>
        <p:spPr>
          <a:xfrm>
            <a:off x="8702702" y="5356206"/>
            <a:ext cx="2266391" cy="578214"/>
          </a:xfrm>
          <a:prstGeom prst="rect">
            <a:avLst/>
          </a:prstGeom>
        </p:spPr>
      </p:pic>
      <p:pic>
        <p:nvPicPr>
          <p:cNvPr id="6" name="Picture 5">
            <a:extLst>
              <a:ext uri="{FF2B5EF4-FFF2-40B4-BE49-F238E27FC236}">
                <a16:creationId xmlns:a16="http://schemas.microsoft.com/office/drawing/2014/main" id="{8EA7019F-3EE5-8042-8668-85EBEE32DCAC}"/>
              </a:ext>
            </a:extLst>
          </p:cNvPr>
          <p:cNvPicPr>
            <a:picLocks/>
          </p:cNvPicPr>
          <p:nvPr userDrawn="1"/>
        </p:nvPicPr>
        <p:blipFill>
          <a:blip r:embed="rId3"/>
          <a:stretch>
            <a:fillRect/>
          </a:stretch>
        </p:blipFill>
        <p:spPr>
          <a:xfrm>
            <a:off x="0" y="6721475"/>
            <a:ext cx="12192000" cy="136526"/>
          </a:xfrm>
          <a:prstGeom prst="rect">
            <a:avLst/>
          </a:prstGeom>
        </p:spPr>
      </p:pic>
    </p:spTree>
    <p:extLst>
      <p:ext uri="{BB962C8B-B14F-4D97-AF65-F5344CB8AC3E}">
        <p14:creationId xmlns:p14="http://schemas.microsoft.com/office/powerpoint/2010/main" val="16260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5554" y="215900"/>
            <a:ext cx="11265199" cy="1208278"/>
          </a:xfrm>
          <a:noFill/>
        </p:spPr>
        <p:txBody>
          <a:bodyPr/>
          <a:lstStyle/>
          <a:p>
            <a:endParaRPr lang="en-US" dirty="0"/>
          </a:p>
        </p:txBody>
      </p:sp>
      <p:sp>
        <p:nvSpPr>
          <p:cNvPr id="3" name="Content Placeholder 2"/>
          <p:cNvSpPr>
            <a:spLocks noGrp="1"/>
          </p:cNvSpPr>
          <p:nvPr>
            <p:ph sz="half" idx="1"/>
          </p:nvPr>
        </p:nvSpPr>
        <p:spPr>
          <a:xfrm>
            <a:off x="305553" y="1596873"/>
            <a:ext cx="5490706" cy="4308627"/>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73520" y="1596873"/>
            <a:ext cx="5490706" cy="4308627"/>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2FFBAD49-1F68-914B-9DFB-5D552C1A2BEB}" type="slidenum">
              <a:rPr lang="en-US" smtClean="0"/>
              <a:pPr/>
              <a:t>‹#›</a:t>
            </a:fld>
            <a:endParaRPr lang="en-US" dirty="0"/>
          </a:p>
        </p:txBody>
      </p:sp>
      <p:sp>
        <p:nvSpPr>
          <p:cNvPr id="5" name="Footer Placeholder 4">
            <a:extLst>
              <a:ext uri="{FF2B5EF4-FFF2-40B4-BE49-F238E27FC236}">
                <a16:creationId xmlns:a16="http://schemas.microsoft.com/office/drawing/2014/main" id="{46AEECEE-520F-D041-AD45-98C3C3CC7186}"/>
              </a:ext>
            </a:extLst>
          </p:cNvPr>
          <p:cNvSpPr>
            <a:spLocks noGrp="1"/>
          </p:cNvSpPr>
          <p:nvPr>
            <p:ph type="ftr" sz="quarter" idx="13"/>
          </p:nvPr>
        </p:nvSpPr>
        <p:spPr/>
        <p:txBody>
          <a:bodyPr/>
          <a:lstStyle/>
          <a:p>
            <a:r>
              <a:rPr lang="en-US"/>
              <a:t>Bruna Pellini, MD </a:t>
            </a:r>
            <a:endParaRPr lang="en-US" dirty="0"/>
          </a:p>
        </p:txBody>
      </p:sp>
    </p:spTree>
    <p:extLst>
      <p:ext uri="{BB962C8B-B14F-4D97-AF65-F5344CB8AC3E}">
        <p14:creationId xmlns:p14="http://schemas.microsoft.com/office/powerpoint/2010/main" val="14380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F1100CD-B20F-D744-8600-37C7A5E5AB6C}"/>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3" name="Footer Placeholder 2">
            <a:extLst>
              <a:ext uri="{FF2B5EF4-FFF2-40B4-BE49-F238E27FC236}">
                <a16:creationId xmlns:a16="http://schemas.microsoft.com/office/drawing/2014/main" id="{2538AF42-A0E6-A640-8A1F-CFAD5015A81A}"/>
              </a:ext>
            </a:extLst>
          </p:cNvPr>
          <p:cNvSpPr>
            <a:spLocks noGrp="1"/>
          </p:cNvSpPr>
          <p:nvPr>
            <p:ph type="ftr" sz="quarter" idx="12"/>
          </p:nvPr>
        </p:nvSpPr>
        <p:spPr/>
        <p:txBody>
          <a:bodyPr/>
          <a:lstStyle/>
          <a:p>
            <a:r>
              <a:rPr lang="en-US"/>
              <a:t>Bruna Pellini, MD </a:t>
            </a:r>
            <a:endParaRPr lang="en-US" dirty="0"/>
          </a:p>
        </p:txBody>
      </p:sp>
      <p:sp>
        <p:nvSpPr>
          <p:cNvPr id="20" name="Title Placeholder 1">
            <a:extLst>
              <a:ext uri="{FF2B5EF4-FFF2-40B4-BE49-F238E27FC236}">
                <a16:creationId xmlns:a16="http://schemas.microsoft.com/office/drawing/2014/main" id="{14B92F51-503B-F148-BA9C-424A96F0029F}"/>
              </a:ext>
            </a:extLst>
          </p:cNvPr>
          <p:cNvSpPr>
            <a:spLocks noGrp="1"/>
          </p:cNvSpPr>
          <p:nvPr>
            <p:ph type="title"/>
          </p:nvPr>
        </p:nvSpPr>
        <p:spPr>
          <a:xfrm>
            <a:off x="305555" y="215900"/>
            <a:ext cx="10124323" cy="1208278"/>
          </a:xfrm>
          <a:prstGeom prst="rect">
            <a:avLst/>
          </a:prstGeom>
          <a:noFill/>
        </p:spPr>
        <p:txBody>
          <a:bodyPr vert="horz" lIns="0" tIns="0" rIns="0" bIns="0" rtlCol="0" anchor="ctr">
            <a:normAutofit/>
          </a:bodyPr>
          <a:lstStyle/>
          <a:p>
            <a:endParaRPr lang="en-US" dirty="0"/>
          </a:p>
        </p:txBody>
      </p:sp>
    </p:spTree>
    <p:extLst>
      <p:ext uri="{BB962C8B-B14F-4D97-AF65-F5344CB8AC3E}">
        <p14:creationId xmlns:p14="http://schemas.microsoft.com/office/powerpoint/2010/main" val="4287620084"/>
      </p:ext>
    </p:extLst>
  </p:cSld>
  <p:clrMapOvr>
    <a:masterClrMapping/>
  </p:clrMapOvr>
  <p:extLst>
    <p:ext uri="{DCECCB84-F9BA-43D5-87BE-67443E8EF086}">
      <p15:sldGuideLst xmlns:p15="http://schemas.microsoft.com/office/powerpoint/2012/main">
        <p15:guide id="1" pos="1497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2B613A-BC1D-234E-B57F-A5A5971C39A3}"/>
              </a:ext>
            </a:extLst>
          </p:cNvPr>
          <p:cNvSpPr>
            <a:spLocks noGrp="1"/>
          </p:cNvSpPr>
          <p:nvPr>
            <p:ph type="sldNum" sz="quarter" idx="11"/>
          </p:nvPr>
        </p:nvSpPr>
        <p:spPr/>
        <p:txBody>
          <a:bodyPr/>
          <a:lstStyle/>
          <a:p>
            <a:fld id="{48F63A3B-78C7-47BE-AE5E-E10140E04643}" type="slidenum">
              <a:rPr lang="en-US" smtClean="0"/>
              <a:pPr/>
              <a:t>‹#›</a:t>
            </a:fld>
            <a:endParaRPr lang="en-US" dirty="0"/>
          </a:p>
        </p:txBody>
      </p:sp>
      <p:sp>
        <p:nvSpPr>
          <p:cNvPr id="2" name="Footer Placeholder 1">
            <a:extLst>
              <a:ext uri="{FF2B5EF4-FFF2-40B4-BE49-F238E27FC236}">
                <a16:creationId xmlns:a16="http://schemas.microsoft.com/office/drawing/2014/main" id="{F41B7C42-985B-0C4A-BD77-9D1C8C070E4C}"/>
              </a:ext>
            </a:extLst>
          </p:cNvPr>
          <p:cNvSpPr>
            <a:spLocks noGrp="1"/>
          </p:cNvSpPr>
          <p:nvPr>
            <p:ph type="ftr" sz="quarter" idx="12"/>
          </p:nvPr>
        </p:nvSpPr>
        <p:spPr/>
        <p:txBody>
          <a:bodyPr/>
          <a:lstStyle/>
          <a:p>
            <a:r>
              <a:rPr lang="en-US"/>
              <a:t>Bruna Pellini, MD </a:t>
            </a:r>
            <a:endParaRPr lang="en-US" dirty="0"/>
          </a:p>
        </p:txBody>
      </p:sp>
    </p:spTree>
    <p:extLst>
      <p:ext uri="{BB962C8B-B14F-4D97-AF65-F5344CB8AC3E}">
        <p14:creationId xmlns:p14="http://schemas.microsoft.com/office/powerpoint/2010/main" val="116453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CF474-9467-2C43-A9F8-194346E6FEB4}"/>
              </a:ext>
            </a:extLst>
          </p:cNvPr>
          <p:cNvSpPr>
            <a:spLocks noGrp="1"/>
          </p:cNvSpPr>
          <p:nvPr>
            <p:ph type="title"/>
          </p:nvPr>
        </p:nvSpPr>
        <p:spPr>
          <a:xfrm>
            <a:off x="838200" y="1737360"/>
            <a:ext cx="7315200" cy="2532888"/>
          </a:xfrm>
        </p:spPr>
        <p:txBody>
          <a:bodyPr lIns="0" tIns="0" rIns="0" bIns="0" anchor="t" anchorCtr="0">
            <a:noAutofit/>
          </a:bodyPr>
          <a:lstStyle>
            <a:lvl1pPr>
              <a:defRPr sz="4000" spc="100" baseline="0">
                <a:solidFill>
                  <a:schemeClr val="bg1"/>
                </a:solidFill>
              </a:defRPr>
            </a:lvl1pPr>
          </a:lstStyle>
          <a:p>
            <a:endParaRPr lang="en-US" dirty="0"/>
          </a:p>
        </p:txBody>
      </p:sp>
      <p:pic>
        <p:nvPicPr>
          <p:cNvPr id="11" name="Picture 10">
            <a:extLst>
              <a:ext uri="{FF2B5EF4-FFF2-40B4-BE49-F238E27FC236}">
                <a16:creationId xmlns:a16="http://schemas.microsoft.com/office/drawing/2014/main" id="{ECA041E6-8B79-1043-B0DF-21C4771459A9}"/>
              </a:ext>
            </a:extLst>
          </p:cNvPr>
          <p:cNvPicPr>
            <a:picLocks noChangeAspect="1"/>
          </p:cNvPicPr>
          <p:nvPr userDrawn="1"/>
        </p:nvPicPr>
        <p:blipFill>
          <a:blip r:embed="rId2"/>
          <a:stretch>
            <a:fillRect/>
          </a:stretch>
        </p:blipFill>
        <p:spPr>
          <a:xfrm>
            <a:off x="11279509" y="311389"/>
            <a:ext cx="420624" cy="420624"/>
          </a:xfrm>
          <a:prstGeom prst="rect">
            <a:avLst/>
          </a:prstGeom>
        </p:spPr>
      </p:pic>
      <p:pic>
        <p:nvPicPr>
          <p:cNvPr id="18" name="Picture 17">
            <a:extLst>
              <a:ext uri="{FF2B5EF4-FFF2-40B4-BE49-F238E27FC236}">
                <a16:creationId xmlns:a16="http://schemas.microsoft.com/office/drawing/2014/main" id="{B720729C-1116-A143-85E9-04B2FACD5668}"/>
              </a:ext>
            </a:extLst>
          </p:cNvPr>
          <p:cNvPicPr>
            <a:picLocks/>
          </p:cNvPicPr>
          <p:nvPr userDrawn="1"/>
        </p:nvPicPr>
        <p:blipFill>
          <a:blip r:embed="rId3"/>
          <a:stretch>
            <a:fillRect/>
          </a:stretch>
        </p:blipFill>
        <p:spPr>
          <a:xfrm>
            <a:off x="0" y="6721475"/>
            <a:ext cx="12192000" cy="136526"/>
          </a:xfrm>
          <a:prstGeom prst="rect">
            <a:avLst/>
          </a:prstGeom>
        </p:spPr>
      </p:pic>
    </p:spTree>
    <p:extLst>
      <p:ext uri="{BB962C8B-B14F-4D97-AF65-F5344CB8AC3E}">
        <p14:creationId xmlns:p14="http://schemas.microsoft.com/office/powerpoint/2010/main" val="2517970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E0A8-EBD6-0741-B6A5-60B1AE98A74B}"/>
              </a:ext>
            </a:extLst>
          </p:cNvPr>
          <p:cNvSpPr>
            <a:spLocks noGrp="1"/>
          </p:cNvSpPr>
          <p:nvPr>
            <p:ph type="title"/>
          </p:nvPr>
        </p:nvSpPr>
        <p:spPr>
          <a:xfrm>
            <a:off x="359229" y="218217"/>
            <a:ext cx="10067472" cy="609097"/>
          </a:xfrm>
        </p:spPr>
        <p:txBody>
          <a:bodyPr lIns="0" tIns="0" rIns="0" bIns="0" anchor="b" anchorCtr="0">
            <a:no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2EA02D6-2FDC-5F47-A027-FAD71D8C57F0}"/>
              </a:ext>
            </a:extLst>
          </p:cNvPr>
          <p:cNvSpPr>
            <a:spLocks noGrp="1"/>
          </p:cNvSpPr>
          <p:nvPr>
            <p:ph idx="1"/>
          </p:nvPr>
        </p:nvSpPr>
        <p:spPr>
          <a:xfrm>
            <a:off x="500743" y="1055914"/>
            <a:ext cx="11199389" cy="5300435"/>
          </a:xfrm>
        </p:spPr>
        <p:txBody>
          <a:bodyPr lIns="0" tIns="0" rIns="0" bIns="0">
            <a:noAutofit/>
          </a:bodyPr>
          <a:lstStyle>
            <a:lvl1pPr marL="0" indent="0">
              <a:lnSpc>
                <a:spcPct val="100000"/>
              </a:lnSpc>
              <a:buNone/>
              <a:defRPr sz="2400" spc="0" baseline="0">
                <a:solidFill>
                  <a:srgbClr val="000000"/>
                </a:solidFill>
                <a:latin typeface="Arial" panose="020B0604020202020204" pitchFamily="34" charset="0"/>
                <a:cs typeface="Arial" panose="020B0604020202020204" pitchFamily="34" charset="0"/>
              </a:defRPr>
            </a:lvl1pPr>
            <a:lvl2pPr>
              <a:lnSpc>
                <a:spcPct val="100000"/>
              </a:lnSpc>
              <a:defRPr sz="2200" spc="0" baseline="0">
                <a:solidFill>
                  <a:srgbClr val="000000"/>
                </a:solidFill>
                <a:latin typeface="Arial" panose="020B0604020202020204" pitchFamily="34" charset="0"/>
                <a:cs typeface="Arial" panose="020B0604020202020204" pitchFamily="34" charset="0"/>
              </a:defRPr>
            </a:lvl2pPr>
            <a:lvl3pPr>
              <a:lnSpc>
                <a:spcPct val="100000"/>
              </a:lnSpc>
              <a:defRPr sz="2000" spc="0" baseline="0">
                <a:solidFill>
                  <a:srgbClr val="000000"/>
                </a:solidFill>
                <a:latin typeface="Arial" panose="020B0604020202020204" pitchFamily="34" charset="0"/>
                <a:cs typeface="Arial" panose="020B0604020202020204" pitchFamily="34" charset="0"/>
              </a:defRPr>
            </a:lvl3pPr>
            <a:lvl4pPr>
              <a:lnSpc>
                <a:spcPct val="100000"/>
              </a:lnSpc>
              <a:defRPr sz="1800" spc="0" baseline="0">
                <a:solidFill>
                  <a:srgbClr val="000000"/>
                </a:solidFill>
                <a:latin typeface="Arial" panose="020B0604020202020204" pitchFamily="34" charset="0"/>
                <a:cs typeface="Arial" panose="020B0604020202020204" pitchFamily="34" charset="0"/>
              </a:defRPr>
            </a:lvl4pPr>
            <a:lvl5pPr>
              <a:lnSpc>
                <a:spcPct val="100000"/>
              </a:lnSpc>
              <a:defRPr sz="1600" spc="0" baseline="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41DD2A7-5D24-A841-9E17-5A66AD6C7B19}"/>
              </a:ext>
            </a:extLst>
          </p:cNvPr>
          <p:cNvSpPr>
            <a:spLocks noGrp="1"/>
          </p:cNvSpPr>
          <p:nvPr>
            <p:ph type="sldNum" sz="quarter" idx="12"/>
          </p:nvPr>
        </p:nvSpPr>
        <p:spPr>
          <a:xfrm>
            <a:off x="7793973" y="6356350"/>
            <a:ext cx="3906159" cy="365125"/>
          </a:xfrm>
        </p:spPr>
        <p:txBody>
          <a:bodyPr/>
          <a:lstStyle/>
          <a:p>
            <a:endParaRPr lang="en-US" dirty="0"/>
          </a:p>
        </p:txBody>
      </p:sp>
      <p:pic>
        <p:nvPicPr>
          <p:cNvPr id="9" name="Picture 8">
            <a:extLst>
              <a:ext uri="{FF2B5EF4-FFF2-40B4-BE49-F238E27FC236}">
                <a16:creationId xmlns:a16="http://schemas.microsoft.com/office/drawing/2014/main" id="{460550CD-A7A9-3F4F-8FE2-AC4A27AAF133}"/>
              </a:ext>
            </a:extLst>
          </p:cNvPr>
          <p:cNvPicPr>
            <a:picLocks noChangeAspect="1"/>
          </p:cNvPicPr>
          <p:nvPr userDrawn="1"/>
        </p:nvPicPr>
        <p:blipFill>
          <a:blip r:embed="rId2"/>
          <a:stretch>
            <a:fillRect/>
          </a:stretch>
        </p:blipFill>
        <p:spPr>
          <a:xfrm>
            <a:off x="11279509" y="311389"/>
            <a:ext cx="420624" cy="420624"/>
          </a:xfrm>
          <a:prstGeom prst="rect">
            <a:avLst/>
          </a:prstGeom>
        </p:spPr>
      </p:pic>
      <p:pic>
        <p:nvPicPr>
          <p:cNvPr id="10" name="Picture 9">
            <a:extLst>
              <a:ext uri="{FF2B5EF4-FFF2-40B4-BE49-F238E27FC236}">
                <a16:creationId xmlns:a16="http://schemas.microsoft.com/office/drawing/2014/main" id="{64A04F3C-6525-884F-B017-D018D8709C3A}"/>
              </a:ext>
            </a:extLst>
          </p:cNvPr>
          <p:cNvPicPr>
            <a:picLocks/>
          </p:cNvPicPr>
          <p:nvPr userDrawn="1"/>
        </p:nvPicPr>
        <p:blipFill>
          <a:blip r:embed="rId3"/>
          <a:stretch>
            <a:fillRect/>
          </a:stretch>
        </p:blipFill>
        <p:spPr>
          <a:xfrm>
            <a:off x="0" y="6721475"/>
            <a:ext cx="12192000" cy="136526"/>
          </a:xfrm>
          <a:prstGeom prst="rect">
            <a:avLst/>
          </a:prstGeom>
        </p:spPr>
      </p:pic>
      <p:sp>
        <p:nvSpPr>
          <p:cNvPr id="5" name="Text Placeholder 4">
            <a:extLst>
              <a:ext uri="{FF2B5EF4-FFF2-40B4-BE49-F238E27FC236}">
                <a16:creationId xmlns:a16="http://schemas.microsoft.com/office/drawing/2014/main" id="{4F15DE0B-9CF9-4960-AA69-1DAFD1BD5BDC}"/>
              </a:ext>
            </a:extLst>
          </p:cNvPr>
          <p:cNvSpPr>
            <a:spLocks noGrp="1"/>
          </p:cNvSpPr>
          <p:nvPr>
            <p:ph type="body" sz="quarter" idx="13"/>
          </p:nvPr>
        </p:nvSpPr>
        <p:spPr>
          <a:xfrm>
            <a:off x="7489825" y="5802313"/>
            <a:ext cx="4210050" cy="554037"/>
          </a:xfrm>
        </p:spPr>
        <p:txBody>
          <a:bodyPr>
            <a:normAutofit/>
          </a:bodyPr>
          <a:lstStyle>
            <a:lvl1pPr marL="0" indent="0" algn="r">
              <a:buNone/>
              <a:defRPr sz="1200">
                <a:solidFill>
                  <a:srgbClr val="000000"/>
                </a:solidFill>
                <a:latin typeface="Arial" panose="020B0604020202020204" pitchFamily="34" charset="0"/>
                <a:cs typeface="Arial" panose="020B0604020202020204" pitchFamily="34" charset="0"/>
              </a:defRPr>
            </a:lvl1pPr>
          </a:lstStyle>
          <a:p>
            <a:pPr lvl="0"/>
            <a:endParaRPr lang="en-US" dirty="0"/>
          </a:p>
          <a:p>
            <a:pPr lvl="0"/>
            <a:r>
              <a:rPr lang="en-US" dirty="0" err="1"/>
              <a:t>ClickFifth</a:t>
            </a:r>
            <a:r>
              <a:rPr lang="en-US" dirty="0"/>
              <a:t> level</a:t>
            </a:r>
          </a:p>
        </p:txBody>
      </p:sp>
    </p:spTree>
    <p:extLst>
      <p:ext uri="{BB962C8B-B14F-4D97-AF65-F5344CB8AC3E}">
        <p14:creationId xmlns:p14="http://schemas.microsoft.com/office/powerpoint/2010/main" val="295320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41DD2A7-5D24-A841-9E17-5A66AD6C7B19}"/>
              </a:ext>
            </a:extLst>
          </p:cNvPr>
          <p:cNvSpPr>
            <a:spLocks noGrp="1"/>
          </p:cNvSpPr>
          <p:nvPr>
            <p:ph type="sldNum" sz="quarter" idx="12"/>
          </p:nvPr>
        </p:nvSpPr>
        <p:spPr/>
        <p:txBody>
          <a:bodyPr/>
          <a:lstStyle/>
          <a:p>
            <a:fld id="{6BA4E481-929C-6B40-8F72-F01C1848538C}" type="slidenum">
              <a:rPr lang="en-US" smtClean="0"/>
              <a:t>‹#›</a:t>
            </a:fld>
            <a:endParaRPr lang="en-US"/>
          </a:p>
        </p:txBody>
      </p:sp>
      <p:pic>
        <p:nvPicPr>
          <p:cNvPr id="9" name="Picture 8">
            <a:extLst>
              <a:ext uri="{FF2B5EF4-FFF2-40B4-BE49-F238E27FC236}">
                <a16:creationId xmlns:a16="http://schemas.microsoft.com/office/drawing/2014/main" id="{460550CD-A7A9-3F4F-8FE2-AC4A27AAF133}"/>
              </a:ext>
            </a:extLst>
          </p:cNvPr>
          <p:cNvPicPr>
            <a:picLocks noChangeAspect="1"/>
          </p:cNvPicPr>
          <p:nvPr userDrawn="1"/>
        </p:nvPicPr>
        <p:blipFill>
          <a:blip r:embed="rId2"/>
          <a:stretch>
            <a:fillRect/>
          </a:stretch>
        </p:blipFill>
        <p:spPr>
          <a:xfrm>
            <a:off x="11279509" y="311389"/>
            <a:ext cx="420624" cy="420624"/>
          </a:xfrm>
          <a:prstGeom prst="rect">
            <a:avLst/>
          </a:prstGeom>
        </p:spPr>
      </p:pic>
      <p:pic>
        <p:nvPicPr>
          <p:cNvPr id="11" name="Picture 10">
            <a:extLst>
              <a:ext uri="{FF2B5EF4-FFF2-40B4-BE49-F238E27FC236}">
                <a16:creationId xmlns:a16="http://schemas.microsoft.com/office/drawing/2014/main" id="{3330BD80-110E-AC4A-9B03-7DA6CA095623}"/>
              </a:ext>
            </a:extLst>
          </p:cNvPr>
          <p:cNvPicPr>
            <a:picLocks/>
          </p:cNvPicPr>
          <p:nvPr userDrawn="1"/>
        </p:nvPicPr>
        <p:blipFill>
          <a:blip r:embed="rId3"/>
          <a:stretch>
            <a:fillRect/>
          </a:stretch>
        </p:blipFill>
        <p:spPr>
          <a:xfrm>
            <a:off x="0" y="6721475"/>
            <a:ext cx="12192000" cy="136526"/>
          </a:xfrm>
          <a:prstGeom prst="rect">
            <a:avLst/>
          </a:prstGeom>
        </p:spPr>
      </p:pic>
    </p:spTree>
    <p:extLst>
      <p:ext uri="{BB962C8B-B14F-4D97-AF65-F5344CB8AC3E}">
        <p14:creationId xmlns:p14="http://schemas.microsoft.com/office/powerpoint/2010/main" val="221978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E0A8-EBD6-0741-B6A5-60B1AE98A74B}"/>
              </a:ext>
            </a:extLst>
          </p:cNvPr>
          <p:cNvSpPr>
            <a:spLocks noGrp="1"/>
          </p:cNvSpPr>
          <p:nvPr>
            <p:ph type="title"/>
          </p:nvPr>
        </p:nvSpPr>
        <p:spPr>
          <a:xfrm>
            <a:off x="377687" y="218218"/>
            <a:ext cx="10694504" cy="656426"/>
          </a:xfrm>
        </p:spPr>
        <p:txBody>
          <a:bodyPr lIns="0" tIns="0" rIns="0" bIns="0" anchor="ctr" anchorCtr="0">
            <a:noAutofit/>
          </a:bodyPr>
          <a:lstStyle>
            <a:lvl1pPr>
              <a:defRPr sz="3600" b="1" spc="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2EA02D6-2FDC-5F47-A027-FAD71D8C57F0}"/>
              </a:ext>
            </a:extLst>
          </p:cNvPr>
          <p:cNvSpPr>
            <a:spLocks noGrp="1"/>
          </p:cNvSpPr>
          <p:nvPr>
            <p:ph idx="1" hasCustomPrompt="1"/>
          </p:nvPr>
        </p:nvSpPr>
        <p:spPr>
          <a:xfrm>
            <a:off x="377687" y="1093304"/>
            <a:ext cx="11112133" cy="5068957"/>
          </a:xfrm>
        </p:spPr>
        <p:txBody>
          <a:bodyPr lIns="0" tIns="0" rIns="0" bIns="0">
            <a:noAutofit/>
          </a:bodyPr>
          <a:lstStyle>
            <a:lvl1pPr marL="457200" indent="-457200">
              <a:lnSpc>
                <a:spcPct val="100000"/>
              </a:lnSpc>
              <a:buFont typeface="Arial" panose="020B0604020202020204" pitchFamily="34" charset="0"/>
              <a:buChar char="•"/>
              <a:defRPr sz="2800" spc="100" baseline="0">
                <a:solidFill>
                  <a:srgbClr val="000000"/>
                </a:solidFill>
                <a:latin typeface="Arial" panose="020B0604020202020204" pitchFamily="34" charset="0"/>
                <a:cs typeface="Arial" panose="020B0604020202020204" pitchFamily="34" charset="0"/>
              </a:defRPr>
            </a:lvl1pPr>
            <a:lvl2pPr marL="457200" indent="0">
              <a:lnSpc>
                <a:spcPct val="100000"/>
              </a:lnSpc>
              <a:buFont typeface="Franklin Gothic Book" panose="020B0503020102020204" pitchFamily="34" charset="0"/>
              <a:buNone/>
              <a:defRPr sz="2800" spc="100" baseline="0"/>
            </a:lvl2pPr>
            <a:lvl3pPr marL="1371600" indent="-457200">
              <a:lnSpc>
                <a:spcPct val="100000"/>
              </a:lnSpc>
              <a:buFont typeface="Arial" panose="020B0604020202020204" pitchFamily="34" charset="0"/>
              <a:buChar char="•"/>
              <a:defRPr sz="2800" spc="100" baseline="0">
                <a:solidFill>
                  <a:srgbClr val="000000"/>
                </a:solidFill>
                <a:latin typeface="Arial" panose="020B0604020202020204" pitchFamily="34" charset="0"/>
                <a:cs typeface="Arial" panose="020B0604020202020204" pitchFamily="34" charset="0"/>
              </a:defRPr>
            </a:lvl3pPr>
            <a:lvl4pPr marL="1371600" indent="0">
              <a:lnSpc>
                <a:spcPct val="100000"/>
              </a:lnSpc>
              <a:buFont typeface="Franklin Gothic Book" panose="020B0503020102020204" pitchFamily="34" charset="0"/>
              <a:buNone/>
              <a:defRPr sz="2800" spc="100" baseline="0"/>
            </a:lvl4pPr>
            <a:lvl5pPr marL="2286000" indent="-457200">
              <a:lnSpc>
                <a:spcPct val="100000"/>
              </a:lnSpc>
              <a:buFont typeface="Arial" panose="020B0604020202020204" pitchFamily="34" charset="0"/>
              <a:buChar char="•"/>
              <a:defRPr sz="2800" spc="100" baseline="0">
                <a:solidFill>
                  <a:srgbClr val="000000"/>
                </a:solidFill>
                <a:latin typeface="Arial" panose="020B0604020202020204" pitchFamily="34" charset="0"/>
                <a:cs typeface="Arial" panose="020B0604020202020204" pitchFamily="34" charset="0"/>
              </a:defRPr>
            </a:lvl5pPr>
          </a:lstStyle>
          <a:p>
            <a:pPr lvl="0"/>
            <a:r>
              <a:rPr lang="en-US" dirty="0"/>
              <a:t>First level</a:t>
            </a:r>
          </a:p>
          <a:p>
            <a:pPr lvl="2"/>
            <a:r>
              <a:rPr lang="en-US" dirty="0"/>
              <a:t>Second level</a:t>
            </a:r>
          </a:p>
          <a:p>
            <a:pPr lvl="4"/>
            <a:r>
              <a:rPr lang="en-US" dirty="0"/>
              <a:t>Third level</a:t>
            </a:r>
          </a:p>
        </p:txBody>
      </p:sp>
      <p:sp>
        <p:nvSpPr>
          <p:cNvPr id="6" name="Slide Number Placeholder 5">
            <a:extLst>
              <a:ext uri="{FF2B5EF4-FFF2-40B4-BE49-F238E27FC236}">
                <a16:creationId xmlns:a16="http://schemas.microsoft.com/office/drawing/2014/main" id="{541DD2A7-5D24-A841-9E17-5A66AD6C7B19}"/>
              </a:ext>
            </a:extLst>
          </p:cNvPr>
          <p:cNvSpPr>
            <a:spLocks noGrp="1"/>
          </p:cNvSpPr>
          <p:nvPr>
            <p:ph type="sldNum" sz="quarter" idx="12"/>
          </p:nvPr>
        </p:nvSpPr>
        <p:spPr>
          <a:xfrm>
            <a:off x="11714012" y="6356350"/>
            <a:ext cx="449450" cy="365125"/>
          </a:xfrm>
        </p:spPr>
        <p:txBody>
          <a:bodyPr/>
          <a:lstStyle>
            <a:lvl1pPr algn="ctr">
              <a:defRPr/>
            </a:lvl1pPr>
          </a:lstStyle>
          <a:p>
            <a:fld id="{6BA4E481-929C-6B40-8F72-F01C1848538C}" type="slidenum">
              <a:rPr lang="en-US" smtClean="0"/>
              <a:pPr/>
              <a:t>‹#›</a:t>
            </a:fld>
            <a:endParaRPr lang="en-US" dirty="0"/>
          </a:p>
        </p:txBody>
      </p:sp>
      <p:pic>
        <p:nvPicPr>
          <p:cNvPr id="9" name="Picture 8">
            <a:extLst>
              <a:ext uri="{FF2B5EF4-FFF2-40B4-BE49-F238E27FC236}">
                <a16:creationId xmlns:a16="http://schemas.microsoft.com/office/drawing/2014/main" id="{460550CD-A7A9-3F4F-8FE2-AC4A27AAF133}"/>
              </a:ext>
            </a:extLst>
          </p:cNvPr>
          <p:cNvPicPr>
            <a:picLocks noChangeAspect="1"/>
          </p:cNvPicPr>
          <p:nvPr userDrawn="1"/>
        </p:nvPicPr>
        <p:blipFill>
          <a:blip r:embed="rId2"/>
          <a:stretch>
            <a:fillRect/>
          </a:stretch>
        </p:blipFill>
        <p:spPr>
          <a:xfrm>
            <a:off x="11279509" y="311389"/>
            <a:ext cx="420624" cy="420624"/>
          </a:xfrm>
          <a:prstGeom prst="rect">
            <a:avLst/>
          </a:prstGeom>
        </p:spPr>
      </p:pic>
      <p:pic>
        <p:nvPicPr>
          <p:cNvPr id="10" name="Picture 9">
            <a:extLst>
              <a:ext uri="{FF2B5EF4-FFF2-40B4-BE49-F238E27FC236}">
                <a16:creationId xmlns:a16="http://schemas.microsoft.com/office/drawing/2014/main" id="{64A04F3C-6525-884F-B017-D018D8709C3A}"/>
              </a:ext>
            </a:extLst>
          </p:cNvPr>
          <p:cNvPicPr>
            <a:picLocks/>
          </p:cNvPicPr>
          <p:nvPr userDrawn="1"/>
        </p:nvPicPr>
        <p:blipFill>
          <a:blip r:embed="rId3"/>
          <a:stretch>
            <a:fillRect/>
          </a:stretch>
        </p:blipFill>
        <p:spPr>
          <a:xfrm>
            <a:off x="0" y="6721475"/>
            <a:ext cx="12192000" cy="136526"/>
          </a:xfrm>
          <a:prstGeom prst="rect">
            <a:avLst/>
          </a:prstGeom>
        </p:spPr>
      </p:pic>
    </p:spTree>
    <p:extLst>
      <p:ext uri="{BB962C8B-B14F-4D97-AF65-F5344CB8AC3E}">
        <p14:creationId xmlns:p14="http://schemas.microsoft.com/office/powerpoint/2010/main" val="2299697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6664" y="1399032"/>
            <a:ext cx="6582442" cy="2029966"/>
          </a:xfrm>
          <a:noFill/>
        </p:spPr>
        <p:txBody>
          <a:bodyPr anchor="b">
            <a:noAutofit/>
          </a:bodyPr>
          <a:lstStyle>
            <a:lvl1pPr algn="l">
              <a:defRPr sz="3299" cap="all" spc="50" baseline="0">
                <a:solidFill>
                  <a:schemeClr val="tx1"/>
                </a:solidFill>
              </a:defRPr>
            </a:lvl1pPr>
          </a:lstStyle>
          <a:p>
            <a:r>
              <a:rPr lang="en-US" dirty="0"/>
              <a:t>TITLE GOES HERE</a:t>
            </a:r>
            <a:br>
              <a:rPr lang="en-US" dirty="0"/>
            </a:br>
            <a:r>
              <a:rPr lang="en-US" dirty="0"/>
              <a:t>Lorem IPSUM DOLOR</a:t>
            </a:r>
          </a:p>
        </p:txBody>
      </p:sp>
      <p:sp>
        <p:nvSpPr>
          <p:cNvPr id="3" name="Subtitle 2"/>
          <p:cNvSpPr>
            <a:spLocks noGrp="1"/>
          </p:cNvSpPr>
          <p:nvPr>
            <p:ph type="subTitle" idx="1" hasCustomPrompt="1"/>
          </p:nvPr>
        </p:nvSpPr>
        <p:spPr>
          <a:xfrm>
            <a:off x="466664" y="4041659"/>
            <a:ext cx="6582442" cy="1216142"/>
          </a:xfrm>
          <a:noFill/>
        </p:spPr>
        <p:txBody>
          <a:bodyPr/>
          <a:lstStyle>
            <a:lvl1pPr marL="0" indent="0" algn="l">
              <a:buNone/>
              <a:defRPr sz="2400" b="0">
                <a:solidFill>
                  <a:schemeClr val="tx1"/>
                </a:solidFill>
                <a:latin typeface="+mn-lt"/>
              </a:defRPr>
            </a:lvl1pPr>
            <a:lvl2pPr marL="0" indent="0" algn="l">
              <a:buNone/>
              <a:defRPr sz="2000">
                <a:solidFill>
                  <a:schemeClr val="tx1"/>
                </a:solidFill>
              </a:defRPr>
            </a:lvl2pPr>
            <a:lvl3pPr marL="0" indent="0" algn="l">
              <a:buNone/>
              <a:defRPr sz="20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pPr lvl="0"/>
            <a:r>
              <a:rPr lang="en-US" dirty="0"/>
              <a:t>Subhead Here</a:t>
            </a:r>
          </a:p>
          <a:p>
            <a:pPr lvl="1"/>
            <a:r>
              <a:rPr lang="en-US" dirty="0"/>
              <a:t>Month XX, XXXX</a:t>
            </a:r>
          </a:p>
        </p:txBody>
      </p:sp>
      <p:cxnSp>
        <p:nvCxnSpPr>
          <p:cNvPr id="11" name="Straight Connector 10">
            <a:extLst>
              <a:ext uri="{FF2B5EF4-FFF2-40B4-BE49-F238E27FC236}">
                <a16:creationId xmlns:a16="http://schemas.microsoft.com/office/drawing/2014/main" id="{B78CF560-9D47-A44A-BED0-C8EAC1E7E95C}"/>
              </a:ext>
            </a:extLst>
          </p:cNvPr>
          <p:cNvCxnSpPr>
            <a:cxnSpLocks/>
          </p:cNvCxnSpPr>
          <p:nvPr userDrawn="1"/>
        </p:nvCxnSpPr>
        <p:spPr>
          <a:xfrm>
            <a:off x="460136" y="3776313"/>
            <a:ext cx="5199263"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Picture Placeholder 28">
            <a:extLst>
              <a:ext uri="{FF2B5EF4-FFF2-40B4-BE49-F238E27FC236}">
                <a16:creationId xmlns:a16="http://schemas.microsoft.com/office/drawing/2014/main" id="{ED0282CB-6E8B-9744-89B3-FC628C8EFEA8}"/>
              </a:ext>
            </a:extLst>
          </p:cNvPr>
          <p:cNvSpPr>
            <a:spLocks noGrp="1"/>
          </p:cNvSpPr>
          <p:nvPr>
            <p:ph type="pic" sz="quarter" idx="11" hasCustomPrompt="1"/>
          </p:nvPr>
        </p:nvSpPr>
        <p:spPr>
          <a:xfrm>
            <a:off x="7552342" y="0"/>
            <a:ext cx="4639658" cy="6858000"/>
          </a:xfrm>
          <a:noFill/>
        </p:spPr>
        <p:txBody>
          <a:bodyPr lIns="0" tIns="0" rIns="0" bIns="0" anchor="ctr" anchorCtr="0"/>
          <a:lstStyle>
            <a:lvl1pPr algn="ctr">
              <a:defRPr/>
            </a:lvl1pPr>
          </a:lstStyle>
          <a:p>
            <a:r>
              <a:rPr lang="en-US" dirty="0"/>
              <a:t>Insert Image Here</a:t>
            </a:r>
          </a:p>
        </p:txBody>
      </p:sp>
    </p:spTree>
    <p:extLst>
      <p:ext uri="{BB962C8B-B14F-4D97-AF65-F5344CB8AC3E}">
        <p14:creationId xmlns:p14="http://schemas.microsoft.com/office/powerpoint/2010/main" val="962645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BAD49-1F68-914B-9DFB-5D552C1A2BEB}" type="slidenum">
              <a:rPr lang="en-US" smtClean="0"/>
              <a:pPr/>
              <a:t>‹#›</a:t>
            </a:fld>
            <a:endParaRPr lang="en-US" dirty="0"/>
          </a:p>
        </p:txBody>
      </p:sp>
      <p:sp>
        <p:nvSpPr>
          <p:cNvPr id="11" name="Footer Placeholder 10">
            <a:extLst>
              <a:ext uri="{FF2B5EF4-FFF2-40B4-BE49-F238E27FC236}">
                <a16:creationId xmlns:a16="http://schemas.microsoft.com/office/drawing/2014/main" id="{2190E385-01BD-E64F-8B29-EC5987CBEAFB}"/>
              </a:ext>
            </a:extLst>
          </p:cNvPr>
          <p:cNvSpPr>
            <a:spLocks noGrp="1"/>
          </p:cNvSpPr>
          <p:nvPr>
            <p:ph type="ftr" sz="quarter" idx="13"/>
          </p:nvPr>
        </p:nvSpPr>
        <p:spPr/>
        <p:txBody>
          <a:bodyPr/>
          <a:lstStyle/>
          <a:p>
            <a:r>
              <a:rPr lang="en-US"/>
              <a:t>Bruna Pellini, MD </a:t>
            </a:r>
            <a:endParaRPr lang="en-US" dirty="0"/>
          </a:p>
        </p:txBody>
      </p:sp>
    </p:spTree>
    <p:extLst>
      <p:ext uri="{BB962C8B-B14F-4D97-AF65-F5344CB8AC3E}">
        <p14:creationId xmlns:p14="http://schemas.microsoft.com/office/powerpoint/2010/main" val="1889875705"/>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664" y="1700784"/>
            <a:ext cx="10515600" cy="1728213"/>
          </a:xfrm>
        </p:spPr>
        <p:txBody>
          <a:bodyPr anchor="ctr" anchorCtr="0">
            <a:normAutofit/>
          </a:bodyPr>
          <a:lstStyle>
            <a:lvl1pPr>
              <a:defRPr sz="4399" cap="all" spc="50" baseline="0">
                <a:solidFill>
                  <a:schemeClr val="tx1"/>
                </a:solidFill>
              </a:defRPr>
            </a:lvl1pPr>
          </a:lstStyle>
          <a:p>
            <a:r>
              <a:rPr lang="en-US" dirty="0"/>
              <a:t>Section Break Title</a:t>
            </a:r>
          </a:p>
        </p:txBody>
      </p:sp>
    </p:spTree>
    <p:extLst>
      <p:ext uri="{BB962C8B-B14F-4D97-AF65-F5344CB8AC3E}">
        <p14:creationId xmlns:p14="http://schemas.microsoft.com/office/powerpoint/2010/main" val="112430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BAD49-1F68-914B-9DFB-5D552C1A2BEB}" type="slidenum">
              <a:rPr lang="en-US" smtClean="0"/>
              <a:pPr/>
              <a:t>‹#›</a:t>
            </a:fld>
            <a:endParaRPr lang="en-US" dirty="0"/>
          </a:p>
        </p:txBody>
      </p:sp>
      <p:sp>
        <p:nvSpPr>
          <p:cNvPr id="4" name="Footer Placeholder 3">
            <a:extLst>
              <a:ext uri="{FF2B5EF4-FFF2-40B4-BE49-F238E27FC236}">
                <a16:creationId xmlns:a16="http://schemas.microsoft.com/office/drawing/2014/main" id="{46298265-B5DE-D240-8D91-37682A64E976}"/>
              </a:ext>
            </a:extLst>
          </p:cNvPr>
          <p:cNvSpPr>
            <a:spLocks noGrp="1"/>
          </p:cNvSpPr>
          <p:nvPr>
            <p:ph type="ftr" sz="quarter" idx="13"/>
          </p:nvPr>
        </p:nvSpPr>
        <p:spPr/>
        <p:txBody>
          <a:bodyPr/>
          <a:lstStyle/>
          <a:p>
            <a:r>
              <a:rPr lang="en-US"/>
              <a:t>Bruna Pellini, MD </a:t>
            </a:r>
            <a:endParaRPr lang="en-US" dirty="0"/>
          </a:p>
        </p:txBody>
      </p:sp>
      <p:sp>
        <p:nvSpPr>
          <p:cNvPr id="11" name="Title Placeholder 1">
            <a:extLst>
              <a:ext uri="{FF2B5EF4-FFF2-40B4-BE49-F238E27FC236}">
                <a16:creationId xmlns:a16="http://schemas.microsoft.com/office/drawing/2014/main" id="{55AC5C18-4706-7646-9E83-C749BCC1B1A1}"/>
              </a:ext>
            </a:extLst>
          </p:cNvPr>
          <p:cNvSpPr>
            <a:spLocks noGrp="1"/>
          </p:cNvSpPr>
          <p:nvPr>
            <p:ph type="title"/>
          </p:nvPr>
        </p:nvSpPr>
        <p:spPr>
          <a:xfrm>
            <a:off x="305555" y="215900"/>
            <a:ext cx="10124323" cy="1208278"/>
          </a:xfrm>
          <a:prstGeom prst="rect">
            <a:avLst/>
          </a:prstGeom>
          <a:noFill/>
        </p:spPr>
        <p:txBody>
          <a:bodyPr vert="horz" lIns="0" tIns="0" rIns="0" bIns="0" rtlCol="0" anchor="ctr">
            <a:normAutofit/>
          </a:bodyPr>
          <a:lstStyle/>
          <a:p>
            <a:endParaRPr lang="en-US" dirty="0"/>
          </a:p>
        </p:txBody>
      </p:sp>
      <p:sp>
        <p:nvSpPr>
          <p:cNvPr id="13" name="Text Placeholder 12">
            <a:extLst>
              <a:ext uri="{FF2B5EF4-FFF2-40B4-BE49-F238E27FC236}">
                <a16:creationId xmlns:a16="http://schemas.microsoft.com/office/drawing/2014/main" id="{200DA3F5-A744-CF45-8ACA-18DF51A17D99}"/>
              </a:ext>
            </a:extLst>
          </p:cNvPr>
          <p:cNvSpPr>
            <a:spLocks noGrp="1"/>
          </p:cNvSpPr>
          <p:nvPr>
            <p:ph type="body" sz="quarter" idx="14"/>
          </p:nvPr>
        </p:nvSpPr>
        <p:spPr>
          <a:xfrm>
            <a:off x="305554" y="1603375"/>
            <a:ext cx="10124323" cy="4302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732157"/>
      </p:ext>
    </p:extLst>
  </p:cSld>
  <p:clrMapOvr>
    <a:masterClrMapping/>
  </p:clrMapOvr>
  <p:extLst>
    <p:ext uri="{DCECCB84-F9BA-43D5-87BE-67443E8EF086}">
      <p15:sldGuideLst xmlns:p15="http://schemas.microsoft.com/office/powerpoint/2012/main">
        <p15:guide id="1" pos="1497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98093-EF68-2040-83D2-7BA48B261FD0}"/>
              </a:ext>
            </a:extLst>
          </p:cNvPr>
          <p:cNvSpPr>
            <a:spLocks noGrp="1"/>
          </p:cNvSpPr>
          <p:nvPr>
            <p:ph type="title"/>
          </p:nvPr>
        </p:nvSpPr>
        <p:spPr>
          <a:xfrm>
            <a:off x="838200" y="365126"/>
            <a:ext cx="10515600" cy="58193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E92501-24B3-FD46-8043-490E1B4564C9}"/>
              </a:ext>
            </a:extLst>
          </p:cNvPr>
          <p:cNvSpPr>
            <a:spLocks noGrp="1"/>
          </p:cNvSpPr>
          <p:nvPr>
            <p:ph type="body" idx="1"/>
          </p:nvPr>
        </p:nvSpPr>
        <p:spPr>
          <a:xfrm>
            <a:off x="838200" y="1186543"/>
            <a:ext cx="10515600" cy="49904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52D8C6C-D25C-7044-B609-AE50342D1268}"/>
              </a:ext>
            </a:extLst>
          </p:cNvPr>
          <p:cNvSpPr>
            <a:spLocks noGrp="1"/>
          </p:cNvSpPr>
          <p:nvPr>
            <p:ph type="sldNum" sz="quarter" idx="4"/>
          </p:nvPr>
        </p:nvSpPr>
        <p:spPr>
          <a:xfrm>
            <a:off x="11353800" y="6356350"/>
            <a:ext cx="449450" cy="365125"/>
          </a:xfrm>
          <a:prstGeom prst="rect">
            <a:avLst/>
          </a:prstGeom>
        </p:spPr>
        <p:txBody>
          <a:bodyPr vert="horz" lIns="91440" tIns="45720" rIns="91440" bIns="45720" rtlCol="0" anchor="ctr"/>
          <a:lstStyle>
            <a:lvl1pPr algn="r">
              <a:defRPr sz="900" b="0" i="0">
                <a:solidFill>
                  <a:schemeClr val="tx1">
                    <a:tint val="75000"/>
                  </a:schemeClr>
                </a:solidFill>
                <a:latin typeface="Franklin Gothic Book" panose="020B0503020102020204" pitchFamily="34" charset="0"/>
              </a:defRPr>
            </a:lvl1pPr>
          </a:lstStyle>
          <a:p>
            <a:fld id="{6BA4E481-929C-6B40-8F72-F01C1848538C}" type="slidenum">
              <a:rPr lang="en-US" smtClean="0"/>
              <a:pPr/>
              <a:t>‹#›</a:t>
            </a:fld>
            <a:endParaRPr lang="en-US" dirty="0"/>
          </a:p>
        </p:txBody>
      </p:sp>
    </p:spTree>
    <p:extLst>
      <p:ext uri="{BB962C8B-B14F-4D97-AF65-F5344CB8AC3E}">
        <p14:creationId xmlns:p14="http://schemas.microsoft.com/office/powerpoint/2010/main" val="10501086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96" r:id="rId4"/>
    <p:sldLayoutId id="2147483714" r:id="rId5"/>
  </p:sldLayoutIdLst>
  <p:hf hdr="0" ftr="0" dt="0"/>
  <p:txStyles>
    <p:titleStyle>
      <a:lvl1pPr algn="l" defTabSz="914400" rtl="0" eaLnBrk="1" latinLnBrk="0" hangingPunct="1">
        <a:lnSpc>
          <a:spcPct val="90000"/>
        </a:lnSpc>
        <a:spcBef>
          <a:spcPct val="0"/>
        </a:spcBef>
        <a:buNone/>
        <a:defRPr sz="3600" b="0" i="0" kern="1200" spc="0">
          <a:solidFill>
            <a:schemeClr val="tx2"/>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555" y="215900"/>
            <a:ext cx="10124323" cy="1208278"/>
          </a:xfrm>
          <a:prstGeom prst="rect">
            <a:avLst/>
          </a:prstGeom>
          <a:noFill/>
        </p:spPr>
        <p:txBody>
          <a:bodyPr vert="horz" lIns="0" tIns="0" rIns="0" bIns="0" rtlCol="0" anchor="ctr">
            <a:normAutofit/>
          </a:bodyPr>
          <a:lstStyle/>
          <a:p>
            <a:endParaRPr lang="en-US" dirty="0"/>
          </a:p>
        </p:txBody>
      </p:sp>
      <p:sp>
        <p:nvSpPr>
          <p:cNvPr id="3" name="Text Placeholder 2"/>
          <p:cNvSpPr>
            <a:spLocks noGrp="1"/>
          </p:cNvSpPr>
          <p:nvPr>
            <p:ph type="body" idx="1"/>
          </p:nvPr>
        </p:nvSpPr>
        <p:spPr>
          <a:xfrm>
            <a:off x="305555" y="1603565"/>
            <a:ext cx="10124323" cy="3501836"/>
          </a:xfrm>
          <a:prstGeom prst="rect">
            <a:avLst/>
          </a:prstGeom>
          <a:noFill/>
        </p:spPr>
        <p:txBody>
          <a:bodyPr vert="horz" lIns="91440" tIns="45720" rIns="91440" bIns="45720" numCol="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30537" y="6380810"/>
            <a:ext cx="3245697" cy="365125"/>
          </a:xfrm>
          <a:prstGeom prst="rect">
            <a:avLst/>
          </a:prstGeom>
        </p:spPr>
        <p:txBody>
          <a:bodyPr vert="horz" lIns="0" tIns="0" rIns="0" bIns="0" rtlCol="0" anchor="ctr"/>
          <a:lstStyle>
            <a:lvl1pPr algn="l">
              <a:defRPr sz="1100" b="1" i="0" baseline="0">
                <a:solidFill>
                  <a:schemeClr val="tx1"/>
                </a:solidFill>
              </a:defRPr>
            </a:lvl1pPr>
          </a:lstStyle>
          <a:p>
            <a:r>
              <a:rPr lang="en-US"/>
              <a:t>Bruna Pellini, MD </a:t>
            </a:r>
            <a:endParaRPr lang="en-US" dirty="0"/>
          </a:p>
        </p:txBody>
      </p:sp>
      <p:sp>
        <p:nvSpPr>
          <p:cNvPr id="6" name="Slide Number Placeholder 5"/>
          <p:cNvSpPr>
            <a:spLocks noGrp="1"/>
          </p:cNvSpPr>
          <p:nvPr>
            <p:ph type="sldNum" sz="quarter" idx="4"/>
          </p:nvPr>
        </p:nvSpPr>
        <p:spPr>
          <a:xfrm>
            <a:off x="9296419" y="122029"/>
            <a:ext cx="2743200" cy="365125"/>
          </a:xfrm>
          <a:prstGeom prst="rect">
            <a:avLst/>
          </a:prstGeom>
        </p:spPr>
        <p:txBody>
          <a:bodyPr vert="horz" lIns="0" tIns="0" rIns="0" bIns="0" rtlCol="0" anchor="t" anchorCtr="0"/>
          <a:lstStyle>
            <a:lvl1pPr algn="r">
              <a:defRPr sz="1000" b="1" i="0" baseline="0">
                <a:solidFill>
                  <a:schemeClr val="tx2"/>
                </a:solidFill>
              </a:defRPr>
            </a:lvl1pPr>
          </a:lstStyle>
          <a:p>
            <a:fld id="{48F63A3B-78C7-47BE-AE5E-E10140E04643}" type="slidenum">
              <a:rPr lang="en-US" smtClean="0"/>
              <a:pPr/>
              <a:t>‹#›</a:t>
            </a:fld>
            <a:endParaRPr lang="en-US" dirty="0"/>
          </a:p>
        </p:txBody>
      </p:sp>
      <p:sp>
        <p:nvSpPr>
          <p:cNvPr id="7" name="TextBox 6">
            <a:extLst>
              <a:ext uri="{FF2B5EF4-FFF2-40B4-BE49-F238E27FC236}">
                <a16:creationId xmlns:a16="http://schemas.microsoft.com/office/drawing/2014/main" id="{4E3B862E-C070-C64F-87F7-901CFF621B33}"/>
              </a:ext>
            </a:extLst>
          </p:cNvPr>
          <p:cNvSpPr txBox="1"/>
          <p:nvPr userDrawn="1"/>
        </p:nvSpPr>
        <p:spPr>
          <a:xfrm>
            <a:off x="10429878" y="6515103"/>
            <a:ext cx="184731" cy="507703"/>
          </a:xfrm>
          <a:prstGeom prst="rect">
            <a:avLst/>
          </a:prstGeom>
          <a:noFill/>
        </p:spPr>
        <p:txBody>
          <a:bodyPr wrap="none" rtlCol="0">
            <a:spAutoFit/>
          </a:bodyPr>
          <a:lstStyle/>
          <a:p>
            <a:endParaRPr lang="en-US" sz="2699" dirty="0">
              <a:solidFill>
                <a:schemeClr val="bg1"/>
              </a:solidFill>
            </a:endParaRPr>
          </a:p>
        </p:txBody>
      </p:sp>
    </p:spTree>
    <p:extLst>
      <p:ext uri="{BB962C8B-B14F-4D97-AF65-F5344CB8AC3E}">
        <p14:creationId xmlns:p14="http://schemas.microsoft.com/office/powerpoint/2010/main" val="26317976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Lst>
  <p:hf hdr="0" dt="0"/>
  <p:txStyles>
    <p:titleStyle>
      <a:lvl1pPr algn="l" defTabSz="914217" rtl="0" eaLnBrk="1" latinLnBrk="0" hangingPunct="1">
        <a:lnSpc>
          <a:spcPct val="90000"/>
        </a:lnSpc>
        <a:spcBef>
          <a:spcPct val="0"/>
        </a:spcBef>
        <a:buNone/>
        <a:defRPr sz="3599" b="1" i="0" kern="1200" baseline="0">
          <a:solidFill>
            <a:schemeClr val="tx1"/>
          </a:solidFill>
          <a:latin typeface="+mj-lt"/>
          <a:ea typeface="+mj-ea"/>
          <a:cs typeface="+mj-cs"/>
        </a:defRPr>
      </a:lvl1pPr>
    </p:titleStyle>
    <p:bodyStyle>
      <a:lvl1pPr marL="0" indent="0" algn="l" defTabSz="914217" rtl="0" eaLnBrk="1" latinLnBrk="0" hangingPunct="1">
        <a:lnSpc>
          <a:spcPct val="90000"/>
        </a:lnSpc>
        <a:spcBef>
          <a:spcPts val="1000"/>
        </a:spcBef>
        <a:spcAft>
          <a:spcPts val="300"/>
        </a:spcAft>
        <a:buFont typeface="Arial" panose="020B0604020202020204" pitchFamily="34" charset="0"/>
        <a:buNone/>
        <a:defRPr sz="2699" b="1" i="0" kern="1200">
          <a:solidFill>
            <a:schemeClr val="tx2"/>
          </a:solidFill>
          <a:latin typeface="Georgia" panose="02040502050405020303" pitchFamily="18" charset="0"/>
          <a:ea typeface="+mn-ea"/>
          <a:cs typeface="+mn-cs"/>
        </a:defRPr>
      </a:lvl1pPr>
      <a:lvl2pPr marL="0" indent="0" algn="l" defTabSz="914217"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2pPr>
      <a:lvl3pPr marL="68566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142771" indent="-228554" algn="l" defTabSz="91421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599880" indent="-228554" algn="l" defTabSz="914217"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200/JCO.2024.42.16_suppl.1010"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137" y="407318"/>
            <a:ext cx="11325497" cy="1868227"/>
          </a:xfrm>
        </p:spPr>
        <p:txBody>
          <a:bodyPr/>
          <a:lstStyle/>
          <a:p>
            <a:pPr algn="ctr"/>
            <a:r>
              <a:rPr lang="en-US" sz="3600" b="1" dirty="0">
                <a:solidFill>
                  <a:schemeClr val="tx1"/>
                </a:solidFill>
                <a:effectLst/>
                <a:ea typeface="Calibri" panose="020F0502020204030204" pitchFamily="34" charset="0"/>
              </a:rPr>
              <a:t>Clinical Utility of Liquid Biopsy in the Management and Treatment of Lung Cancer</a:t>
            </a:r>
            <a:endParaRPr lang="en-US" sz="3600" b="1" dirty="0">
              <a:solidFill>
                <a:schemeClr val="tx1"/>
              </a:solidFill>
            </a:endParaRPr>
          </a:p>
        </p:txBody>
      </p:sp>
      <p:sp>
        <p:nvSpPr>
          <p:cNvPr id="11" name="Rectangle 10">
            <a:extLst>
              <a:ext uri="{FF2B5EF4-FFF2-40B4-BE49-F238E27FC236}">
                <a16:creationId xmlns:a16="http://schemas.microsoft.com/office/drawing/2014/main" id="{E0C2AD63-FADE-4359-BAFF-7246D2510208}"/>
              </a:ext>
            </a:extLst>
          </p:cNvPr>
          <p:cNvSpPr/>
          <p:nvPr/>
        </p:nvSpPr>
        <p:spPr>
          <a:xfrm>
            <a:off x="8608423" y="5159829"/>
            <a:ext cx="2534194" cy="9191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Subtitle 2"/>
          <p:cNvSpPr>
            <a:spLocks noGrp="1"/>
          </p:cNvSpPr>
          <p:nvPr>
            <p:ph type="subTitle" idx="1"/>
          </p:nvPr>
        </p:nvSpPr>
        <p:spPr>
          <a:xfrm>
            <a:off x="0" y="2385088"/>
            <a:ext cx="12192000" cy="2774741"/>
          </a:xfrm>
        </p:spPr>
        <p:txBody>
          <a:bodyPr/>
          <a:lstStyle/>
          <a:p>
            <a:pPr algn="r"/>
            <a:endParaRPr lang="en-US" dirty="0"/>
          </a:p>
          <a:p>
            <a:pPr algn="ctr"/>
            <a:r>
              <a:rPr lang="en-US" sz="2800" b="1" dirty="0">
                <a:solidFill>
                  <a:schemeClr val="tx1">
                    <a:lumMod val="60000"/>
                    <a:lumOff val="40000"/>
                  </a:schemeClr>
                </a:solidFill>
              </a:rPr>
              <a:t>Bruna Pellini, MD</a:t>
            </a:r>
          </a:p>
          <a:p>
            <a:pPr algn="ctr">
              <a:lnSpc>
                <a:spcPct val="100000"/>
              </a:lnSpc>
            </a:pPr>
            <a:r>
              <a:rPr lang="en-US" sz="1800" dirty="0"/>
              <a:t>Assistant Member, Department of Thoracic Oncology, H. Lee Moffitt Cancer Center and Research Institute</a:t>
            </a:r>
          </a:p>
          <a:p>
            <a:pPr algn="ctr">
              <a:lnSpc>
                <a:spcPct val="100000"/>
              </a:lnSpc>
            </a:pPr>
            <a:r>
              <a:rPr lang="en-US" sz="1800" dirty="0"/>
              <a:t>Assistant Professor, Department of Oncologic Sciences, University of South Florida</a:t>
            </a:r>
          </a:p>
          <a:p>
            <a:pPr algn="ctr">
              <a:lnSpc>
                <a:spcPct val="100000"/>
              </a:lnSpc>
            </a:pPr>
            <a:r>
              <a:rPr lang="en-US" sz="1800" dirty="0"/>
              <a:t>Co-Chair, Liquid Biopsies Scientific Interest Group, National Institute of Health</a:t>
            </a:r>
          </a:p>
          <a:p>
            <a:pPr algn="ctr"/>
            <a:endParaRPr lang="en-US" sz="20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12804A7-F767-4D84-9043-3F9CB5BDCF36}"/>
              </a:ext>
            </a:extLst>
          </p:cNvPr>
          <p:cNvPicPr>
            <a:picLocks noChangeAspect="1"/>
          </p:cNvPicPr>
          <p:nvPr/>
        </p:nvPicPr>
        <p:blipFill>
          <a:blip r:embed="rId3"/>
          <a:stretch>
            <a:fillRect/>
          </a:stretch>
        </p:blipFill>
        <p:spPr>
          <a:xfrm>
            <a:off x="8514286" y="5698600"/>
            <a:ext cx="3097161" cy="861762"/>
          </a:xfrm>
          <a:prstGeom prst="rect">
            <a:avLst/>
          </a:prstGeom>
        </p:spPr>
      </p:pic>
      <p:pic>
        <p:nvPicPr>
          <p:cNvPr id="12" name="Picture 11">
            <a:extLst>
              <a:ext uri="{FF2B5EF4-FFF2-40B4-BE49-F238E27FC236}">
                <a16:creationId xmlns:a16="http://schemas.microsoft.com/office/drawing/2014/main" id="{F706A025-7CF9-4607-BE27-3EEB0B34626C}"/>
              </a:ext>
            </a:extLst>
          </p:cNvPr>
          <p:cNvPicPr>
            <a:picLocks noChangeAspect="1"/>
          </p:cNvPicPr>
          <p:nvPr/>
        </p:nvPicPr>
        <p:blipFill>
          <a:blip r:embed="rId4"/>
          <a:stretch>
            <a:fillRect/>
          </a:stretch>
        </p:blipFill>
        <p:spPr>
          <a:xfrm>
            <a:off x="480276" y="5748235"/>
            <a:ext cx="3012263" cy="762492"/>
          </a:xfrm>
          <a:prstGeom prst="rect">
            <a:avLst/>
          </a:prstGeom>
        </p:spPr>
      </p:pic>
      <p:sp>
        <p:nvSpPr>
          <p:cNvPr id="7" name="TextBox 6">
            <a:extLst>
              <a:ext uri="{FF2B5EF4-FFF2-40B4-BE49-F238E27FC236}">
                <a16:creationId xmlns:a16="http://schemas.microsoft.com/office/drawing/2014/main" id="{6335A8F8-3A94-3FE1-3505-6C5D1943FB1F}"/>
              </a:ext>
            </a:extLst>
          </p:cNvPr>
          <p:cNvSpPr txBox="1"/>
          <p:nvPr/>
        </p:nvSpPr>
        <p:spPr>
          <a:xfrm>
            <a:off x="5287125" y="6075791"/>
            <a:ext cx="3097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161E"/>
                </a:solidFill>
                <a:effectLst/>
                <a:uLnTx/>
                <a:uFillTx/>
                <a:latin typeface="Arial" panose="020B0604020202020204" pitchFamily="34" charset="0"/>
                <a:ea typeface="+mn-ea"/>
                <a:cs typeface="Arial" panose="020B0604020202020204" pitchFamily="34" charset="0"/>
              </a:rPr>
              <a:t>@BrunaPellini</a:t>
            </a:r>
          </a:p>
        </p:txBody>
      </p:sp>
      <p:pic>
        <p:nvPicPr>
          <p:cNvPr id="8" name="Picture 7">
            <a:extLst>
              <a:ext uri="{FF2B5EF4-FFF2-40B4-BE49-F238E27FC236}">
                <a16:creationId xmlns:a16="http://schemas.microsoft.com/office/drawing/2014/main" id="{E5625F54-E6F1-A4E3-895D-557783DD6D6A}"/>
              </a:ext>
            </a:extLst>
          </p:cNvPr>
          <p:cNvPicPr>
            <a:picLocks noChangeAspect="1"/>
          </p:cNvPicPr>
          <p:nvPr/>
        </p:nvPicPr>
        <p:blipFill>
          <a:blip r:embed="rId5"/>
          <a:stretch>
            <a:fillRect/>
          </a:stretch>
        </p:blipFill>
        <p:spPr>
          <a:xfrm>
            <a:off x="4841163" y="5950275"/>
            <a:ext cx="524788" cy="582227"/>
          </a:xfrm>
          <a:prstGeom prst="rect">
            <a:avLst/>
          </a:prstGeom>
        </p:spPr>
      </p:pic>
    </p:spTree>
    <p:extLst>
      <p:ext uri="{BB962C8B-B14F-4D97-AF65-F5344CB8AC3E}">
        <p14:creationId xmlns:p14="http://schemas.microsoft.com/office/powerpoint/2010/main" val="3498245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Elbow 8">
            <a:extLst>
              <a:ext uri="{FF2B5EF4-FFF2-40B4-BE49-F238E27FC236}">
                <a16:creationId xmlns:a16="http://schemas.microsoft.com/office/drawing/2014/main" id="{AAE68113-92A4-3D4A-E08A-23B08E1B3B2C}"/>
              </a:ext>
            </a:extLst>
          </p:cNvPr>
          <p:cNvCxnSpPr/>
          <p:nvPr/>
        </p:nvCxnSpPr>
        <p:spPr>
          <a:xfrm>
            <a:off x="9232114" y="4222164"/>
            <a:ext cx="1001396" cy="981075"/>
          </a:xfrm>
          <a:prstGeom prst="bentConnector3">
            <a:avLst/>
          </a:prstGeom>
          <a:ln>
            <a:tailEnd type="triangle"/>
          </a:ln>
        </p:spPr>
        <p:style>
          <a:lnRef idx="1">
            <a:schemeClr val="accent5"/>
          </a:lnRef>
          <a:fillRef idx="0">
            <a:schemeClr val="accent5"/>
          </a:fillRef>
          <a:effectRef idx="0">
            <a:schemeClr val="accent5"/>
          </a:effectRef>
          <a:fontRef idx="minor">
            <a:schemeClr val="tx1"/>
          </a:fontRef>
        </p:style>
      </p:cxnSp>
      <p:sp>
        <p:nvSpPr>
          <p:cNvPr id="2" name="Title 1">
            <a:extLst>
              <a:ext uri="{FF2B5EF4-FFF2-40B4-BE49-F238E27FC236}">
                <a16:creationId xmlns:a16="http://schemas.microsoft.com/office/drawing/2014/main" id="{5174CAA5-190F-4A64-8001-26B234DE6B1C}"/>
              </a:ext>
            </a:extLst>
          </p:cNvPr>
          <p:cNvSpPr>
            <a:spLocks noGrp="1"/>
          </p:cNvSpPr>
          <p:nvPr>
            <p:ph type="title"/>
          </p:nvPr>
        </p:nvSpPr>
        <p:spPr>
          <a:xfrm>
            <a:off x="462748" y="483087"/>
            <a:ext cx="10694504" cy="656426"/>
          </a:xfrm>
        </p:spPr>
        <p:txBody>
          <a:bodyPr/>
          <a:lstStyle/>
          <a:p>
            <a:pPr algn="ctr"/>
            <a:r>
              <a:rPr lang="en-US" sz="2400" b="0" i="0" u="none" strike="noStrike" baseline="0" dirty="0">
                <a:latin typeface="Franklin Gothic Book" panose="020B0503020102020204" pitchFamily="34" charset="0"/>
              </a:rPr>
              <a:t>Can </a:t>
            </a:r>
            <a:r>
              <a:rPr lang="en-US" sz="2400" b="0" i="0" u="none" strike="noStrike" baseline="0" dirty="0">
                <a:solidFill>
                  <a:srgbClr val="C00000"/>
                </a:solidFill>
                <a:latin typeface="Franklin Gothic Book" panose="020B0503020102020204" pitchFamily="34" charset="0"/>
              </a:rPr>
              <a:t>ctDNA monitoring risk stratify</a:t>
            </a:r>
            <a:r>
              <a:rPr lang="en-US" sz="2400" b="0" i="0" u="none" strike="noStrike" baseline="0" dirty="0">
                <a:latin typeface="Franklin Gothic Book" panose="020B0503020102020204" pitchFamily="34" charset="0"/>
              </a:rPr>
              <a:t> advanced </a:t>
            </a:r>
            <a:r>
              <a:rPr lang="en-US" sz="2400" b="0" i="0" u="none" strike="noStrike" baseline="0" dirty="0">
                <a:solidFill>
                  <a:srgbClr val="C00000"/>
                </a:solidFill>
                <a:latin typeface="Franklin Gothic Book" panose="020B0503020102020204" pitchFamily="34" charset="0"/>
              </a:rPr>
              <a:t>SCC</a:t>
            </a:r>
            <a:r>
              <a:rPr lang="en-US" sz="2400" b="0" i="0" u="none" strike="noStrike" baseline="0" dirty="0">
                <a:latin typeface="Franklin Gothic Book" panose="020B0503020102020204" pitchFamily="34" charset="0"/>
              </a:rPr>
              <a:t> </a:t>
            </a:r>
            <a:r>
              <a:rPr lang="en-US" sz="2400" b="0" i="0" u="none" strike="noStrike" baseline="0" dirty="0">
                <a:solidFill>
                  <a:srgbClr val="C00000"/>
                </a:solidFill>
                <a:latin typeface="Franklin Gothic Book" panose="020B0503020102020204" pitchFamily="34" charset="0"/>
              </a:rPr>
              <a:t>prior to </a:t>
            </a:r>
            <a:r>
              <a:rPr lang="en-US" sz="2400" b="0" i="0" u="none" strike="noStrike" baseline="0" dirty="0">
                <a:latin typeface="Franklin Gothic Book" panose="020B0503020102020204" pitchFamily="34" charset="0"/>
              </a:rPr>
              <a:t>the start of </a:t>
            </a:r>
            <a:r>
              <a:rPr lang="en-US" sz="2400" b="0" i="0" u="none" strike="noStrike" baseline="0" dirty="0">
                <a:solidFill>
                  <a:srgbClr val="C00000"/>
                </a:solidFill>
                <a:latin typeface="Franklin Gothic Book" panose="020B0503020102020204" pitchFamily="34" charset="0"/>
              </a:rPr>
              <a:t>maintenance atezolizumab</a:t>
            </a:r>
            <a:r>
              <a:rPr lang="en-US" sz="2400" b="0" i="0" u="none" strike="noStrike" baseline="0" dirty="0">
                <a:latin typeface="Franklin Gothic Book" panose="020B0503020102020204" pitchFamily="34" charset="0"/>
              </a:rPr>
              <a:t> in patients receiving carboplatin + na</a:t>
            </a:r>
            <a:r>
              <a:rPr lang="en-US" sz="2400" b="0" dirty="0">
                <a:latin typeface="Franklin Gothic Book" panose="020B0503020102020204" pitchFamily="34" charset="0"/>
              </a:rPr>
              <a:t>b-paclitaxel + atezolizumab (IMpower 131)?</a:t>
            </a:r>
            <a:endParaRPr lang="en-US" sz="2400" dirty="0">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587EBAF2-55E7-4CAE-BA49-8CC8342EA278}"/>
              </a:ext>
            </a:extLst>
          </p:cNvPr>
          <p:cNvSpPr>
            <a:spLocks noGrp="1"/>
          </p:cNvSpPr>
          <p:nvPr>
            <p:ph type="sldNum" sz="quarter" idx="12"/>
          </p:nvPr>
        </p:nvSpPr>
        <p:spPr/>
        <p:txBody>
          <a:bodyPr/>
          <a:lstStyle/>
          <a:p>
            <a:fld id="{6BA4E481-929C-6B40-8F72-F01C1848538C}" type="slidenum">
              <a:rPr lang="en-US" smtClean="0"/>
              <a:pPr/>
              <a:t>10</a:t>
            </a:fld>
            <a:endParaRPr lang="en-US" dirty="0"/>
          </a:p>
        </p:txBody>
      </p:sp>
      <p:pic>
        <p:nvPicPr>
          <p:cNvPr id="8" name="Picture 7">
            <a:extLst>
              <a:ext uri="{FF2B5EF4-FFF2-40B4-BE49-F238E27FC236}">
                <a16:creationId xmlns:a16="http://schemas.microsoft.com/office/drawing/2014/main" id="{2A65BE6E-268B-48A3-B0B3-F5962D01FB06}"/>
              </a:ext>
            </a:extLst>
          </p:cNvPr>
          <p:cNvPicPr>
            <a:picLocks noChangeAspect="1"/>
          </p:cNvPicPr>
          <p:nvPr/>
        </p:nvPicPr>
        <p:blipFill>
          <a:blip r:embed="rId3"/>
          <a:stretch>
            <a:fillRect/>
          </a:stretch>
        </p:blipFill>
        <p:spPr>
          <a:xfrm>
            <a:off x="3982722" y="1329733"/>
            <a:ext cx="5455282" cy="5209179"/>
          </a:xfrm>
          <a:prstGeom prst="rect">
            <a:avLst/>
          </a:prstGeom>
        </p:spPr>
      </p:pic>
      <p:sp>
        <p:nvSpPr>
          <p:cNvPr id="5" name="TextBox 4">
            <a:extLst>
              <a:ext uri="{FF2B5EF4-FFF2-40B4-BE49-F238E27FC236}">
                <a16:creationId xmlns:a16="http://schemas.microsoft.com/office/drawing/2014/main" id="{CBCBC54D-BA5B-EAF0-51AA-C1B1665CD545}"/>
              </a:ext>
            </a:extLst>
          </p:cNvPr>
          <p:cNvSpPr txBox="1"/>
          <p:nvPr/>
        </p:nvSpPr>
        <p:spPr>
          <a:xfrm>
            <a:off x="9732812" y="2789962"/>
            <a:ext cx="1981200" cy="1754326"/>
          </a:xfrm>
          <a:prstGeom prst="rect">
            <a:avLst/>
          </a:prstGeom>
          <a:noFill/>
        </p:spPr>
        <p:txBody>
          <a:bodyPr wrap="square" rtlCol="0">
            <a:spAutoFit/>
          </a:bodyPr>
          <a:lstStyle/>
          <a:p>
            <a:pPr algn="ctr"/>
            <a:r>
              <a:rPr lang="en-US" dirty="0">
                <a:latin typeface="Franklin Gothic Book" panose="020B0503020102020204" pitchFamily="34" charset="0"/>
                <a:cs typeface="Arial" panose="020B0604020202020204" pitchFamily="34" charset="0"/>
              </a:rPr>
              <a:t>Only </a:t>
            </a:r>
            <a:r>
              <a:rPr lang="en-US" dirty="0">
                <a:solidFill>
                  <a:srgbClr val="C00000"/>
                </a:solidFill>
                <a:latin typeface="Franklin Gothic Book" panose="020B0503020102020204" pitchFamily="34" charset="0"/>
                <a:cs typeface="Arial" panose="020B0604020202020204" pitchFamily="34" charset="0"/>
              </a:rPr>
              <a:t>8% </a:t>
            </a:r>
            <a:r>
              <a:rPr lang="en-US" dirty="0">
                <a:latin typeface="Franklin Gothic Book" panose="020B0503020102020204" pitchFamily="34" charset="0"/>
                <a:cs typeface="Arial" panose="020B0604020202020204" pitchFamily="34" charset="0"/>
              </a:rPr>
              <a:t>did </a:t>
            </a:r>
            <a:r>
              <a:rPr lang="en-US" dirty="0">
                <a:solidFill>
                  <a:srgbClr val="C00000"/>
                </a:solidFill>
                <a:latin typeface="Franklin Gothic Book" panose="020B0503020102020204" pitchFamily="34" charset="0"/>
                <a:cs typeface="Arial" panose="020B0604020202020204" pitchFamily="34" charset="0"/>
              </a:rPr>
              <a:t>not </a:t>
            </a:r>
            <a:r>
              <a:rPr lang="en-US" dirty="0">
                <a:latin typeface="Franklin Gothic Book" panose="020B0503020102020204" pitchFamily="34" charset="0"/>
                <a:cs typeface="Arial" panose="020B0604020202020204" pitchFamily="34" charset="0"/>
              </a:rPr>
              <a:t>have </a:t>
            </a:r>
            <a:r>
              <a:rPr lang="en-US" dirty="0">
                <a:solidFill>
                  <a:srgbClr val="C00000"/>
                </a:solidFill>
                <a:latin typeface="Franklin Gothic Book" panose="020B0503020102020204" pitchFamily="34" charset="0"/>
                <a:cs typeface="Arial" panose="020B0604020202020204" pitchFamily="34" charset="0"/>
              </a:rPr>
              <a:t>enough variants </a:t>
            </a:r>
            <a:r>
              <a:rPr lang="en-US" dirty="0">
                <a:latin typeface="Franklin Gothic Book" panose="020B0503020102020204" pitchFamily="34" charset="0"/>
                <a:cs typeface="Arial" panose="020B0604020202020204" pitchFamily="34" charset="0"/>
              </a:rPr>
              <a:t>for the development of their unique multiplex PCR</a:t>
            </a:r>
          </a:p>
        </p:txBody>
      </p:sp>
      <p:sp>
        <p:nvSpPr>
          <p:cNvPr id="6" name="Arrow: Right 5">
            <a:extLst>
              <a:ext uri="{FF2B5EF4-FFF2-40B4-BE49-F238E27FC236}">
                <a16:creationId xmlns:a16="http://schemas.microsoft.com/office/drawing/2014/main" id="{96588A1C-BFE8-D1FA-979F-6731C91F53E1}"/>
              </a:ext>
            </a:extLst>
          </p:cNvPr>
          <p:cNvSpPr/>
          <p:nvPr/>
        </p:nvSpPr>
        <p:spPr>
          <a:xfrm>
            <a:off x="9438004" y="3429000"/>
            <a:ext cx="372746" cy="2381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CD32662-5F6F-D8CA-6932-88E9D6E05E0D}"/>
              </a:ext>
            </a:extLst>
          </p:cNvPr>
          <p:cNvSpPr txBox="1"/>
          <p:nvPr/>
        </p:nvSpPr>
        <p:spPr>
          <a:xfrm>
            <a:off x="10088247" y="4644768"/>
            <a:ext cx="1981200" cy="1200329"/>
          </a:xfrm>
          <a:prstGeom prst="rect">
            <a:avLst/>
          </a:prstGeom>
          <a:noFill/>
        </p:spPr>
        <p:txBody>
          <a:bodyPr wrap="square" rtlCol="0">
            <a:spAutoFit/>
          </a:bodyPr>
          <a:lstStyle/>
          <a:p>
            <a:pPr algn="ctr"/>
            <a:r>
              <a:rPr lang="en-US" dirty="0">
                <a:latin typeface="Franklin Gothic Book" panose="020B0503020102020204" pitchFamily="34" charset="0"/>
                <a:cs typeface="Arial" panose="020B0604020202020204" pitchFamily="34" charset="0"/>
              </a:rPr>
              <a:t>Only </a:t>
            </a:r>
            <a:r>
              <a:rPr lang="en-US" dirty="0">
                <a:solidFill>
                  <a:srgbClr val="C00000"/>
                </a:solidFill>
                <a:latin typeface="Franklin Gothic Book" panose="020B0503020102020204" pitchFamily="34" charset="0"/>
                <a:cs typeface="Arial" panose="020B0604020202020204" pitchFamily="34" charset="0"/>
              </a:rPr>
              <a:t>1% </a:t>
            </a:r>
            <a:r>
              <a:rPr lang="en-US" dirty="0">
                <a:latin typeface="Franklin Gothic Book" panose="020B0503020102020204" pitchFamily="34" charset="0"/>
                <a:cs typeface="Arial" panose="020B0604020202020204" pitchFamily="34" charset="0"/>
              </a:rPr>
              <a:t>did </a:t>
            </a:r>
            <a:r>
              <a:rPr lang="en-US" dirty="0">
                <a:solidFill>
                  <a:srgbClr val="C00000"/>
                </a:solidFill>
                <a:latin typeface="Franklin Gothic Book" panose="020B0503020102020204" pitchFamily="34" charset="0"/>
                <a:cs typeface="Arial" panose="020B0604020202020204" pitchFamily="34" charset="0"/>
              </a:rPr>
              <a:t>not </a:t>
            </a:r>
            <a:r>
              <a:rPr lang="en-US" dirty="0">
                <a:latin typeface="Franklin Gothic Book" panose="020B0503020102020204" pitchFamily="34" charset="0"/>
                <a:cs typeface="Arial" panose="020B0604020202020204" pitchFamily="34" charset="0"/>
              </a:rPr>
              <a:t>have </a:t>
            </a:r>
            <a:r>
              <a:rPr lang="en-US" dirty="0">
                <a:solidFill>
                  <a:srgbClr val="C00000"/>
                </a:solidFill>
                <a:latin typeface="Franklin Gothic Book" panose="020B0503020102020204" pitchFamily="34" charset="0"/>
                <a:cs typeface="Arial" panose="020B0604020202020204" pitchFamily="34" charset="0"/>
              </a:rPr>
              <a:t>enough ctDNA </a:t>
            </a:r>
            <a:r>
              <a:rPr lang="en-US" dirty="0">
                <a:latin typeface="Franklin Gothic Book" panose="020B0503020102020204" pitchFamily="34" charset="0"/>
                <a:cs typeface="Arial" panose="020B0604020202020204" pitchFamily="34" charset="0"/>
              </a:rPr>
              <a:t>for the analysis</a:t>
            </a:r>
          </a:p>
        </p:txBody>
      </p:sp>
      <p:sp>
        <p:nvSpPr>
          <p:cNvPr id="7" name="TextBox 6">
            <a:extLst>
              <a:ext uri="{FF2B5EF4-FFF2-40B4-BE49-F238E27FC236}">
                <a16:creationId xmlns:a16="http://schemas.microsoft.com/office/drawing/2014/main" id="{4D3A2C6D-B2F4-1C65-CE8C-B77E363784D4}"/>
              </a:ext>
            </a:extLst>
          </p:cNvPr>
          <p:cNvSpPr txBox="1"/>
          <p:nvPr/>
        </p:nvSpPr>
        <p:spPr>
          <a:xfrm>
            <a:off x="801474" y="3426491"/>
            <a:ext cx="2698081" cy="1015663"/>
          </a:xfrm>
          <a:prstGeom prst="rect">
            <a:avLst/>
          </a:prstGeom>
          <a:noFill/>
        </p:spPr>
        <p:txBody>
          <a:bodyPr wrap="square" rtlCol="0">
            <a:spAutoFit/>
          </a:bodyPr>
          <a:lstStyle/>
          <a:p>
            <a:pPr algn="ctr"/>
            <a:r>
              <a:rPr lang="en-US" sz="2000" u="sng" dirty="0">
                <a:solidFill>
                  <a:srgbClr val="1A59C0"/>
                </a:solidFill>
                <a:latin typeface="Franklin Gothic Book" panose="020B0503020102020204" pitchFamily="34" charset="0"/>
                <a:cs typeface="Arial" panose="020B0604020202020204" pitchFamily="34" charset="0"/>
              </a:rPr>
              <a:t>Tumor-informed assay </a:t>
            </a:r>
            <a:r>
              <a:rPr lang="en-US" sz="2000" dirty="0">
                <a:solidFill>
                  <a:srgbClr val="1A59C0"/>
                </a:solidFill>
                <a:latin typeface="Franklin Gothic Book" panose="020B0503020102020204" pitchFamily="34" charset="0"/>
                <a:cs typeface="Arial" panose="020B0604020202020204" pitchFamily="34" charset="0"/>
              </a:rPr>
              <a:t>(FoundationOne</a:t>
            </a:r>
          </a:p>
          <a:p>
            <a:pPr algn="ctr"/>
            <a:r>
              <a:rPr lang="en-US" sz="2000" dirty="0">
                <a:solidFill>
                  <a:srgbClr val="1A59C0"/>
                </a:solidFill>
                <a:latin typeface="Franklin Gothic Book" panose="020B0503020102020204" pitchFamily="34" charset="0"/>
                <a:cs typeface="Arial" panose="020B0604020202020204" pitchFamily="34" charset="0"/>
              </a:rPr>
              <a:t>Tracker)</a:t>
            </a:r>
            <a:endParaRPr lang="en-US" sz="2000" dirty="0">
              <a:solidFill>
                <a:srgbClr val="1A59C0"/>
              </a:solidFill>
              <a:latin typeface="Franklin Gothic Book" panose="020B0503020102020204" pitchFamily="34" charset="0"/>
            </a:endParaRPr>
          </a:p>
        </p:txBody>
      </p:sp>
      <p:sp>
        <p:nvSpPr>
          <p:cNvPr id="10" name="TextBox 9">
            <a:extLst>
              <a:ext uri="{FF2B5EF4-FFF2-40B4-BE49-F238E27FC236}">
                <a16:creationId xmlns:a16="http://schemas.microsoft.com/office/drawing/2014/main" id="{D42F579E-B8BD-DC7B-D836-435CFC1AABBF}"/>
              </a:ext>
            </a:extLst>
          </p:cNvPr>
          <p:cNvSpPr txBox="1"/>
          <p:nvPr/>
        </p:nvSpPr>
        <p:spPr>
          <a:xfrm>
            <a:off x="7217196" y="6271583"/>
            <a:ext cx="4333975" cy="307777"/>
          </a:xfrm>
          <a:prstGeom prst="rect">
            <a:avLst/>
          </a:prstGeom>
          <a:noFill/>
        </p:spPr>
        <p:txBody>
          <a:bodyPr wrap="square" rtlCol="0">
            <a:spAutoFit/>
          </a:bodyPr>
          <a:lstStyle/>
          <a:p>
            <a:pPr algn="r"/>
            <a:r>
              <a:rPr lang="en-US" sz="1400" dirty="0">
                <a:solidFill>
                  <a:srgbClr val="000000"/>
                </a:solidFill>
                <a:latin typeface="Franklin Gothic Book" panose="020B0503020102020204" pitchFamily="34" charset="0"/>
                <a:cs typeface="Arial" panose="020B0604020202020204" pitchFamily="34" charset="0"/>
              </a:rPr>
              <a:t>Pellini B, et al. </a:t>
            </a:r>
            <a:r>
              <a:rPr lang="en-US" sz="1400" i="1" dirty="0">
                <a:solidFill>
                  <a:srgbClr val="000000"/>
                </a:solidFill>
                <a:latin typeface="Franklin Gothic Book" panose="020B0503020102020204" pitchFamily="34" charset="0"/>
                <a:cs typeface="Arial" panose="020B0604020202020204" pitchFamily="34" charset="0"/>
              </a:rPr>
              <a:t>Clin Cancer Res</a:t>
            </a:r>
            <a:r>
              <a:rPr lang="en-US" sz="1400" dirty="0">
                <a:solidFill>
                  <a:srgbClr val="000000"/>
                </a:solidFill>
                <a:latin typeface="Franklin Gothic Book" panose="020B0503020102020204" pitchFamily="34" charset="0"/>
                <a:cs typeface="Arial" panose="020B0604020202020204" pitchFamily="34" charset="0"/>
              </a:rPr>
              <a:t>.2023</a:t>
            </a:r>
          </a:p>
        </p:txBody>
      </p:sp>
    </p:spTree>
    <p:extLst>
      <p:ext uri="{BB962C8B-B14F-4D97-AF65-F5344CB8AC3E}">
        <p14:creationId xmlns:p14="http://schemas.microsoft.com/office/powerpoint/2010/main" val="354490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CAA5-190F-4A64-8001-26B234DE6B1C}"/>
              </a:ext>
            </a:extLst>
          </p:cNvPr>
          <p:cNvSpPr>
            <a:spLocks noGrp="1"/>
          </p:cNvSpPr>
          <p:nvPr>
            <p:ph type="title"/>
          </p:nvPr>
        </p:nvSpPr>
        <p:spPr>
          <a:xfrm>
            <a:off x="462748" y="483087"/>
            <a:ext cx="10694504" cy="656426"/>
          </a:xfrm>
        </p:spPr>
        <p:txBody>
          <a:bodyPr/>
          <a:lstStyle/>
          <a:p>
            <a:pPr algn="ctr"/>
            <a:r>
              <a:rPr lang="en-US" sz="2800" b="0" i="0" u="none" strike="noStrike" baseline="0" dirty="0"/>
              <a:t>Can ctDNA monitoring inform outcomes in advanced NSCLC prior to the start of maintenance therapy in patients receiving chemotherapy + immunotherapy?</a:t>
            </a:r>
            <a:endParaRPr lang="en-US" sz="2800" dirty="0"/>
          </a:p>
        </p:txBody>
      </p:sp>
      <p:sp>
        <p:nvSpPr>
          <p:cNvPr id="4" name="Slide Number Placeholder 3">
            <a:extLst>
              <a:ext uri="{FF2B5EF4-FFF2-40B4-BE49-F238E27FC236}">
                <a16:creationId xmlns:a16="http://schemas.microsoft.com/office/drawing/2014/main" id="{587EBAF2-55E7-4CAE-BA49-8CC8342EA278}"/>
              </a:ext>
            </a:extLst>
          </p:cNvPr>
          <p:cNvSpPr>
            <a:spLocks noGrp="1"/>
          </p:cNvSpPr>
          <p:nvPr>
            <p:ph type="sldNum" sz="quarter" idx="12"/>
          </p:nvPr>
        </p:nvSpPr>
        <p:spPr/>
        <p:txBody>
          <a:bodyPr/>
          <a:lstStyle/>
          <a:p>
            <a:fld id="{6BA4E481-929C-6B40-8F72-F01C1848538C}" type="slidenum">
              <a:rPr lang="en-US" smtClean="0"/>
              <a:pPr/>
              <a:t>11</a:t>
            </a:fld>
            <a:endParaRPr lang="en-US" dirty="0"/>
          </a:p>
        </p:txBody>
      </p:sp>
      <p:pic>
        <p:nvPicPr>
          <p:cNvPr id="8" name="Picture 7">
            <a:extLst>
              <a:ext uri="{FF2B5EF4-FFF2-40B4-BE49-F238E27FC236}">
                <a16:creationId xmlns:a16="http://schemas.microsoft.com/office/drawing/2014/main" id="{2A65BE6E-268B-48A3-B0B3-F5962D01FB06}"/>
              </a:ext>
            </a:extLst>
          </p:cNvPr>
          <p:cNvPicPr>
            <a:picLocks noChangeAspect="1"/>
          </p:cNvPicPr>
          <p:nvPr/>
        </p:nvPicPr>
        <p:blipFill>
          <a:blip r:embed="rId3"/>
          <a:stretch>
            <a:fillRect/>
          </a:stretch>
        </p:blipFill>
        <p:spPr>
          <a:xfrm>
            <a:off x="201297" y="1512296"/>
            <a:ext cx="5455282" cy="5209179"/>
          </a:xfrm>
          <a:prstGeom prst="rect">
            <a:avLst/>
          </a:prstGeom>
        </p:spPr>
      </p:pic>
      <p:grpSp>
        <p:nvGrpSpPr>
          <p:cNvPr id="13" name="Group 12">
            <a:extLst>
              <a:ext uri="{FF2B5EF4-FFF2-40B4-BE49-F238E27FC236}">
                <a16:creationId xmlns:a16="http://schemas.microsoft.com/office/drawing/2014/main" id="{92CA5195-CCCA-49A9-9254-F34A3D9D4187}"/>
              </a:ext>
            </a:extLst>
          </p:cNvPr>
          <p:cNvGrpSpPr/>
          <p:nvPr/>
        </p:nvGrpSpPr>
        <p:grpSpPr>
          <a:xfrm>
            <a:off x="3296093" y="1555469"/>
            <a:ext cx="8867369" cy="4983444"/>
            <a:chOff x="3296093" y="1555469"/>
            <a:chExt cx="8867369" cy="4983444"/>
          </a:xfrm>
        </p:grpSpPr>
        <p:pic>
          <p:nvPicPr>
            <p:cNvPr id="10" name="Picture 9">
              <a:extLst>
                <a:ext uri="{FF2B5EF4-FFF2-40B4-BE49-F238E27FC236}">
                  <a16:creationId xmlns:a16="http://schemas.microsoft.com/office/drawing/2014/main" id="{7616A619-11D7-407E-983A-9CA0D8B4D980}"/>
                </a:ext>
              </a:extLst>
            </p:cNvPr>
            <p:cNvPicPr>
              <a:picLocks noChangeAspect="1"/>
            </p:cNvPicPr>
            <p:nvPr/>
          </p:nvPicPr>
          <p:blipFill>
            <a:blip r:embed="rId4"/>
            <a:stretch>
              <a:fillRect/>
            </a:stretch>
          </p:blipFill>
          <p:spPr>
            <a:xfrm>
              <a:off x="3584613" y="1555469"/>
              <a:ext cx="8578849" cy="4983444"/>
            </a:xfrm>
            <a:prstGeom prst="rect">
              <a:avLst/>
            </a:prstGeom>
          </p:spPr>
        </p:pic>
        <p:sp>
          <p:nvSpPr>
            <p:cNvPr id="11" name="Rectangle 10">
              <a:extLst>
                <a:ext uri="{FF2B5EF4-FFF2-40B4-BE49-F238E27FC236}">
                  <a16:creationId xmlns:a16="http://schemas.microsoft.com/office/drawing/2014/main" id="{C5D83189-7F12-49F7-B8A4-4D362449E66E}"/>
                </a:ext>
              </a:extLst>
            </p:cNvPr>
            <p:cNvSpPr/>
            <p:nvPr/>
          </p:nvSpPr>
          <p:spPr>
            <a:xfrm>
              <a:off x="3370522" y="2806995"/>
              <a:ext cx="245990" cy="330672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E4B06C10-6379-4ABC-B040-F31F0500A405}"/>
                </a:ext>
              </a:extLst>
            </p:cNvPr>
            <p:cNvSpPr/>
            <p:nvPr/>
          </p:nvSpPr>
          <p:spPr>
            <a:xfrm>
              <a:off x="3296093" y="3429000"/>
              <a:ext cx="74429" cy="131312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4" name="Frame 13">
            <a:extLst>
              <a:ext uri="{FF2B5EF4-FFF2-40B4-BE49-F238E27FC236}">
                <a16:creationId xmlns:a16="http://schemas.microsoft.com/office/drawing/2014/main" id="{06575748-E27F-4E32-8F27-E8AB527BC19A}"/>
              </a:ext>
            </a:extLst>
          </p:cNvPr>
          <p:cNvSpPr/>
          <p:nvPr/>
        </p:nvSpPr>
        <p:spPr>
          <a:xfrm>
            <a:off x="3721395" y="2158409"/>
            <a:ext cx="8176438" cy="365125"/>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8B76722E-4791-4AD1-8142-F1B8289BA971}"/>
              </a:ext>
            </a:extLst>
          </p:cNvPr>
          <p:cNvSpPr/>
          <p:nvPr/>
        </p:nvSpPr>
        <p:spPr>
          <a:xfrm>
            <a:off x="3721395" y="3144911"/>
            <a:ext cx="8176438" cy="640280"/>
          </a:xfrm>
          <a:prstGeom prst="frame">
            <a:avLst>
              <a:gd name="adj1" fmla="val 917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BD7ECF02-7101-4A03-B4DF-3217B329F8DD}"/>
              </a:ext>
            </a:extLst>
          </p:cNvPr>
          <p:cNvSpPr/>
          <p:nvPr/>
        </p:nvSpPr>
        <p:spPr>
          <a:xfrm>
            <a:off x="3721395" y="4370516"/>
            <a:ext cx="8176438" cy="1456126"/>
          </a:xfrm>
          <a:prstGeom prst="frame">
            <a:avLst>
              <a:gd name="adj1" fmla="val 446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741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3689-7CB3-42C8-843C-5483F3925295}"/>
              </a:ext>
            </a:extLst>
          </p:cNvPr>
          <p:cNvSpPr>
            <a:spLocks noGrp="1"/>
          </p:cNvSpPr>
          <p:nvPr>
            <p:ph type="title"/>
          </p:nvPr>
        </p:nvSpPr>
        <p:spPr>
          <a:xfrm>
            <a:off x="377687" y="727793"/>
            <a:ext cx="10694504" cy="656426"/>
          </a:xfrm>
        </p:spPr>
        <p:txBody>
          <a:bodyPr/>
          <a:lstStyle/>
          <a:p>
            <a:pPr algn="ctr"/>
            <a:r>
              <a:rPr lang="en-US" sz="2400" b="0" dirty="0">
                <a:solidFill>
                  <a:srgbClr val="C00000"/>
                </a:solidFill>
                <a:effectLst/>
                <a:latin typeface="Franklin Gothic Book" panose="020B0503020102020204" pitchFamily="34" charset="0"/>
                <a:ea typeface="Arial" panose="020B0604020202020204" pitchFamily="34" charset="0"/>
              </a:rPr>
              <a:t>ctDNA Monitoring </a:t>
            </a:r>
            <a:r>
              <a:rPr lang="en-US" sz="2400" b="0" dirty="0">
                <a:solidFill>
                  <a:schemeClr val="tx1"/>
                </a:solidFill>
                <a:effectLst/>
                <a:latin typeface="Franklin Gothic Book" panose="020B0503020102020204" pitchFamily="34" charset="0"/>
                <a:ea typeface="Arial" panose="020B0604020202020204" pitchFamily="34" charset="0"/>
              </a:rPr>
              <a:t>on</a:t>
            </a:r>
            <a:r>
              <a:rPr lang="en-US" sz="2400" b="1" dirty="0">
                <a:solidFill>
                  <a:schemeClr val="tx1"/>
                </a:solidFill>
                <a:effectLst/>
                <a:latin typeface="Franklin Gothic Book" panose="020B0503020102020204" pitchFamily="34" charset="0"/>
                <a:ea typeface="Calibri" panose="020F0502020204030204" pitchFamily="34" charset="0"/>
              </a:rPr>
              <a:t> </a:t>
            </a:r>
            <a:r>
              <a:rPr lang="en-US" sz="2400" b="0" dirty="0">
                <a:solidFill>
                  <a:schemeClr val="tx1"/>
                </a:solidFill>
                <a:effectLst/>
                <a:latin typeface="Franklin Gothic Book" panose="020B0503020102020204" pitchFamily="34" charset="0"/>
                <a:ea typeface="Calibri" panose="020F0502020204030204" pitchFamily="34" charset="0"/>
              </a:rPr>
              <a:t>Atezolizumab + Carboplatin +</a:t>
            </a:r>
            <a:br>
              <a:rPr lang="en-US" sz="2400" b="0" dirty="0">
                <a:solidFill>
                  <a:schemeClr val="tx1"/>
                </a:solidFill>
                <a:effectLst/>
                <a:latin typeface="Franklin Gothic Book" panose="020B0503020102020204" pitchFamily="34" charset="0"/>
                <a:ea typeface="Calibri" panose="020F0502020204030204" pitchFamily="34" charset="0"/>
              </a:rPr>
            </a:br>
            <a:r>
              <a:rPr lang="en-US" sz="2400" b="0" dirty="0">
                <a:solidFill>
                  <a:schemeClr val="tx1"/>
                </a:solidFill>
                <a:effectLst/>
                <a:latin typeface="Franklin Gothic Book" panose="020B0503020102020204" pitchFamily="34" charset="0"/>
                <a:ea typeface="Calibri" panose="020F0502020204030204" pitchFamily="34" charset="0"/>
              </a:rPr>
              <a:t> Nab-Paclitaxel (A +</a:t>
            </a:r>
            <a:r>
              <a:rPr lang="en-US" sz="2400" b="0" dirty="0" err="1">
                <a:solidFill>
                  <a:schemeClr val="tx1"/>
                </a:solidFill>
                <a:effectLst/>
                <a:latin typeface="Franklin Gothic Book" panose="020B0503020102020204" pitchFamily="34" charset="0"/>
                <a:ea typeface="Calibri" panose="020F0502020204030204" pitchFamily="34" charset="0"/>
              </a:rPr>
              <a:t>CnP</a:t>
            </a:r>
            <a:r>
              <a:rPr lang="en-US" sz="2400" b="0" dirty="0">
                <a:solidFill>
                  <a:schemeClr val="tx1"/>
                </a:solidFill>
                <a:effectLst/>
                <a:latin typeface="Franklin Gothic Book" panose="020B0503020102020204" pitchFamily="34" charset="0"/>
                <a:ea typeface="Calibri" panose="020F0502020204030204" pitchFamily="34" charset="0"/>
              </a:rPr>
              <a:t>) identifies patients with SCC with </a:t>
            </a:r>
            <a:r>
              <a:rPr lang="en-US" sz="2400" b="0" dirty="0">
                <a:solidFill>
                  <a:srgbClr val="C00000"/>
                </a:solidFill>
                <a:effectLst/>
                <a:latin typeface="Franklin Gothic Book" panose="020B0503020102020204" pitchFamily="34" charset="0"/>
                <a:ea typeface="Calibri" panose="020F0502020204030204" pitchFamily="34" charset="0"/>
              </a:rPr>
              <a:t>higher risk </a:t>
            </a:r>
            <a:r>
              <a:rPr lang="en-US" sz="2400" b="0" dirty="0">
                <a:solidFill>
                  <a:schemeClr val="tx1"/>
                </a:solidFill>
                <a:effectLst/>
                <a:latin typeface="Franklin Gothic Book" panose="020B0503020102020204" pitchFamily="34" charset="0"/>
                <a:ea typeface="Calibri" panose="020F0502020204030204" pitchFamily="34" charset="0"/>
              </a:rPr>
              <a:t>for poorer outcomes</a:t>
            </a:r>
            <a:r>
              <a:rPr lang="en-US" sz="2400" b="0" dirty="0">
                <a:solidFill>
                  <a:schemeClr val="tx1"/>
                </a:solidFill>
                <a:effectLst/>
                <a:latin typeface="Franklin Gothic Book" panose="020B0503020102020204" pitchFamily="34" charset="0"/>
                <a:ea typeface="Arial" panose="020B0604020202020204" pitchFamily="34" charset="0"/>
              </a:rPr>
              <a:t> </a:t>
            </a:r>
            <a:br>
              <a:rPr lang="en-US" sz="1600" dirty="0">
                <a:effectLst/>
                <a:latin typeface="Franklin Gothic Book" panose="020B0503020102020204" pitchFamily="34" charset="0"/>
                <a:ea typeface="Times New Roman" panose="02020603050405020304" pitchFamily="18" charset="0"/>
              </a:rPr>
            </a:br>
            <a:br>
              <a:rPr lang="en-US" sz="3200" dirty="0">
                <a:solidFill>
                  <a:srgbClr val="C00000"/>
                </a:solidFill>
                <a:latin typeface="Arial" panose="020B0604020202020204" pitchFamily="34" charset="0"/>
                <a:cs typeface="Arial" panose="020B0604020202020204" pitchFamily="34" charset="0"/>
              </a:rPr>
            </a:br>
            <a:endParaRPr lang="en-US" sz="3200" dirty="0"/>
          </a:p>
        </p:txBody>
      </p:sp>
      <p:sp>
        <p:nvSpPr>
          <p:cNvPr id="4" name="Slide Number Placeholder 3">
            <a:extLst>
              <a:ext uri="{FF2B5EF4-FFF2-40B4-BE49-F238E27FC236}">
                <a16:creationId xmlns:a16="http://schemas.microsoft.com/office/drawing/2014/main" id="{8F3EA103-ABFD-4F9F-A641-4FABD8B16073}"/>
              </a:ext>
            </a:extLst>
          </p:cNvPr>
          <p:cNvSpPr>
            <a:spLocks noGrp="1"/>
          </p:cNvSpPr>
          <p:nvPr>
            <p:ph type="sldNum" sz="quarter" idx="12"/>
          </p:nvPr>
        </p:nvSpPr>
        <p:spPr/>
        <p:txBody>
          <a:bodyPr/>
          <a:lstStyle/>
          <a:p>
            <a:fld id="{6BA4E481-929C-6B40-8F72-F01C1848538C}" type="slidenum">
              <a:rPr lang="en-US" smtClean="0"/>
              <a:pPr/>
              <a:t>12</a:t>
            </a:fld>
            <a:endParaRPr lang="en-US" dirty="0"/>
          </a:p>
        </p:txBody>
      </p:sp>
      <p:pic>
        <p:nvPicPr>
          <p:cNvPr id="6" name="Picture 5" descr="A screenshot of a computer screen&#10;&#10;Description automatically generated with low confidence">
            <a:extLst>
              <a:ext uri="{FF2B5EF4-FFF2-40B4-BE49-F238E27FC236}">
                <a16:creationId xmlns:a16="http://schemas.microsoft.com/office/drawing/2014/main" id="{56FA0F50-337E-4BF9-B850-48DC11E741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696"/>
          <a:stretch/>
        </p:blipFill>
        <p:spPr bwMode="auto">
          <a:xfrm>
            <a:off x="2039036" y="1143383"/>
            <a:ext cx="7789818" cy="507961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4E8769C-E4AC-47B9-9D80-2722CD43AEB0}"/>
              </a:ext>
            </a:extLst>
          </p:cNvPr>
          <p:cNvSpPr txBox="1"/>
          <p:nvPr/>
        </p:nvSpPr>
        <p:spPr>
          <a:xfrm>
            <a:off x="169297" y="1377994"/>
            <a:ext cx="2078130" cy="1477328"/>
          </a:xfrm>
          <a:prstGeom prst="rect">
            <a:avLst/>
          </a:prstGeom>
          <a:noFill/>
        </p:spPr>
        <p:txBody>
          <a:bodyPr wrap="square" rtlCol="0">
            <a:spAutoFit/>
          </a:bodyPr>
          <a:lstStyle/>
          <a:p>
            <a:pPr algn="ctr"/>
            <a:r>
              <a:rPr lang="en-US" dirty="0">
                <a:latin typeface="Franklin Gothic Book" panose="020B0503020102020204" pitchFamily="34" charset="0"/>
                <a:cs typeface="Arial" panose="020B0604020202020204" pitchFamily="34" charset="0"/>
              </a:rPr>
              <a:t>Analysis limited to the </a:t>
            </a:r>
            <a:r>
              <a:rPr lang="en-US" dirty="0">
                <a:solidFill>
                  <a:srgbClr val="0070C0"/>
                </a:solidFill>
                <a:latin typeface="Franklin Gothic Book" panose="020B0503020102020204" pitchFamily="34" charset="0"/>
                <a:cs typeface="Arial" panose="020B0604020202020204" pitchFamily="34" charset="0"/>
              </a:rPr>
              <a:t>85 patients </a:t>
            </a:r>
            <a:r>
              <a:rPr lang="en-US" dirty="0">
                <a:latin typeface="Franklin Gothic Book" panose="020B0503020102020204" pitchFamily="34" charset="0"/>
                <a:cs typeface="Arial" panose="020B0604020202020204" pitchFamily="34" charset="0"/>
              </a:rPr>
              <a:t>with </a:t>
            </a:r>
            <a:r>
              <a:rPr lang="en-US" dirty="0">
                <a:solidFill>
                  <a:srgbClr val="C00000"/>
                </a:solidFill>
                <a:latin typeface="Franklin Gothic Book" panose="020B0503020102020204" pitchFamily="34" charset="0"/>
                <a:cs typeface="Arial" panose="020B0604020202020204" pitchFamily="34" charset="0"/>
              </a:rPr>
              <a:t>detectable</a:t>
            </a:r>
            <a:r>
              <a:rPr lang="en-US" dirty="0">
                <a:latin typeface="Franklin Gothic Book" panose="020B0503020102020204" pitchFamily="34" charset="0"/>
                <a:cs typeface="Arial" panose="020B0604020202020204" pitchFamily="34" charset="0"/>
              </a:rPr>
              <a:t> </a:t>
            </a:r>
            <a:r>
              <a:rPr lang="en-US" dirty="0">
                <a:solidFill>
                  <a:srgbClr val="0070C0"/>
                </a:solidFill>
                <a:latin typeface="Franklin Gothic Book" panose="020B0503020102020204" pitchFamily="34" charset="0"/>
                <a:cs typeface="Arial" panose="020B0604020202020204" pitchFamily="34" charset="0"/>
              </a:rPr>
              <a:t>ctDNA </a:t>
            </a:r>
            <a:r>
              <a:rPr lang="en-US" dirty="0">
                <a:solidFill>
                  <a:srgbClr val="C00000"/>
                </a:solidFill>
                <a:latin typeface="Franklin Gothic Book" panose="020B0503020102020204" pitchFamily="34" charset="0"/>
                <a:cs typeface="Arial" panose="020B0604020202020204" pitchFamily="34" charset="0"/>
              </a:rPr>
              <a:t>pre-treatment</a:t>
            </a:r>
          </a:p>
        </p:txBody>
      </p:sp>
      <p:sp>
        <p:nvSpPr>
          <p:cNvPr id="8" name="TextBox 7">
            <a:extLst>
              <a:ext uri="{FF2B5EF4-FFF2-40B4-BE49-F238E27FC236}">
                <a16:creationId xmlns:a16="http://schemas.microsoft.com/office/drawing/2014/main" id="{46AE7A83-F67C-912C-ECE0-A5A321812DCF}"/>
              </a:ext>
            </a:extLst>
          </p:cNvPr>
          <p:cNvSpPr txBox="1"/>
          <p:nvPr/>
        </p:nvSpPr>
        <p:spPr>
          <a:xfrm>
            <a:off x="4028945" y="1916302"/>
            <a:ext cx="1866900" cy="307777"/>
          </a:xfrm>
          <a:prstGeom prst="rect">
            <a:avLst/>
          </a:prstGeom>
          <a:noFill/>
        </p:spPr>
        <p:txBody>
          <a:bodyPr wrap="square" rtlCol="0">
            <a:spAutoFit/>
          </a:bodyPr>
          <a:lstStyle/>
          <a:p>
            <a:pPr algn="ctr"/>
            <a:r>
              <a:rPr lang="en-US" sz="1400" dirty="0">
                <a:solidFill>
                  <a:schemeClr val="bg2">
                    <a:lumMod val="25000"/>
                  </a:schemeClr>
                </a:solidFill>
                <a:latin typeface="Arial" panose="020B0604020202020204" pitchFamily="34" charset="0"/>
                <a:cs typeface="Arial" panose="020B0604020202020204" pitchFamily="34" charset="0"/>
              </a:rPr>
              <a:t>mPFS=</a:t>
            </a:r>
            <a:r>
              <a:rPr lang="en-US" sz="1400" b="1" dirty="0">
                <a:solidFill>
                  <a:schemeClr val="bg2">
                    <a:lumMod val="25000"/>
                  </a:schemeClr>
                </a:solidFill>
                <a:latin typeface="Arial" panose="020B0604020202020204" pitchFamily="34" charset="0"/>
                <a:cs typeface="Arial" panose="020B0604020202020204" pitchFamily="34" charset="0"/>
              </a:rPr>
              <a:t>6.1</a:t>
            </a:r>
            <a:r>
              <a:rPr lang="en-US" sz="1400" dirty="0">
                <a:solidFill>
                  <a:schemeClr val="bg2">
                    <a:lumMod val="25000"/>
                  </a:schemeClr>
                </a:solidFill>
                <a:latin typeface="Arial" panose="020B0604020202020204" pitchFamily="34" charset="0"/>
                <a:cs typeface="Arial" panose="020B0604020202020204" pitchFamily="34" charset="0"/>
              </a:rPr>
              <a:t> mo</a:t>
            </a:r>
          </a:p>
        </p:txBody>
      </p:sp>
      <p:sp>
        <p:nvSpPr>
          <p:cNvPr id="10" name="TextBox 9">
            <a:extLst>
              <a:ext uri="{FF2B5EF4-FFF2-40B4-BE49-F238E27FC236}">
                <a16:creationId xmlns:a16="http://schemas.microsoft.com/office/drawing/2014/main" id="{1FB5AA3A-F8BB-D767-3560-64E6C0343333}"/>
              </a:ext>
            </a:extLst>
          </p:cNvPr>
          <p:cNvSpPr txBox="1"/>
          <p:nvPr/>
        </p:nvSpPr>
        <p:spPr>
          <a:xfrm>
            <a:off x="3908776" y="2578323"/>
            <a:ext cx="1792509" cy="553998"/>
          </a:xfrm>
          <a:prstGeom prst="rect">
            <a:avLst/>
          </a:prstGeom>
          <a:noFill/>
        </p:spPr>
        <p:txBody>
          <a:bodyPr wrap="square" rtlCol="0">
            <a:spAutoFit/>
          </a:bodyPr>
          <a:lstStyle/>
          <a:p>
            <a:r>
              <a:rPr lang="en-US" sz="1400" dirty="0">
                <a:solidFill>
                  <a:srgbClr val="C00000"/>
                </a:solidFill>
                <a:latin typeface="Arial" panose="020B0604020202020204" pitchFamily="34" charset="0"/>
                <a:cs typeface="Arial" panose="020B0604020202020204" pitchFamily="34" charset="0"/>
              </a:rPr>
              <a:t>mPFS=</a:t>
            </a:r>
            <a:r>
              <a:rPr lang="en-US" sz="1400" b="1" dirty="0">
                <a:solidFill>
                  <a:srgbClr val="C00000"/>
                </a:solidFill>
                <a:latin typeface="Arial" panose="020B0604020202020204" pitchFamily="34" charset="0"/>
                <a:cs typeface="Arial" panose="020B0604020202020204" pitchFamily="34" charset="0"/>
              </a:rPr>
              <a:t>2.0 </a:t>
            </a:r>
            <a:r>
              <a:rPr lang="en-US" sz="1400" dirty="0">
                <a:solidFill>
                  <a:srgbClr val="C00000"/>
                </a:solidFill>
                <a:latin typeface="Arial" panose="020B0604020202020204" pitchFamily="34" charset="0"/>
                <a:cs typeface="Arial" panose="020B0604020202020204" pitchFamily="34" charset="0"/>
              </a:rPr>
              <a:t>mo</a:t>
            </a:r>
          </a:p>
          <a:p>
            <a:endParaRPr lang="en-US" sz="1600"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8A7E9E-9778-96EC-6C66-8A6E569DA88D}"/>
              </a:ext>
            </a:extLst>
          </p:cNvPr>
          <p:cNvSpPr txBox="1"/>
          <p:nvPr/>
        </p:nvSpPr>
        <p:spPr>
          <a:xfrm>
            <a:off x="296434" y="3835588"/>
            <a:ext cx="1742602" cy="923330"/>
          </a:xfrm>
          <a:prstGeom prst="rect">
            <a:avLst/>
          </a:prstGeom>
          <a:noFill/>
        </p:spPr>
        <p:txBody>
          <a:bodyPr wrap="square" rtlCol="0">
            <a:spAutoFit/>
          </a:bodyPr>
          <a:lstStyle/>
          <a:p>
            <a:pPr algn="ctr"/>
            <a:r>
              <a:rPr lang="en-US" dirty="0">
                <a:solidFill>
                  <a:srgbClr val="C00000"/>
                </a:solidFill>
                <a:latin typeface="Franklin Gothic Book" panose="020B0503020102020204" pitchFamily="34" charset="0"/>
                <a:cs typeface="Arial" panose="020B0604020202020204" pitchFamily="34" charset="0"/>
              </a:rPr>
              <a:t>Decrease </a:t>
            </a:r>
            <a:r>
              <a:rPr lang="en-US" dirty="0">
                <a:latin typeface="Franklin Gothic Book" panose="020B0503020102020204" pitchFamily="34" charset="0"/>
                <a:cs typeface="Arial" panose="020B0604020202020204" pitchFamily="34" charset="0"/>
              </a:rPr>
              <a:t>is defined as </a:t>
            </a:r>
            <a:r>
              <a:rPr lang="en-US" i="1" u="sng" dirty="0">
                <a:solidFill>
                  <a:srgbClr val="C00000"/>
                </a:solidFill>
                <a:latin typeface="Franklin Gothic Book" panose="020B0503020102020204" pitchFamily="34" charset="0"/>
                <a:cs typeface="Arial" panose="020B0604020202020204" pitchFamily="34" charset="0"/>
              </a:rPr>
              <a:t>any</a:t>
            </a:r>
            <a:r>
              <a:rPr lang="en-US" i="1" dirty="0">
                <a:latin typeface="Franklin Gothic Book" panose="020B0503020102020204" pitchFamily="34" charset="0"/>
                <a:cs typeface="Arial" panose="020B0604020202020204" pitchFamily="34" charset="0"/>
              </a:rPr>
              <a:t> </a:t>
            </a:r>
            <a:r>
              <a:rPr lang="en-US" u="sng" dirty="0">
                <a:solidFill>
                  <a:srgbClr val="C00000"/>
                </a:solidFill>
                <a:latin typeface="Franklin Gothic Book" panose="020B0503020102020204" pitchFamily="34" charset="0"/>
                <a:cs typeface="Arial" panose="020B0604020202020204" pitchFamily="34" charset="0"/>
              </a:rPr>
              <a:t>decrease</a:t>
            </a:r>
          </a:p>
        </p:txBody>
      </p:sp>
      <p:sp>
        <p:nvSpPr>
          <p:cNvPr id="12" name="TextBox 11">
            <a:extLst>
              <a:ext uri="{FF2B5EF4-FFF2-40B4-BE49-F238E27FC236}">
                <a16:creationId xmlns:a16="http://schemas.microsoft.com/office/drawing/2014/main" id="{C8CF8F90-B876-038B-EEB4-9AB12543F480}"/>
              </a:ext>
            </a:extLst>
          </p:cNvPr>
          <p:cNvSpPr txBox="1"/>
          <p:nvPr/>
        </p:nvSpPr>
        <p:spPr>
          <a:xfrm>
            <a:off x="4856780" y="4218193"/>
            <a:ext cx="1390650" cy="492443"/>
          </a:xfrm>
          <a:prstGeom prst="rect">
            <a:avLst/>
          </a:prstGeom>
          <a:noFill/>
        </p:spPr>
        <p:txBody>
          <a:bodyPr wrap="square" rtlCol="0">
            <a:spAutoFit/>
          </a:bodyPr>
          <a:lstStyle/>
          <a:p>
            <a:pPr algn="ctr"/>
            <a:r>
              <a:rPr lang="en-US" sz="1400" dirty="0">
                <a:solidFill>
                  <a:schemeClr val="bg2">
                    <a:lumMod val="25000"/>
                  </a:schemeClr>
                </a:solidFill>
                <a:latin typeface="Arial" panose="020B0604020202020204" pitchFamily="34" charset="0"/>
                <a:cs typeface="Arial" panose="020B0604020202020204" pitchFamily="34" charset="0"/>
              </a:rPr>
              <a:t>mOS=</a:t>
            </a:r>
            <a:r>
              <a:rPr lang="en-US" sz="1400" b="1" dirty="0">
                <a:solidFill>
                  <a:schemeClr val="bg2">
                    <a:lumMod val="25000"/>
                  </a:schemeClr>
                </a:solidFill>
                <a:latin typeface="Arial" panose="020B0604020202020204" pitchFamily="34" charset="0"/>
                <a:cs typeface="Arial" panose="020B0604020202020204" pitchFamily="34" charset="0"/>
              </a:rPr>
              <a:t>15.3</a:t>
            </a:r>
            <a:r>
              <a:rPr lang="en-US" sz="1400" dirty="0">
                <a:solidFill>
                  <a:schemeClr val="bg2">
                    <a:lumMod val="25000"/>
                  </a:schemeClr>
                </a:solidFill>
                <a:latin typeface="Arial" panose="020B0604020202020204" pitchFamily="34" charset="0"/>
                <a:cs typeface="Arial" panose="020B0604020202020204" pitchFamily="34" charset="0"/>
              </a:rPr>
              <a:t> mo</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4B0CF2B-2B74-6E62-9580-6490B545FE1F}"/>
              </a:ext>
            </a:extLst>
          </p:cNvPr>
          <p:cNvSpPr txBox="1"/>
          <p:nvPr/>
        </p:nvSpPr>
        <p:spPr>
          <a:xfrm>
            <a:off x="3189905" y="4999243"/>
            <a:ext cx="1390650" cy="492443"/>
          </a:xfrm>
          <a:prstGeom prst="rect">
            <a:avLst/>
          </a:prstGeom>
          <a:noFill/>
        </p:spPr>
        <p:txBody>
          <a:bodyPr wrap="square" rtlCol="0">
            <a:spAutoFit/>
          </a:bodyPr>
          <a:lstStyle/>
          <a:p>
            <a:pPr algn="ctr"/>
            <a:r>
              <a:rPr lang="en-US" sz="1400" dirty="0">
                <a:solidFill>
                  <a:srgbClr val="C00000"/>
                </a:solidFill>
                <a:latin typeface="Arial" panose="020B0604020202020204" pitchFamily="34" charset="0"/>
                <a:cs typeface="Arial" panose="020B0604020202020204" pitchFamily="34" charset="0"/>
              </a:rPr>
              <a:t>mOS=</a:t>
            </a:r>
            <a:r>
              <a:rPr lang="en-US" sz="1400" b="1" dirty="0">
                <a:solidFill>
                  <a:srgbClr val="C00000"/>
                </a:solidFill>
                <a:latin typeface="Arial" panose="020B0604020202020204" pitchFamily="34" charset="0"/>
                <a:cs typeface="Arial" panose="020B0604020202020204" pitchFamily="34" charset="0"/>
              </a:rPr>
              <a:t>5.3</a:t>
            </a:r>
            <a:r>
              <a:rPr lang="en-US" sz="1400" dirty="0">
                <a:solidFill>
                  <a:srgbClr val="C00000"/>
                </a:solidFill>
                <a:latin typeface="Arial" panose="020B0604020202020204" pitchFamily="34" charset="0"/>
                <a:cs typeface="Arial" panose="020B0604020202020204" pitchFamily="34" charset="0"/>
              </a:rPr>
              <a:t> mo</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9BB79BF-E42E-0FFD-F316-555741DC46A1}"/>
              </a:ext>
            </a:extLst>
          </p:cNvPr>
          <p:cNvSpPr txBox="1"/>
          <p:nvPr/>
        </p:nvSpPr>
        <p:spPr>
          <a:xfrm>
            <a:off x="9860607" y="2555699"/>
            <a:ext cx="2078130" cy="1477328"/>
          </a:xfrm>
          <a:prstGeom prst="rect">
            <a:avLst/>
          </a:prstGeom>
          <a:noFill/>
        </p:spPr>
        <p:txBody>
          <a:bodyPr wrap="square" rtlCol="0">
            <a:spAutoFit/>
          </a:bodyPr>
          <a:lstStyle/>
          <a:p>
            <a:pPr algn="ctr"/>
            <a:r>
              <a:rPr lang="en-US" dirty="0">
                <a:solidFill>
                  <a:srgbClr val="C00000"/>
                </a:solidFill>
                <a:latin typeface="Franklin Gothic Book" panose="020B0503020102020204" pitchFamily="34" charset="0"/>
                <a:cs typeface="Arial" panose="020B0604020202020204" pitchFamily="34" charset="0"/>
              </a:rPr>
              <a:t>PFS</a:t>
            </a:r>
            <a:r>
              <a:rPr lang="en-US" dirty="0">
                <a:solidFill>
                  <a:srgbClr val="0070C0"/>
                </a:solidFill>
                <a:latin typeface="Franklin Gothic Book" panose="020B0503020102020204" pitchFamily="34" charset="0"/>
                <a:cs typeface="Arial" panose="020B0604020202020204" pitchFamily="34" charset="0"/>
              </a:rPr>
              <a:t> </a:t>
            </a:r>
            <a:r>
              <a:rPr lang="en-US" dirty="0">
                <a:latin typeface="Franklin Gothic Book" panose="020B0503020102020204" pitchFamily="34" charset="0"/>
                <a:cs typeface="Arial" panose="020B0604020202020204" pitchFamily="34" charset="0"/>
              </a:rPr>
              <a:t>and </a:t>
            </a:r>
            <a:r>
              <a:rPr lang="en-US" dirty="0">
                <a:solidFill>
                  <a:srgbClr val="C00000"/>
                </a:solidFill>
                <a:latin typeface="Franklin Gothic Book" panose="020B0503020102020204" pitchFamily="34" charset="0"/>
                <a:cs typeface="Arial" panose="020B0604020202020204" pitchFamily="34" charset="0"/>
              </a:rPr>
              <a:t>OS</a:t>
            </a:r>
            <a:r>
              <a:rPr lang="en-US" dirty="0">
                <a:latin typeface="Franklin Gothic Book" panose="020B0503020102020204" pitchFamily="34" charset="0"/>
                <a:cs typeface="Arial" panose="020B0604020202020204" pitchFamily="34" charset="0"/>
              </a:rPr>
              <a:t> are </a:t>
            </a:r>
            <a:r>
              <a:rPr lang="en-US" dirty="0">
                <a:solidFill>
                  <a:srgbClr val="C00000"/>
                </a:solidFill>
                <a:latin typeface="Franklin Gothic Book" panose="020B0503020102020204" pitchFamily="34" charset="0"/>
                <a:cs typeface="Arial" panose="020B0604020202020204" pitchFamily="34" charset="0"/>
              </a:rPr>
              <a:t>landmarked from C4D1 </a:t>
            </a:r>
          </a:p>
          <a:p>
            <a:pPr algn="ctr"/>
            <a:r>
              <a:rPr lang="en-US" dirty="0">
                <a:latin typeface="Franklin Gothic Book" panose="020B0503020102020204" pitchFamily="34" charset="0"/>
                <a:cs typeface="Arial" panose="020B0604020202020204" pitchFamily="34" charset="0"/>
              </a:rPr>
              <a:t>(i.e., 9 weeks into induction therapy)</a:t>
            </a:r>
          </a:p>
        </p:txBody>
      </p:sp>
      <p:sp>
        <p:nvSpPr>
          <p:cNvPr id="15" name="TextBox 14">
            <a:extLst>
              <a:ext uri="{FF2B5EF4-FFF2-40B4-BE49-F238E27FC236}">
                <a16:creationId xmlns:a16="http://schemas.microsoft.com/office/drawing/2014/main" id="{12246831-851C-419D-7044-2E7A74E40B3C}"/>
              </a:ext>
            </a:extLst>
          </p:cNvPr>
          <p:cNvSpPr txBox="1"/>
          <p:nvPr/>
        </p:nvSpPr>
        <p:spPr>
          <a:xfrm>
            <a:off x="8049887" y="1870236"/>
            <a:ext cx="1866900" cy="307777"/>
          </a:xfrm>
          <a:prstGeom prst="rect">
            <a:avLst/>
          </a:prstGeom>
          <a:noFill/>
        </p:spPr>
        <p:txBody>
          <a:bodyPr wrap="square" rtlCol="0">
            <a:spAutoFit/>
          </a:bodyPr>
          <a:lstStyle/>
          <a:p>
            <a:pPr algn="ctr"/>
            <a:r>
              <a:rPr lang="en-US" sz="1400" dirty="0">
                <a:solidFill>
                  <a:schemeClr val="bg2">
                    <a:lumMod val="25000"/>
                  </a:schemeClr>
                </a:solidFill>
                <a:latin typeface="Arial" panose="020B0604020202020204" pitchFamily="34" charset="0"/>
                <a:cs typeface="Arial" panose="020B0604020202020204" pitchFamily="34" charset="0"/>
              </a:rPr>
              <a:t>mPFS=</a:t>
            </a:r>
            <a:r>
              <a:rPr lang="en-US" sz="1400" b="1" dirty="0">
                <a:solidFill>
                  <a:schemeClr val="bg2">
                    <a:lumMod val="25000"/>
                  </a:schemeClr>
                </a:solidFill>
                <a:latin typeface="Arial" panose="020B0604020202020204" pitchFamily="34" charset="0"/>
                <a:cs typeface="Arial" panose="020B0604020202020204" pitchFamily="34" charset="0"/>
              </a:rPr>
              <a:t>9.9</a:t>
            </a:r>
            <a:r>
              <a:rPr lang="en-US" sz="1400" dirty="0">
                <a:solidFill>
                  <a:schemeClr val="bg2">
                    <a:lumMod val="25000"/>
                  </a:schemeClr>
                </a:solidFill>
                <a:latin typeface="Arial" panose="020B0604020202020204" pitchFamily="34" charset="0"/>
                <a:cs typeface="Arial" panose="020B0604020202020204" pitchFamily="34" charset="0"/>
              </a:rPr>
              <a:t> mo</a:t>
            </a:r>
          </a:p>
        </p:txBody>
      </p:sp>
      <p:sp>
        <p:nvSpPr>
          <p:cNvPr id="16" name="TextBox 15">
            <a:extLst>
              <a:ext uri="{FF2B5EF4-FFF2-40B4-BE49-F238E27FC236}">
                <a16:creationId xmlns:a16="http://schemas.microsoft.com/office/drawing/2014/main" id="{C32CE69A-E4B9-AA66-DA86-2F87673A97C7}"/>
              </a:ext>
            </a:extLst>
          </p:cNvPr>
          <p:cNvSpPr txBox="1"/>
          <p:nvPr/>
        </p:nvSpPr>
        <p:spPr>
          <a:xfrm>
            <a:off x="8124278" y="2387031"/>
            <a:ext cx="1792509" cy="553998"/>
          </a:xfrm>
          <a:prstGeom prst="rect">
            <a:avLst/>
          </a:prstGeom>
          <a:noFill/>
        </p:spPr>
        <p:txBody>
          <a:bodyPr wrap="square" rtlCol="0">
            <a:spAutoFit/>
          </a:bodyPr>
          <a:lstStyle/>
          <a:p>
            <a:r>
              <a:rPr lang="en-US" sz="1400" dirty="0">
                <a:solidFill>
                  <a:srgbClr val="C00000"/>
                </a:solidFill>
                <a:latin typeface="Arial" panose="020B0604020202020204" pitchFamily="34" charset="0"/>
                <a:cs typeface="Arial" panose="020B0604020202020204" pitchFamily="34" charset="0"/>
              </a:rPr>
              <a:t>mPFS=</a:t>
            </a:r>
            <a:r>
              <a:rPr lang="en-US" sz="1400" b="1" dirty="0">
                <a:solidFill>
                  <a:srgbClr val="C00000"/>
                </a:solidFill>
                <a:latin typeface="Arial" panose="020B0604020202020204" pitchFamily="34" charset="0"/>
                <a:cs typeface="Arial" panose="020B0604020202020204" pitchFamily="34" charset="0"/>
              </a:rPr>
              <a:t>3.5 </a:t>
            </a:r>
            <a:r>
              <a:rPr lang="en-US" sz="1400" dirty="0">
                <a:solidFill>
                  <a:srgbClr val="C00000"/>
                </a:solidFill>
                <a:latin typeface="Arial" panose="020B0604020202020204" pitchFamily="34" charset="0"/>
                <a:cs typeface="Arial" panose="020B0604020202020204" pitchFamily="34" charset="0"/>
              </a:rPr>
              <a:t>mo</a:t>
            </a:r>
          </a:p>
          <a:p>
            <a:endParaRPr lang="en-US" sz="1600" dirty="0">
              <a:solidFill>
                <a:srgbClr val="C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EAB3F82-70C5-4216-F97B-6193C794935F}"/>
              </a:ext>
            </a:extLst>
          </p:cNvPr>
          <p:cNvSpPr txBox="1"/>
          <p:nvPr/>
        </p:nvSpPr>
        <p:spPr>
          <a:xfrm>
            <a:off x="8469957" y="3817217"/>
            <a:ext cx="1390650" cy="492443"/>
          </a:xfrm>
          <a:prstGeom prst="rect">
            <a:avLst/>
          </a:prstGeom>
          <a:noFill/>
        </p:spPr>
        <p:txBody>
          <a:bodyPr wrap="square" rtlCol="0">
            <a:spAutoFit/>
          </a:bodyPr>
          <a:lstStyle/>
          <a:p>
            <a:pPr algn="ctr"/>
            <a:r>
              <a:rPr lang="en-US" sz="1400" dirty="0">
                <a:solidFill>
                  <a:schemeClr val="bg2">
                    <a:lumMod val="25000"/>
                  </a:schemeClr>
                </a:solidFill>
                <a:latin typeface="Arial" panose="020B0604020202020204" pitchFamily="34" charset="0"/>
                <a:cs typeface="Arial" panose="020B0604020202020204" pitchFamily="34" charset="0"/>
              </a:rPr>
              <a:t>mOS=</a:t>
            </a:r>
            <a:r>
              <a:rPr lang="en-US" sz="1400" b="1" dirty="0">
                <a:solidFill>
                  <a:schemeClr val="bg2">
                    <a:lumMod val="25000"/>
                  </a:schemeClr>
                </a:solidFill>
                <a:latin typeface="Arial" panose="020B0604020202020204" pitchFamily="34" charset="0"/>
                <a:cs typeface="Arial" panose="020B0604020202020204" pitchFamily="34" charset="0"/>
              </a:rPr>
              <a:t>NR</a:t>
            </a:r>
            <a:endParaRPr lang="en-US" sz="1400" dirty="0">
              <a:solidFill>
                <a:schemeClr val="bg2">
                  <a:lumMod val="25000"/>
                </a:schemeClr>
              </a:solidFill>
              <a:latin typeface="Arial" panose="020B0604020202020204" pitchFamily="34" charset="0"/>
              <a:cs typeface="Arial" panose="020B0604020202020204" pitchFamily="34" charset="0"/>
            </a:endParaRPr>
          </a:p>
          <a:p>
            <a:pPr algn="ctr"/>
            <a:endParaRPr lang="en-US" sz="12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BFB0A9D-9196-DA6C-F342-FCD2903252BB}"/>
              </a:ext>
            </a:extLst>
          </p:cNvPr>
          <p:cNvSpPr txBox="1"/>
          <p:nvPr/>
        </p:nvSpPr>
        <p:spPr>
          <a:xfrm>
            <a:off x="6733628" y="4706397"/>
            <a:ext cx="1390650" cy="492443"/>
          </a:xfrm>
          <a:prstGeom prst="rect">
            <a:avLst/>
          </a:prstGeom>
          <a:noFill/>
        </p:spPr>
        <p:txBody>
          <a:bodyPr wrap="square" rtlCol="0">
            <a:spAutoFit/>
          </a:bodyPr>
          <a:lstStyle/>
          <a:p>
            <a:pPr algn="ctr"/>
            <a:r>
              <a:rPr lang="en-US" sz="1400" dirty="0">
                <a:solidFill>
                  <a:srgbClr val="C00000"/>
                </a:solidFill>
                <a:latin typeface="Arial" panose="020B0604020202020204" pitchFamily="34" charset="0"/>
                <a:cs typeface="Arial" panose="020B0604020202020204" pitchFamily="34" charset="0"/>
              </a:rPr>
              <a:t>mOS=</a:t>
            </a:r>
            <a:r>
              <a:rPr lang="en-US" sz="1400" b="1" dirty="0">
                <a:solidFill>
                  <a:srgbClr val="C00000"/>
                </a:solidFill>
                <a:latin typeface="Arial" panose="020B0604020202020204" pitchFamily="34" charset="0"/>
                <a:cs typeface="Arial" panose="020B0604020202020204" pitchFamily="34" charset="0"/>
              </a:rPr>
              <a:t>8.9</a:t>
            </a:r>
            <a:r>
              <a:rPr lang="en-US" sz="1400" dirty="0">
                <a:solidFill>
                  <a:srgbClr val="C00000"/>
                </a:solidFill>
                <a:latin typeface="Arial" panose="020B0604020202020204" pitchFamily="34" charset="0"/>
                <a:cs typeface="Arial" panose="020B0604020202020204" pitchFamily="34" charset="0"/>
              </a:rPr>
              <a:t> mo</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230D8-F957-1F7A-3D63-AD652BD3D80C}"/>
              </a:ext>
            </a:extLst>
          </p:cNvPr>
          <p:cNvSpPr txBox="1"/>
          <p:nvPr/>
        </p:nvSpPr>
        <p:spPr>
          <a:xfrm>
            <a:off x="7217196" y="6271583"/>
            <a:ext cx="4333975" cy="307777"/>
          </a:xfrm>
          <a:prstGeom prst="rect">
            <a:avLst/>
          </a:prstGeom>
          <a:noFill/>
        </p:spPr>
        <p:txBody>
          <a:bodyPr wrap="square" rtlCol="0">
            <a:spAutoFit/>
          </a:bodyPr>
          <a:lstStyle/>
          <a:p>
            <a:pPr algn="r"/>
            <a:r>
              <a:rPr lang="en-US" sz="1400" dirty="0">
                <a:solidFill>
                  <a:srgbClr val="000000"/>
                </a:solidFill>
                <a:latin typeface="Franklin Gothic Book" panose="020B0503020102020204" pitchFamily="34" charset="0"/>
                <a:cs typeface="Arial" panose="020B0604020202020204" pitchFamily="34" charset="0"/>
              </a:rPr>
              <a:t>Pellini B, et al. </a:t>
            </a:r>
            <a:r>
              <a:rPr lang="en-US" sz="1400" i="1" dirty="0">
                <a:solidFill>
                  <a:srgbClr val="000000"/>
                </a:solidFill>
                <a:latin typeface="Franklin Gothic Book" panose="020B0503020102020204" pitchFamily="34" charset="0"/>
                <a:cs typeface="Arial" panose="020B0604020202020204" pitchFamily="34" charset="0"/>
              </a:rPr>
              <a:t>Clin Cancer Res</a:t>
            </a:r>
            <a:r>
              <a:rPr lang="en-US" sz="1400" dirty="0">
                <a:solidFill>
                  <a:srgbClr val="000000"/>
                </a:solidFill>
                <a:latin typeface="Franklin Gothic Book" panose="020B0503020102020204" pitchFamily="34" charset="0"/>
                <a:cs typeface="Arial" panose="020B0604020202020204" pitchFamily="34" charset="0"/>
              </a:rPr>
              <a:t>.2023</a:t>
            </a:r>
          </a:p>
        </p:txBody>
      </p:sp>
    </p:spTree>
    <p:extLst>
      <p:ext uri="{BB962C8B-B14F-4D97-AF65-F5344CB8AC3E}">
        <p14:creationId xmlns:p14="http://schemas.microsoft.com/office/powerpoint/2010/main" val="105266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265B-F7E4-46F0-9229-2A4AB3A3FB73}"/>
              </a:ext>
            </a:extLst>
          </p:cNvPr>
          <p:cNvSpPr>
            <a:spLocks noGrp="1"/>
          </p:cNvSpPr>
          <p:nvPr>
            <p:ph type="title"/>
          </p:nvPr>
        </p:nvSpPr>
        <p:spPr/>
        <p:txBody>
          <a:bodyPr/>
          <a:lstStyle/>
          <a:p>
            <a:pPr algn="ctr"/>
            <a:r>
              <a:rPr lang="en-US" sz="2400" b="0" dirty="0">
                <a:solidFill>
                  <a:srgbClr val="C00000"/>
                </a:solidFill>
                <a:effectLst/>
                <a:latin typeface="Franklin Gothic Book" panose="020B0503020102020204" pitchFamily="34" charset="0"/>
                <a:ea typeface="Arial" panose="020B0604020202020204" pitchFamily="34" charset="0"/>
              </a:rPr>
              <a:t>ctDNA detection at C4D1</a:t>
            </a:r>
            <a:r>
              <a:rPr lang="en-US" sz="2400" b="0" dirty="0">
                <a:effectLst/>
                <a:latin typeface="Franklin Gothic Book" panose="020B0503020102020204" pitchFamily="34" charset="0"/>
                <a:ea typeface="Arial" panose="020B0604020202020204" pitchFamily="34" charset="0"/>
              </a:rPr>
              <a:t> on </a:t>
            </a:r>
            <a:r>
              <a:rPr lang="en-US" sz="2400" b="0" dirty="0">
                <a:solidFill>
                  <a:schemeClr val="tx1"/>
                </a:solidFill>
                <a:effectLst/>
                <a:latin typeface="Franklin Gothic Book" panose="020B0503020102020204" pitchFamily="34" charset="0"/>
                <a:ea typeface="Calibri" panose="020F0502020204030204" pitchFamily="34" charset="0"/>
              </a:rPr>
              <a:t>Atezolizumab + Carboplatin +</a:t>
            </a:r>
            <a:br>
              <a:rPr lang="en-US" sz="2400" b="0" dirty="0">
                <a:solidFill>
                  <a:schemeClr val="tx1"/>
                </a:solidFill>
                <a:effectLst/>
                <a:latin typeface="Franklin Gothic Book" panose="020B0503020102020204" pitchFamily="34" charset="0"/>
                <a:ea typeface="Calibri" panose="020F0502020204030204" pitchFamily="34" charset="0"/>
              </a:rPr>
            </a:br>
            <a:r>
              <a:rPr lang="en-US" sz="2400" b="0" dirty="0">
                <a:solidFill>
                  <a:schemeClr val="tx1"/>
                </a:solidFill>
                <a:effectLst/>
                <a:latin typeface="Franklin Gothic Book" panose="020B0503020102020204" pitchFamily="34" charset="0"/>
                <a:ea typeface="Calibri" panose="020F0502020204030204" pitchFamily="34" charset="0"/>
              </a:rPr>
              <a:t> Nab-Paclitaxel (A +</a:t>
            </a:r>
            <a:r>
              <a:rPr lang="en-US" sz="2400" b="0" dirty="0" err="1">
                <a:solidFill>
                  <a:schemeClr val="tx1"/>
                </a:solidFill>
                <a:effectLst/>
                <a:latin typeface="Franklin Gothic Book" panose="020B0503020102020204" pitchFamily="34" charset="0"/>
                <a:ea typeface="Calibri" panose="020F0502020204030204" pitchFamily="34" charset="0"/>
              </a:rPr>
              <a:t>CnP</a:t>
            </a:r>
            <a:r>
              <a:rPr lang="en-US" sz="2400" b="0" dirty="0">
                <a:solidFill>
                  <a:schemeClr val="tx1"/>
                </a:solidFill>
                <a:effectLst/>
                <a:latin typeface="Franklin Gothic Book" panose="020B0503020102020204" pitchFamily="34" charset="0"/>
                <a:ea typeface="Calibri" panose="020F0502020204030204" pitchFamily="34" charset="0"/>
              </a:rPr>
              <a:t>) </a:t>
            </a:r>
            <a:r>
              <a:rPr lang="en-US" sz="2400" b="0" dirty="0">
                <a:effectLst/>
                <a:latin typeface="Franklin Gothic Book" panose="020B0503020102020204" pitchFamily="34" charset="0"/>
                <a:ea typeface="Arial" panose="020B0604020202020204" pitchFamily="34" charset="0"/>
              </a:rPr>
              <a:t>can </a:t>
            </a:r>
            <a:r>
              <a:rPr lang="en-US" sz="2400" b="0" dirty="0">
                <a:solidFill>
                  <a:srgbClr val="C00000"/>
                </a:solidFill>
                <a:effectLst/>
                <a:latin typeface="Franklin Gothic Book" panose="020B0503020102020204" pitchFamily="34" charset="0"/>
                <a:ea typeface="Arial" panose="020B0604020202020204" pitchFamily="34" charset="0"/>
              </a:rPr>
              <a:t>risk stratify </a:t>
            </a:r>
            <a:r>
              <a:rPr lang="en-US" sz="2400" b="0" dirty="0">
                <a:effectLst/>
                <a:latin typeface="Franklin Gothic Book" panose="020B0503020102020204" pitchFamily="34" charset="0"/>
                <a:ea typeface="Arial" panose="020B0604020202020204" pitchFamily="34" charset="0"/>
              </a:rPr>
              <a:t>patients with SCC </a:t>
            </a:r>
            <a:r>
              <a:rPr lang="en-US" sz="2400" b="0" dirty="0">
                <a:solidFill>
                  <a:srgbClr val="C00000"/>
                </a:solidFill>
                <a:effectLst/>
                <a:latin typeface="Franklin Gothic Book" panose="020B0503020102020204" pitchFamily="34" charset="0"/>
                <a:ea typeface="Arial" panose="020B0604020202020204" pitchFamily="34" charset="0"/>
              </a:rPr>
              <a:t>before maintenance </a:t>
            </a:r>
            <a:r>
              <a:rPr lang="en-US" sz="2400" b="0" dirty="0">
                <a:effectLst/>
                <a:latin typeface="Franklin Gothic Book" panose="020B0503020102020204" pitchFamily="34" charset="0"/>
                <a:ea typeface="Arial" panose="020B0604020202020204" pitchFamily="34" charset="0"/>
              </a:rPr>
              <a:t>therapy start</a:t>
            </a:r>
            <a:endParaRPr lang="en-US" sz="4400" b="0" dirty="0">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9DE7612D-D8F1-48C3-A2CB-70380E2CC578}"/>
              </a:ext>
            </a:extLst>
          </p:cNvPr>
          <p:cNvSpPr>
            <a:spLocks noGrp="1"/>
          </p:cNvSpPr>
          <p:nvPr>
            <p:ph type="sldNum" sz="quarter" idx="12"/>
          </p:nvPr>
        </p:nvSpPr>
        <p:spPr/>
        <p:txBody>
          <a:bodyPr/>
          <a:lstStyle/>
          <a:p>
            <a:fld id="{6BA4E481-929C-6B40-8F72-F01C1848538C}" type="slidenum">
              <a:rPr lang="en-US" smtClean="0"/>
              <a:pPr/>
              <a:t>13</a:t>
            </a:fld>
            <a:endParaRPr lang="en-US" dirty="0"/>
          </a:p>
        </p:txBody>
      </p:sp>
      <p:pic>
        <p:nvPicPr>
          <p:cNvPr id="5" name="Picture 4" descr="A screenshot of a computer screen&#10;&#10;Description automatically generated with low confidence">
            <a:extLst>
              <a:ext uri="{FF2B5EF4-FFF2-40B4-BE49-F238E27FC236}">
                <a16:creationId xmlns:a16="http://schemas.microsoft.com/office/drawing/2014/main" id="{C8D6225F-FA70-4924-8015-83A974F338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333"/>
          <a:stretch/>
        </p:blipFill>
        <p:spPr bwMode="auto">
          <a:xfrm>
            <a:off x="2195279" y="1443119"/>
            <a:ext cx="8258641" cy="4286629"/>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4178AAB7-5B88-4855-BDE9-2187AF9FFE73}"/>
              </a:ext>
            </a:extLst>
          </p:cNvPr>
          <p:cNvSpPr/>
          <p:nvPr/>
        </p:nvSpPr>
        <p:spPr>
          <a:xfrm>
            <a:off x="5891349" y="3579223"/>
            <a:ext cx="186067" cy="2220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CB3DB815-6FE1-4AD1-83F9-6B920069F3CD}"/>
              </a:ext>
            </a:extLst>
          </p:cNvPr>
          <p:cNvSpPr/>
          <p:nvPr/>
        </p:nvSpPr>
        <p:spPr>
          <a:xfrm>
            <a:off x="9145089" y="3624942"/>
            <a:ext cx="186067" cy="2220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4645744D-8C0E-4283-A65B-A499981C621C}"/>
              </a:ext>
            </a:extLst>
          </p:cNvPr>
          <p:cNvSpPr txBox="1"/>
          <p:nvPr/>
        </p:nvSpPr>
        <p:spPr>
          <a:xfrm>
            <a:off x="4021765" y="1080627"/>
            <a:ext cx="4316819" cy="400110"/>
          </a:xfrm>
          <a:prstGeom prst="rect">
            <a:avLst/>
          </a:prstGeom>
          <a:noFill/>
        </p:spPr>
        <p:txBody>
          <a:bodyPr wrap="square" rtlCol="0">
            <a:spAutoFit/>
          </a:bodyPr>
          <a:lstStyle/>
          <a:p>
            <a:pPr algn="ctr"/>
            <a:r>
              <a:rPr lang="en-US" sz="2000" b="1" dirty="0">
                <a:solidFill>
                  <a:schemeClr val="accent5">
                    <a:lumMod val="75000"/>
                  </a:schemeClr>
                </a:solidFill>
                <a:latin typeface="Franklin Gothic Book" panose="020B0503020102020204" pitchFamily="34" charset="0"/>
                <a:cs typeface="Arial" panose="020B0604020202020204" pitchFamily="34" charset="0"/>
              </a:rPr>
              <a:t>ctDNA + at C4D1</a:t>
            </a:r>
            <a:endParaRPr lang="en-US" sz="2000" dirty="0">
              <a:solidFill>
                <a:schemeClr val="accent5">
                  <a:lumMod val="75000"/>
                </a:schemeClr>
              </a:solidFill>
              <a:latin typeface="Franklin Gothic Book" panose="020B05030201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1B492F-D73B-8B08-7976-DE2F69ACA1A2}"/>
              </a:ext>
            </a:extLst>
          </p:cNvPr>
          <p:cNvSpPr txBox="1"/>
          <p:nvPr/>
        </p:nvSpPr>
        <p:spPr>
          <a:xfrm>
            <a:off x="4326082" y="2735067"/>
            <a:ext cx="1482436" cy="307777"/>
          </a:xfrm>
          <a:prstGeom prst="rect">
            <a:avLst/>
          </a:prstGeom>
          <a:noFill/>
        </p:spPr>
        <p:txBody>
          <a:bodyPr wrap="square" rtlCol="0">
            <a:spAutoFit/>
          </a:bodyPr>
          <a:lstStyle/>
          <a:p>
            <a:r>
              <a:rPr lang="en-US" sz="1400" dirty="0">
                <a:solidFill>
                  <a:schemeClr val="accent1">
                    <a:lumMod val="50000"/>
                  </a:schemeClr>
                </a:solidFill>
                <a:latin typeface="Arial" panose="020B0604020202020204" pitchFamily="34" charset="0"/>
                <a:cs typeface="Arial" panose="020B0604020202020204" pitchFamily="34" charset="0"/>
              </a:rPr>
              <a:t>mPFS=</a:t>
            </a:r>
            <a:r>
              <a:rPr lang="en-US" sz="1400" b="1" dirty="0">
                <a:solidFill>
                  <a:schemeClr val="accent1">
                    <a:lumMod val="50000"/>
                  </a:schemeClr>
                </a:solidFill>
                <a:latin typeface="Arial" panose="020B0604020202020204" pitchFamily="34" charset="0"/>
                <a:cs typeface="Arial" panose="020B0604020202020204" pitchFamily="34" charset="0"/>
              </a:rPr>
              <a:t>8.8</a:t>
            </a:r>
            <a:r>
              <a:rPr lang="en-US" sz="1400" dirty="0">
                <a:solidFill>
                  <a:schemeClr val="accent1">
                    <a:lumMod val="50000"/>
                  </a:schemeClr>
                </a:solidFill>
                <a:latin typeface="Arial" panose="020B0604020202020204" pitchFamily="34" charset="0"/>
                <a:cs typeface="Arial" panose="020B0604020202020204" pitchFamily="34" charset="0"/>
              </a:rPr>
              <a:t> mo</a:t>
            </a:r>
          </a:p>
        </p:txBody>
      </p:sp>
      <p:sp>
        <p:nvSpPr>
          <p:cNvPr id="10" name="TextBox 9">
            <a:extLst>
              <a:ext uri="{FF2B5EF4-FFF2-40B4-BE49-F238E27FC236}">
                <a16:creationId xmlns:a16="http://schemas.microsoft.com/office/drawing/2014/main" id="{C9DFB92A-A3EE-646E-5F98-9AFBE9C2B69E}"/>
              </a:ext>
            </a:extLst>
          </p:cNvPr>
          <p:cNvSpPr txBox="1"/>
          <p:nvPr/>
        </p:nvSpPr>
        <p:spPr>
          <a:xfrm>
            <a:off x="4326082" y="3868679"/>
            <a:ext cx="1482436" cy="307777"/>
          </a:xfrm>
          <a:prstGeom prst="rect">
            <a:avLst/>
          </a:prstGeom>
          <a:noFill/>
        </p:spPr>
        <p:txBody>
          <a:bodyPr wrap="square" rtlCol="0">
            <a:spAutoFit/>
          </a:bodyPr>
          <a:lstStyle/>
          <a:p>
            <a:r>
              <a:rPr lang="en-US" sz="1400" dirty="0">
                <a:solidFill>
                  <a:srgbClr val="C00000"/>
                </a:solidFill>
                <a:latin typeface="Arial" panose="020B0604020202020204" pitchFamily="34" charset="0"/>
                <a:cs typeface="Arial" panose="020B0604020202020204" pitchFamily="34" charset="0"/>
              </a:rPr>
              <a:t>mPFS=</a:t>
            </a:r>
            <a:r>
              <a:rPr lang="en-US" sz="1400" b="1" dirty="0">
                <a:solidFill>
                  <a:srgbClr val="C00000"/>
                </a:solidFill>
                <a:latin typeface="Arial" panose="020B0604020202020204" pitchFamily="34" charset="0"/>
                <a:cs typeface="Arial" panose="020B0604020202020204" pitchFamily="34" charset="0"/>
              </a:rPr>
              <a:t>3.5</a:t>
            </a:r>
            <a:r>
              <a:rPr lang="en-US" sz="1400" dirty="0">
                <a:solidFill>
                  <a:srgbClr val="C00000"/>
                </a:solidFill>
                <a:latin typeface="Arial" panose="020B0604020202020204" pitchFamily="34" charset="0"/>
                <a:cs typeface="Arial" panose="020B0604020202020204" pitchFamily="34" charset="0"/>
              </a:rPr>
              <a:t> mo</a:t>
            </a:r>
          </a:p>
        </p:txBody>
      </p:sp>
      <p:sp>
        <p:nvSpPr>
          <p:cNvPr id="7" name="TextBox 6">
            <a:extLst>
              <a:ext uri="{FF2B5EF4-FFF2-40B4-BE49-F238E27FC236}">
                <a16:creationId xmlns:a16="http://schemas.microsoft.com/office/drawing/2014/main" id="{7A551C26-E295-460F-4375-66A81ECF8190}"/>
              </a:ext>
            </a:extLst>
          </p:cNvPr>
          <p:cNvSpPr txBox="1"/>
          <p:nvPr/>
        </p:nvSpPr>
        <p:spPr>
          <a:xfrm>
            <a:off x="33450" y="2244521"/>
            <a:ext cx="2078130" cy="1477328"/>
          </a:xfrm>
          <a:prstGeom prst="rect">
            <a:avLst/>
          </a:prstGeom>
          <a:noFill/>
        </p:spPr>
        <p:txBody>
          <a:bodyPr wrap="square" rtlCol="0">
            <a:spAutoFit/>
          </a:bodyPr>
          <a:lstStyle/>
          <a:p>
            <a:pPr algn="ctr"/>
            <a:r>
              <a:rPr lang="en-US" dirty="0">
                <a:solidFill>
                  <a:srgbClr val="C00000"/>
                </a:solidFill>
                <a:latin typeface="Franklin Gothic Book" panose="020B0503020102020204" pitchFamily="34" charset="0"/>
                <a:cs typeface="Arial" panose="020B0604020202020204" pitchFamily="34" charset="0"/>
              </a:rPr>
              <a:t>PFS</a:t>
            </a:r>
            <a:r>
              <a:rPr lang="en-US" dirty="0">
                <a:solidFill>
                  <a:srgbClr val="0070C0"/>
                </a:solidFill>
                <a:latin typeface="Franklin Gothic Book" panose="020B0503020102020204" pitchFamily="34" charset="0"/>
                <a:cs typeface="Arial" panose="020B0604020202020204" pitchFamily="34" charset="0"/>
              </a:rPr>
              <a:t> </a:t>
            </a:r>
            <a:r>
              <a:rPr lang="en-US" dirty="0">
                <a:latin typeface="Franklin Gothic Book" panose="020B0503020102020204" pitchFamily="34" charset="0"/>
                <a:cs typeface="Arial" panose="020B0604020202020204" pitchFamily="34" charset="0"/>
              </a:rPr>
              <a:t>and </a:t>
            </a:r>
            <a:r>
              <a:rPr lang="en-US" dirty="0">
                <a:solidFill>
                  <a:srgbClr val="C00000"/>
                </a:solidFill>
                <a:latin typeface="Franklin Gothic Book" panose="020B0503020102020204" pitchFamily="34" charset="0"/>
                <a:cs typeface="Arial" panose="020B0604020202020204" pitchFamily="34" charset="0"/>
              </a:rPr>
              <a:t>OS</a:t>
            </a:r>
            <a:r>
              <a:rPr lang="en-US" dirty="0">
                <a:latin typeface="Franklin Gothic Book" panose="020B0503020102020204" pitchFamily="34" charset="0"/>
                <a:cs typeface="Arial" panose="020B0604020202020204" pitchFamily="34" charset="0"/>
              </a:rPr>
              <a:t> are </a:t>
            </a:r>
            <a:r>
              <a:rPr lang="en-US" dirty="0">
                <a:solidFill>
                  <a:srgbClr val="C00000"/>
                </a:solidFill>
                <a:latin typeface="Franklin Gothic Book" panose="020B0503020102020204" pitchFamily="34" charset="0"/>
                <a:cs typeface="Arial" panose="020B0604020202020204" pitchFamily="34" charset="0"/>
              </a:rPr>
              <a:t>landmarked from C4D1 </a:t>
            </a:r>
          </a:p>
          <a:p>
            <a:pPr algn="ctr"/>
            <a:r>
              <a:rPr lang="en-US" dirty="0">
                <a:latin typeface="Franklin Gothic Book" panose="020B0503020102020204" pitchFamily="34" charset="0"/>
                <a:cs typeface="Arial" panose="020B0604020202020204" pitchFamily="34" charset="0"/>
              </a:rPr>
              <a:t>(i.e., 9 weeks into induction therapy</a:t>
            </a: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57E35DAA-3412-A17D-BEA9-BC80AC29F849}"/>
              </a:ext>
            </a:extLst>
          </p:cNvPr>
          <p:cNvSpPr txBox="1"/>
          <p:nvPr/>
        </p:nvSpPr>
        <p:spPr>
          <a:xfrm>
            <a:off x="2486025" y="5689715"/>
            <a:ext cx="7839075" cy="707886"/>
          </a:xfrm>
          <a:prstGeom prst="rect">
            <a:avLst/>
          </a:prstGeom>
          <a:noFill/>
        </p:spPr>
        <p:txBody>
          <a:bodyPr wrap="square" rtlCol="0">
            <a:spAutoFit/>
          </a:bodyPr>
          <a:lstStyle/>
          <a:p>
            <a:pPr algn="ctr"/>
            <a:r>
              <a:rPr lang="en-US" sz="2000" dirty="0">
                <a:solidFill>
                  <a:schemeClr val="accent5">
                    <a:lumMod val="75000"/>
                  </a:schemeClr>
                </a:solidFill>
                <a:latin typeface="Franklin Gothic Book" panose="020B0503020102020204" pitchFamily="34" charset="0"/>
                <a:cs typeface="Arial" panose="020B0604020202020204" pitchFamily="34" charset="0"/>
              </a:rPr>
              <a:t>Analysis in 96 patients with available samples at C4D1 regardless of baseline sample availability</a:t>
            </a:r>
          </a:p>
        </p:txBody>
      </p:sp>
      <p:sp>
        <p:nvSpPr>
          <p:cNvPr id="16" name="TextBox 15">
            <a:extLst>
              <a:ext uri="{FF2B5EF4-FFF2-40B4-BE49-F238E27FC236}">
                <a16:creationId xmlns:a16="http://schemas.microsoft.com/office/drawing/2014/main" id="{703018AB-605A-3ECF-FE7D-EA8361659FCE}"/>
              </a:ext>
            </a:extLst>
          </p:cNvPr>
          <p:cNvSpPr txBox="1"/>
          <p:nvPr/>
        </p:nvSpPr>
        <p:spPr>
          <a:xfrm>
            <a:off x="8965746" y="3521515"/>
            <a:ext cx="1390650" cy="492443"/>
          </a:xfrm>
          <a:prstGeom prst="rect">
            <a:avLst/>
          </a:prstGeom>
          <a:noFill/>
        </p:spPr>
        <p:txBody>
          <a:bodyPr wrap="square" rtlCol="0">
            <a:spAutoFit/>
          </a:bodyPr>
          <a:lstStyle/>
          <a:p>
            <a:pPr algn="ctr"/>
            <a:r>
              <a:rPr lang="en-US" sz="1400" dirty="0">
                <a:solidFill>
                  <a:srgbClr val="C00000"/>
                </a:solidFill>
                <a:latin typeface="Arial" panose="020B0604020202020204" pitchFamily="34" charset="0"/>
                <a:cs typeface="Arial" panose="020B0604020202020204" pitchFamily="34" charset="0"/>
              </a:rPr>
              <a:t>mOS=</a:t>
            </a:r>
            <a:r>
              <a:rPr lang="en-US" sz="1400" b="1" dirty="0">
                <a:solidFill>
                  <a:srgbClr val="C00000"/>
                </a:solidFill>
                <a:latin typeface="Arial" panose="020B0604020202020204" pitchFamily="34" charset="0"/>
                <a:cs typeface="Arial" panose="020B0604020202020204" pitchFamily="34" charset="0"/>
              </a:rPr>
              <a:t>8.9</a:t>
            </a:r>
            <a:r>
              <a:rPr lang="en-US" sz="1400" dirty="0">
                <a:solidFill>
                  <a:srgbClr val="C00000"/>
                </a:solidFill>
                <a:latin typeface="Arial" panose="020B0604020202020204" pitchFamily="34" charset="0"/>
                <a:cs typeface="Arial" panose="020B0604020202020204" pitchFamily="34" charset="0"/>
              </a:rPr>
              <a:t> mo</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721A997-668D-67C3-1F1F-B15D0EB7EC28}"/>
              </a:ext>
            </a:extLst>
          </p:cNvPr>
          <p:cNvSpPr txBox="1"/>
          <p:nvPr/>
        </p:nvSpPr>
        <p:spPr>
          <a:xfrm>
            <a:off x="9301396" y="2387903"/>
            <a:ext cx="1390650" cy="492443"/>
          </a:xfrm>
          <a:prstGeom prst="rect">
            <a:avLst/>
          </a:prstGeom>
          <a:noFill/>
        </p:spPr>
        <p:txBody>
          <a:bodyPr wrap="square" rtlCol="0">
            <a:spAutoFit/>
          </a:bodyPr>
          <a:lstStyle/>
          <a:p>
            <a:pPr algn="ctr"/>
            <a:r>
              <a:rPr lang="en-US" sz="1400" dirty="0">
                <a:solidFill>
                  <a:schemeClr val="bg2">
                    <a:lumMod val="25000"/>
                  </a:schemeClr>
                </a:solidFill>
                <a:latin typeface="Arial" panose="020B0604020202020204" pitchFamily="34" charset="0"/>
                <a:cs typeface="Arial" panose="020B0604020202020204" pitchFamily="34" charset="0"/>
              </a:rPr>
              <a:t>mOS=</a:t>
            </a:r>
            <a:r>
              <a:rPr lang="en-US" sz="1400" b="1" dirty="0">
                <a:solidFill>
                  <a:schemeClr val="bg2">
                    <a:lumMod val="25000"/>
                  </a:schemeClr>
                </a:solidFill>
                <a:latin typeface="Arial" panose="020B0604020202020204" pitchFamily="34" charset="0"/>
                <a:cs typeface="Arial" panose="020B0604020202020204" pitchFamily="34" charset="0"/>
              </a:rPr>
              <a:t>NR</a:t>
            </a:r>
            <a:endParaRPr lang="en-US" sz="1400" dirty="0">
              <a:solidFill>
                <a:schemeClr val="bg2">
                  <a:lumMod val="25000"/>
                </a:schemeClr>
              </a:solidFill>
              <a:latin typeface="Arial" panose="020B0604020202020204" pitchFamily="34" charset="0"/>
              <a:cs typeface="Arial" panose="020B0604020202020204" pitchFamily="34" charset="0"/>
            </a:endParaRPr>
          </a:p>
          <a:p>
            <a:pPr algn="ctr"/>
            <a:endParaRPr lang="en-US" sz="1200" dirty="0">
              <a:solidFill>
                <a:schemeClr val="bg2">
                  <a:lumMod val="2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749393F-6E6B-72E9-BD8C-141DEE4E2742}"/>
              </a:ext>
            </a:extLst>
          </p:cNvPr>
          <p:cNvSpPr txBox="1"/>
          <p:nvPr/>
        </p:nvSpPr>
        <p:spPr>
          <a:xfrm>
            <a:off x="7217196" y="6271583"/>
            <a:ext cx="4333975" cy="307777"/>
          </a:xfrm>
          <a:prstGeom prst="rect">
            <a:avLst/>
          </a:prstGeom>
          <a:noFill/>
        </p:spPr>
        <p:txBody>
          <a:bodyPr wrap="square" rtlCol="0">
            <a:spAutoFit/>
          </a:bodyPr>
          <a:lstStyle/>
          <a:p>
            <a:pPr algn="r"/>
            <a:r>
              <a:rPr lang="en-US" sz="1400" dirty="0">
                <a:solidFill>
                  <a:srgbClr val="000000"/>
                </a:solidFill>
                <a:latin typeface="Franklin Gothic Book" panose="020B0503020102020204" pitchFamily="34" charset="0"/>
                <a:cs typeface="Arial" panose="020B0604020202020204" pitchFamily="34" charset="0"/>
              </a:rPr>
              <a:t>Pellini B, et al. </a:t>
            </a:r>
            <a:r>
              <a:rPr lang="en-US" sz="1400" i="1" dirty="0">
                <a:solidFill>
                  <a:srgbClr val="000000"/>
                </a:solidFill>
                <a:latin typeface="Franklin Gothic Book" panose="020B0503020102020204" pitchFamily="34" charset="0"/>
                <a:cs typeface="Arial" panose="020B0604020202020204" pitchFamily="34" charset="0"/>
              </a:rPr>
              <a:t>Clin Cancer Res</a:t>
            </a:r>
            <a:r>
              <a:rPr lang="en-US" sz="1400" dirty="0">
                <a:solidFill>
                  <a:srgbClr val="000000"/>
                </a:solidFill>
                <a:latin typeface="Franklin Gothic Book" panose="020B0503020102020204" pitchFamily="34" charset="0"/>
                <a:cs typeface="Arial" panose="020B0604020202020204" pitchFamily="34" charset="0"/>
              </a:rPr>
              <a:t>.2023</a:t>
            </a:r>
          </a:p>
        </p:txBody>
      </p:sp>
    </p:spTree>
    <p:extLst>
      <p:ext uri="{BB962C8B-B14F-4D97-AF65-F5344CB8AC3E}">
        <p14:creationId xmlns:p14="http://schemas.microsoft.com/office/powerpoint/2010/main" val="2273383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265B-F7E4-46F0-9229-2A4AB3A3FB73}"/>
              </a:ext>
            </a:extLst>
          </p:cNvPr>
          <p:cNvSpPr>
            <a:spLocks noGrp="1"/>
          </p:cNvSpPr>
          <p:nvPr>
            <p:ph type="title"/>
          </p:nvPr>
        </p:nvSpPr>
        <p:spPr>
          <a:xfrm>
            <a:off x="377687" y="493213"/>
            <a:ext cx="10694504" cy="656426"/>
          </a:xfrm>
        </p:spPr>
        <p:txBody>
          <a:bodyPr/>
          <a:lstStyle/>
          <a:p>
            <a:pPr algn="ctr"/>
            <a:r>
              <a:rPr lang="en-US" sz="2800" b="0" dirty="0">
                <a:solidFill>
                  <a:srgbClr val="C00000"/>
                </a:solidFill>
                <a:effectLst/>
                <a:latin typeface="Franklin Gothic Book" panose="020B0503020102020204" pitchFamily="34" charset="0"/>
                <a:ea typeface="Arial" panose="020B0604020202020204" pitchFamily="34" charset="0"/>
              </a:rPr>
              <a:t>Additional cycles </a:t>
            </a:r>
            <a:r>
              <a:rPr lang="en-US" sz="2800" b="0" dirty="0">
                <a:effectLst/>
                <a:latin typeface="Franklin Gothic Book" panose="020B0503020102020204" pitchFamily="34" charset="0"/>
                <a:ea typeface="Arial" panose="020B0604020202020204" pitchFamily="34" charset="0"/>
              </a:rPr>
              <a:t>of induction </a:t>
            </a:r>
            <a:r>
              <a:rPr lang="en-US" sz="2800" b="0" dirty="0">
                <a:solidFill>
                  <a:schemeClr val="tx1"/>
                </a:solidFill>
                <a:effectLst/>
                <a:latin typeface="Franklin Gothic Book" panose="020B0503020102020204" pitchFamily="34" charset="0"/>
                <a:ea typeface="Calibri" panose="020F0502020204030204" pitchFamily="34" charset="0"/>
              </a:rPr>
              <a:t>Atezolizumab + Carboplatin +</a:t>
            </a:r>
            <a:br>
              <a:rPr lang="en-US" sz="2800" b="0" dirty="0">
                <a:solidFill>
                  <a:schemeClr val="tx1"/>
                </a:solidFill>
                <a:effectLst/>
                <a:latin typeface="Franklin Gothic Book" panose="020B0503020102020204" pitchFamily="34" charset="0"/>
                <a:ea typeface="Calibri" panose="020F0502020204030204" pitchFamily="34" charset="0"/>
              </a:rPr>
            </a:br>
            <a:r>
              <a:rPr lang="en-US" sz="2800" b="0" dirty="0">
                <a:solidFill>
                  <a:schemeClr val="tx1"/>
                </a:solidFill>
                <a:effectLst/>
                <a:latin typeface="Franklin Gothic Book" panose="020B0503020102020204" pitchFamily="34" charset="0"/>
                <a:ea typeface="Calibri" panose="020F0502020204030204" pitchFamily="34" charset="0"/>
              </a:rPr>
              <a:t> Nab-Paclitaxel (A +</a:t>
            </a:r>
            <a:r>
              <a:rPr lang="en-US" sz="2800" b="0" dirty="0" err="1">
                <a:solidFill>
                  <a:schemeClr val="tx1"/>
                </a:solidFill>
                <a:effectLst/>
                <a:latin typeface="Franklin Gothic Book" panose="020B0503020102020204" pitchFamily="34" charset="0"/>
                <a:ea typeface="Calibri" panose="020F0502020204030204" pitchFamily="34" charset="0"/>
              </a:rPr>
              <a:t>CnP</a:t>
            </a:r>
            <a:r>
              <a:rPr lang="en-US" sz="2800" b="0" dirty="0">
                <a:solidFill>
                  <a:schemeClr val="tx1"/>
                </a:solidFill>
                <a:effectLst/>
                <a:latin typeface="Franklin Gothic Book" panose="020B0503020102020204" pitchFamily="34" charset="0"/>
                <a:ea typeface="Calibri" panose="020F0502020204030204" pitchFamily="34" charset="0"/>
              </a:rPr>
              <a:t>) </a:t>
            </a:r>
            <a:r>
              <a:rPr lang="en-US" sz="2800" b="0" dirty="0">
                <a:solidFill>
                  <a:srgbClr val="C00000"/>
                </a:solidFill>
                <a:effectLst/>
                <a:latin typeface="Franklin Gothic Book" panose="020B0503020102020204" pitchFamily="34" charset="0"/>
                <a:ea typeface="Arial" panose="020B0604020202020204" pitchFamily="34" charset="0"/>
              </a:rPr>
              <a:t>are not associated with improved outcomes </a:t>
            </a:r>
            <a:r>
              <a:rPr lang="en-US" sz="2800" b="0" dirty="0">
                <a:effectLst/>
                <a:latin typeface="Franklin Gothic Book" panose="020B0503020102020204" pitchFamily="34" charset="0"/>
                <a:ea typeface="Arial" panose="020B0604020202020204" pitchFamily="34" charset="0"/>
              </a:rPr>
              <a:t>in patients with ctDNA + at C4D1</a:t>
            </a:r>
            <a:endParaRPr lang="en-US" sz="1400" b="0" dirty="0">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9DE7612D-D8F1-48C3-A2CB-70380E2CC578}"/>
              </a:ext>
            </a:extLst>
          </p:cNvPr>
          <p:cNvSpPr>
            <a:spLocks noGrp="1"/>
          </p:cNvSpPr>
          <p:nvPr>
            <p:ph type="sldNum" sz="quarter" idx="12"/>
          </p:nvPr>
        </p:nvSpPr>
        <p:spPr/>
        <p:txBody>
          <a:bodyPr/>
          <a:lstStyle/>
          <a:p>
            <a:fld id="{6BA4E481-929C-6B40-8F72-F01C1848538C}" type="slidenum">
              <a:rPr lang="en-US" smtClean="0"/>
              <a:pPr/>
              <a:t>14</a:t>
            </a:fld>
            <a:endParaRPr lang="en-US" dirty="0"/>
          </a:p>
        </p:txBody>
      </p:sp>
      <p:pic>
        <p:nvPicPr>
          <p:cNvPr id="6" name="Picture 5" descr="A screenshot of a graph&#10;&#10;Description automatically generated with low confidence">
            <a:extLst>
              <a:ext uri="{FF2B5EF4-FFF2-40B4-BE49-F238E27FC236}">
                <a16:creationId xmlns:a16="http://schemas.microsoft.com/office/drawing/2014/main" id="{607C89DA-817E-4DB2-85C3-71E17CB6FD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263"/>
          <a:stretch/>
        </p:blipFill>
        <p:spPr bwMode="auto">
          <a:xfrm>
            <a:off x="2365473" y="1671003"/>
            <a:ext cx="7226202" cy="4115638"/>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4178AAB7-5B88-4855-BDE9-2187AF9FFE73}"/>
              </a:ext>
            </a:extLst>
          </p:cNvPr>
          <p:cNvSpPr/>
          <p:nvPr/>
        </p:nvSpPr>
        <p:spPr>
          <a:xfrm>
            <a:off x="5891349" y="3579223"/>
            <a:ext cx="186067" cy="2220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CB3DB815-6FE1-4AD1-83F9-6B920069F3CD}"/>
              </a:ext>
            </a:extLst>
          </p:cNvPr>
          <p:cNvSpPr/>
          <p:nvPr/>
        </p:nvSpPr>
        <p:spPr>
          <a:xfrm>
            <a:off x="9145089" y="3624942"/>
            <a:ext cx="186067" cy="22206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D1E579D3-449F-9481-A6C8-D02FBD3D3E67}"/>
              </a:ext>
            </a:extLst>
          </p:cNvPr>
          <p:cNvSpPr txBox="1"/>
          <p:nvPr/>
        </p:nvSpPr>
        <p:spPr>
          <a:xfrm>
            <a:off x="4242503" y="3285340"/>
            <a:ext cx="1482436" cy="307777"/>
          </a:xfrm>
          <a:prstGeom prst="rect">
            <a:avLst/>
          </a:prstGeom>
          <a:noFill/>
        </p:spPr>
        <p:txBody>
          <a:bodyPr wrap="square" rtlCol="0">
            <a:spAutoFit/>
          </a:bodyPr>
          <a:lstStyle/>
          <a:p>
            <a:r>
              <a:rPr lang="en-US" sz="1400" dirty="0">
                <a:solidFill>
                  <a:schemeClr val="accent1">
                    <a:lumMod val="50000"/>
                  </a:schemeClr>
                </a:solidFill>
                <a:latin typeface="Arial" panose="020B0604020202020204" pitchFamily="34" charset="0"/>
                <a:cs typeface="Arial" panose="020B0604020202020204" pitchFamily="34" charset="0"/>
              </a:rPr>
              <a:t>mPFS=</a:t>
            </a:r>
            <a:r>
              <a:rPr lang="en-US" sz="1400" b="1" dirty="0">
                <a:solidFill>
                  <a:schemeClr val="accent1">
                    <a:lumMod val="50000"/>
                  </a:schemeClr>
                </a:solidFill>
                <a:latin typeface="Arial" panose="020B0604020202020204" pitchFamily="34" charset="0"/>
                <a:cs typeface="Arial" panose="020B0604020202020204" pitchFamily="34" charset="0"/>
              </a:rPr>
              <a:t>3.5</a:t>
            </a:r>
            <a:r>
              <a:rPr lang="en-US" sz="1400" dirty="0">
                <a:solidFill>
                  <a:schemeClr val="accent1">
                    <a:lumMod val="50000"/>
                  </a:schemeClr>
                </a:solidFill>
                <a:latin typeface="Arial" panose="020B0604020202020204" pitchFamily="34" charset="0"/>
                <a:cs typeface="Arial" panose="020B0604020202020204" pitchFamily="34" charset="0"/>
              </a:rPr>
              <a:t> mo</a:t>
            </a:r>
          </a:p>
        </p:txBody>
      </p:sp>
      <p:sp>
        <p:nvSpPr>
          <p:cNvPr id="16" name="TextBox 15">
            <a:extLst>
              <a:ext uri="{FF2B5EF4-FFF2-40B4-BE49-F238E27FC236}">
                <a16:creationId xmlns:a16="http://schemas.microsoft.com/office/drawing/2014/main" id="{53569281-060C-8FD7-40C3-896307DD163D}"/>
              </a:ext>
            </a:extLst>
          </p:cNvPr>
          <p:cNvSpPr txBox="1"/>
          <p:nvPr/>
        </p:nvSpPr>
        <p:spPr>
          <a:xfrm>
            <a:off x="4040332" y="4176456"/>
            <a:ext cx="1482436" cy="307777"/>
          </a:xfrm>
          <a:prstGeom prst="rect">
            <a:avLst/>
          </a:prstGeom>
          <a:noFill/>
        </p:spPr>
        <p:txBody>
          <a:bodyPr wrap="square" rtlCol="0">
            <a:spAutoFit/>
          </a:bodyPr>
          <a:lstStyle/>
          <a:p>
            <a:r>
              <a:rPr lang="en-US" sz="1400" dirty="0">
                <a:solidFill>
                  <a:srgbClr val="C00000"/>
                </a:solidFill>
                <a:latin typeface="Arial" panose="020B0604020202020204" pitchFamily="34" charset="0"/>
                <a:cs typeface="Arial" panose="020B0604020202020204" pitchFamily="34" charset="0"/>
              </a:rPr>
              <a:t>mPFS=</a:t>
            </a:r>
            <a:r>
              <a:rPr lang="en-US" sz="1400" b="1" dirty="0">
                <a:solidFill>
                  <a:srgbClr val="C00000"/>
                </a:solidFill>
                <a:latin typeface="Arial" panose="020B0604020202020204" pitchFamily="34" charset="0"/>
                <a:cs typeface="Arial" panose="020B0604020202020204" pitchFamily="34" charset="0"/>
              </a:rPr>
              <a:t>2.1</a:t>
            </a:r>
            <a:r>
              <a:rPr lang="en-US" sz="1400" dirty="0">
                <a:solidFill>
                  <a:srgbClr val="C00000"/>
                </a:solidFill>
                <a:latin typeface="Arial" panose="020B0604020202020204" pitchFamily="34" charset="0"/>
                <a:cs typeface="Arial" panose="020B0604020202020204" pitchFamily="34" charset="0"/>
              </a:rPr>
              <a:t> mo</a:t>
            </a:r>
          </a:p>
        </p:txBody>
      </p:sp>
      <p:sp>
        <p:nvSpPr>
          <p:cNvPr id="17" name="TextBox 16">
            <a:extLst>
              <a:ext uri="{FF2B5EF4-FFF2-40B4-BE49-F238E27FC236}">
                <a16:creationId xmlns:a16="http://schemas.microsoft.com/office/drawing/2014/main" id="{66B8D168-9F5F-6224-01C5-DFA940E2E6EA}"/>
              </a:ext>
            </a:extLst>
          </p:cNvPr>
          <p:cNvSpPr txBox="1"/>
          <p:nvPr/>
        </p:nvSpPr>
        <p:spPr>
          <a:xfrm>
            <a:off x="8499279" y="2815743"/>
            <a:ext cx="1390650" cy="492443"/>
          </a:xfrm>
          <a:prstGeom prst="rect">
            <a:avLst/>
          </a:prstGeom>
          <a:noFill/>
        </p:spPr>
        <p:txBody>
          <a:bodyPr wrap="square" rtlCol="0">
            <a:spAutoFit/>
          </a:bodyPr>
          <a:lstStyle/>
          <a:p>
            <a:pPr algn="ctr"/>
            <a:r>
              <a:rPr lang="en-US" sz="1400" dirty="0">
                <a:solidFill>
                  <a:schemeClr val="bg2">
                    <a:lumMod val="25000"/>
                  </a:schemeClr>
                </a:solidFill>
                <a:latin typeface="Arial" panose="020B0604020202020204" pitchFamily="34" charset="0"/>
                <a:cs typeface="Arial" panose="020B0604020202020204" pitchFamily="34" charset="0"/>
              </a:rPr>
              <a:t>mOS=</a:t>
            </a:r>
            <a:r>
              <a:rPr lang="en-US" sz="1400" b="1" dirty="0">
                <a:solidFill>
                  <a:schemeClr val="bg2">
                    <a:lumMod val="25000"/>
                  </a:schemeClr>
                </a:solidFill>
                <a:latin typeface="Arial" panose="020B0604020202020204" pitchFamily="34" charset="0"/>
                <a:cs typeface="Arial" panose="020B0604020202020204" pitchFamily="34" charset="0"/>
              </a:rPr>
              <a:t>10.3</a:t>
            </a:r>
            <a:r>
              <a:rPr lang="en-US" sz="1400" dirty="0">
                <a:solidFill>
                  <a:schemeClr val="bg2">
                    <a:lumMod val="25000"/>
                  </a:schemeClr>
                </a:solidFill>
                <a:latin typeface="Arial" panose="020B0604020202020204" pitchFamily="34" charset="0"/>
                <a:cs typeface="Arial" panose="020B0604020202020204" pitchFamily="34" charset="0"/>
              </a:rPr>
              <a:t> mo</a:t>
            </a:r>
          </a:p>
          <a:p>
            <a:pPr algn="ctr"/>
            <a:endParaRPr lang="en-US" sz="12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E22472B-3D86-8692-5087-85DD5F23ACFA}"/>
              </a:ext>
            </a:extLst>
          </p:cNvPr>
          <p:cNvSpPr txBox="1"/>
          <p:nvPr/>
        </p:nvSpPr>
        <p:spPr>
          <a:xfrm>
            <a:off x="8850457" y="3970224"/>
            <a:ext cx="1482436" cy="307777"/>
          </a:xfrm>
          <a:prstGeom prst="rect">
            <a:avLst/>
          </a:prstGeom>
          <a:noFill/>
        </p:spPr>
        <p:txBody>
          <a:bodyPr wrap="square" rtlCol="0">
            <a:spAutoFit/>
          </a:bodyPr>
          <a:lstStyle/>
          <a:p>
            <a:r>
              <a:rPr lang="en-US" sz="1400" dirty="0">
                <a:solidFill>
                  <a:srgbClr val="C00000"/>
                </a:solidFill>
                <a:latin typeface="Arial" panose="020B0604020202020204" pitchFamily="34" charset="0"/>
                <a:cs typeface="Arial" panose="020B0604020202020204" pitchFamily="34" charset="0"/>
              </a:rPr>
              <a:t>mOS=</a:t>
            </a:r>
            <a:r>
              <a:rPr lang="en-US" sz="1400" b="1" dirty="0">
                <a:solidFill>
                  <a:srgbClr val="C00000"/>
                </a:solidFill>
                <a:latin typeface="Arial" panose="020B0604020202020204" pitchFamily="34" charset="0"/>
                <a:cs typeface="Arial" panose="020B0604020202020204" pitchFamily="34" charset="0"/>
              </a:rPr>
              <a:t>5.3</a:t>
            </a:r>
            <a:r>
              <a:rPr lang="en-US" sz="1400" dirty="0">
                <a:solidFill>
                  <a:srgbClr val="C00000"/>
                </a:solidFill>
                <a:latin typeface="Arial" panose="020B0604020202020204" pitchFamily="34" charset="0"/>
                <a:cs typeface="Arial" panose="020B0604020202020204" pitchFamily="34" charset="0"/>
              </a:rPr>
              <a:t> mo</a:t>
            </a:r>
          </a:p>
        </p:txBody>
      </p:sp>
      <p:sp>
        <p:nvSpPr>
          <p:cNvPr id="3" name="TextBox 2">
            <a:extLst>
              <a:ext uri="{FF2B5EF4-FFF2-40B4-BE49-F238E27FC236}">
                <a16:creationId xmlns:a16="http://schemas.microsoft.com/office/drawing/2014/main" id="{0BC9E3D7-5ABF-5CD3-7B71-37B6FD56D3C3}"/>
              </a:ext>
            </a:extLst>
          </p:cNvPr>
          <p:cNvSpPr txBox="1"/>
          <p:nvPr/>
        </p:nvSpPr>
        <p:spPr>
          <a:xfrm>
            <a:off x="7217196" y="6271583"/>
            <a:ext cx="4333975" cy="307777"/>
          </a:xfrm>
          <a:prstGeom prst="rect">
            <a:avLst/>
          </a:prstGeom>
          <a:noFill/>
        </p:spPr>
        <p:txBody>
          <a:bodyPr wrap="square" rtlCol="0">
            <a:spAutoFit/>
          </a:bodyPr>
          <a:lstStyle/>
          <a:p>
            <a:pPr algn="r"/>
            <a:r>
              <a:rPr lang="en-US" sz="1400" dirty="0">
                <a:solidFill>
                  <a:srgbClr val="000000"/>
                </a:solidFill>
                <a:latin typeface="Franklin Gothic Book" panose="020B0503020102020204" pitchFamily="34" charset="0"/>
                <a:cs typeface="Arial" panose="020B0604020202020204" pitchFamily="34" charset="0"/>
              </a:rPr>
              <a:t>Pellini B, et al. </a:t>
            </a:r>
            <a:r>
              <a:rPr lang="en-US" sz="1400" i="1" dirty="0">
                <a:solidFill>
                  <a:srgbClr val="000000"/>
                </a:solidFill>
                <a:latin typeface="Franklin Gothic Book" panose="020B0503020102020204" pitchFamily="34" charset="0"/>
                <a:cs typeface="Arial" panose="020B0604020202020204" pitchFamily="34" charset="0"/>
              </a:rPr>
              <a:t>Clin Cancer Res</a:t>
            </a:r>
            <a:r>
              <a:rPr lang="en-US" sz="1400" dirty="0">
                <a:solidFill>
                  <a:srgbClr val="000000"/>
                </a:solidFill>
                <a:latin typeface="Franklin Gothic Book" panose="020B0503020102020204" pitchFamily="34" charset="0"/>
                <a:cs typeface="Arial" panose="020B0604020202020204" pitchFamily="34" charset="0"/>
              </a:rPr>
              <a:t>.2023</a:t>
            </a:r>
          </a:p>
        </p:txBody>
      </p:sp>
    </p:spTree>
    <p:extLst>
      <p:ext uri="{BB962C8B-B14F-4D97-AF65-F5344CB8AC3E}">
        <p14:creationId xmlns:p14="http://schemas.microsoft.com/office/powerpoint/2010/main" val="413359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B389-6E4D-F338-BB3F-54AFED3AF73A}"/>
              </a:ext>
            </a:extLst>
          </p:cNvPr>
          <p:cNvSpPr>
            <a:spLocks noGrp="1"/>
          </p:cNvSpPr>
          <p:nvPr>
            <p:ph type="sldNum" sz="quarter" idx="12"/>
          </p:nvPr>
        </p:nvSpPr>
        <p:spPr/>
        <p:txBody>
          <a:bodyPr/>
          <a:lstStyle/>
          <a:p>
            <a:fld id="{6BA4E481-929C-6B40-8F72-F01C1848538C}" type="slidenum">
              <a:rPr lang="en-US" smtClean="0"/>
              <a:pPr/>
              <a:t>15</a:t>
            </a:fld>
            <a:endParaRPr lang="en-US" dirty="0"/>
          </a:p>
        </p:txBody>
      </p:sp>
      <p:pic>
        <p:nvPicPr>
          <p:cNvPr id="5" name="Picture 4" descr="A graph of a number of patients&#10;&#10;Description automatically generated">
            <a:extLst>
              <a:ext uri="{FF2B5EF4-FFF2-40B4-BE49-F238E27FC236}">
                <a16:creationId xmlns:a16="http://schemas.microsoft.com/office/drawing/2014/main" id="{5B5E6D2A-A529-22DF-6737-06F86A90D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85" y="1233488"/>
            <a:ext cx="3521710" cy="2641600"/>
          </a:xfrm>
          <a:prstGeom prst="rect">
            <a:avLst/>
          </a:prstGeom>
          <a:noFill/>
          <a:ln>
            <a:noFill/>
          </a:ln>
        </p:spPr>
      </p:pic>
      <p:pic>
        <p:nvPicPr>
          <p:cNvPr id="6" name="Picture 5" descr="A graph of a number of patients with a number of numbers&#10;&#10;Description automatically generated">
            <a:extLst>
              <a:ext uri="{FF2B5EF4-FFF2-40B4-BE49-F238E27FC236}">
                <a16:creationId xmlns:a16="http://schemas.microsoft.com/office/drawing/2014/main" id="{DF6135C6-7CEE-F0D7-8931-6762307698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8415" y="1229678"/>
            <a:ext cx="3510915" cy="2632710"/>
          </a:xfrm>
          <a:prstGeom prst="rect">
            <a:avLst/>
          </a:prstGeom>
          <a:noFill/>
          <a:ln>
            <a:noFill/>
          </a:ln>
        </p:spPr>
      </p:pic>
      <p:pic>
        <p:nvPicPr>
          <p:cNvPr id="7" name="Picture 6">
            <a:extLst>
              <a:ext uri="{FF2B5EF4-FFF2-40B4-BE49-F238E27FC236}">
                <a16:creationId xmlns:a16="http://schemas.microsoft.com/office/drawing/2014/main" id="{0C19BBF0-3CF4-896C-CF81-0DD703BC6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15685" y="4035108"/>
            <a:ext cx="3521710" cy="2640965"/>
          </a:xfrm>
          <a:prstGeom prst="rect">
            <a:avLst/>
          </a:prstGeom>
          <a:noFill/>
          <a:ln>
            <a:noFill/>
          </a:ln>
        </p:spPr>
      </p:pic>
      <p:pic>
        <p:nvPicPr>
          <p:cNvPr id="8" name="Picture 7">
            <a:extLst>
              <a:ext uri="{FF2B5EF4-FFF2-40B4-BE49-F238E27FC236}">
                <a16:creationId xmlns:a16="http://schemas.microsoft.com/office/drawing/2014/main" id="{4D9BE6D0-375C-22C7-4F67-304D915B8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554605" y="4026853"/>
            <a:ext cx="3510280" cy="2632710"/>
          </a:xfrm>
          <a:prstGeom prst="rect">
            <a:avLst/>
          </a:prstGeom>
          <a:noFill/>
          <a:ln>
            <a:noFill/>
          </a:ln>
        </p:spPr>
      </p:pic>
      <p:sp>
        <p:nvSpPr>
          <p:cNvPr id="10" name="TextBox 9">
            <a:extLst>
              <a:ext uri="{FF2B5EF4-FFF2-40B4-BE49-F238E27FC236}">
                <a16:creationId xmlns:a16="http://schemas.microsoft.com/office/drawing/2014/main" id="{03F7854F-AF75-5AA0-2C2C-98C3FC659D41}"/>
              </a:ext>
            </a:extLst>
          </p:cNvPr>
          <p:cNvSpPr txBox="1"/>
          <p:nvPr/>
        </p:nvSpPr>
        <p:spPr>
          <a:xfrm>
            <a:off x="142874" y="155450"/>
            <a:ext cx="11382375" cy="830997"/>
          </a:xfrm>
          <a:prstGeom prst="rect">
            <a:avLst/>
          </a:prstGeom>
          <a:noFill/>
        </p:spPr>
        <p:txBody>
          <a:bodyPr wrap="square">
            <a:spAutoFit/>
          </a:bodyPr>
          <a:lstStyle/>
          <a:p>
            <a:pPr marL="0" marR="0" algn="ctr">
              <a:spcBef>
                <a:spcPts val="0"/>
              </a:spcBef>
              <a:spcAft>
                <a:spcPts val="800"/>
              </a:spcAft>
            </a:pPr>
            <a:r>
              <a:rPr lang="en-US" sz="2400" dirty="0">
                <a:effectLst/>
                <a:latin typeface="Franklin Gothic Book" panose="020B0503020102020204" pitchFamily="34" charset="0"/>
                <a:ea typeface="Arial" panose="020B0604020202020204" pitchFamily="34" charset="0"/>
              </a:rPr>
              <a:t>Full clearance of ctDNA at C4D1 on chemoIO identifies patients with poorer outcomes on IO maintenance</a:t>
            </a:r>
            <a:r>
              <a:rPr lang="en-US" sz="2400" dirty="0">
                <a:effectLst/>
                <a:latin typeface="Franklin Gothic Book" panose="020B0503020102020204" pitchFamily="34" charset="0"/>
                <a:ea typeface="Times New Roman" panose="02020603050405020304" pitchFamily="18" charset="0"/>
              </a:rPr>
              <a:t>, independent of PD-L1 status</a:t>
            </a:r>
            <a:endParaRPr lang="en-US" sz="2400" dirty="0">
              <a:effectLst/>
              <a:latin typeface="Franklin Gothic Book" panose="020B0503020102020204" pitchFamily="34" charset="0"/>
              <a:ea typeface="Calibri" panose="020F0502020204030204" pitchFamily="34" charset="0"/>
              <a:cs typeface="Arial" panose="020B0604020202020204" pitchFamily="34" charset="0"/>
            </a:endParaRPr>
          </a:p>
        </p:txBody>
      </p:sp>
      <p:sp>
        <p:nvSpPr>
          <p:cNvPr id="11" name="Text Box 1765553915">
            <a:extLst>
              <a:ext uri="{FF2B5EF4-FFF2-40B4-BE49-F238E27FC236}">
                <a16:creationId xmlns:a16="http://schemas.microsoft.com/office/drawing/2014/main" id="{5886DB85-C616-B93A-CE63-720B0F3C3E75}"/>
              </a:ext>
            </a:extLst>
          </p:cNvPr>
          <p:cNvSpPr txBox="1"/>
          <p:nvPr/>
        </p:nvSpPr>
        <p:spPr>
          <a:xfrm>
            <a:off x="4076628" y="887810"/>
            <a:ext cx="1488793"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u="sng" dirty="0">
                <a:solidFill>
                  <a:schemeClr val="tx1">
                    <a:lumMod val="60000"/>
                    <a:lumOff val="40000"/>
                  </a:schemeClr>
                </a:solidFill>
                <a:effectLst/>
                <a:latin typeface="Franklin Gothic Book" panose="020B0503020102020204" pitchFamily="34" charset="0"/>
                <a:ea typeface="Times New Roman" panose="02020603050405020304" pitchFamily="18" charset="0"/>
              </a:rPr>
              <a:t>PD-L1 High</a:t>
            </a:r>
            <a:endParaRPr lang="en-US" dirty="0">
              <a:solidFill>
                <a:schemeClr val="tx1">
                  <a:lumMod val="60000"/>
                  <a:lumOff val="40000"/>
                </a:schemeClr>
              </a:solidFill>
              <a:effectLst/>
              <a:latin typeface="Franklin Gothic Book" panose="020B0503020102020204" pitchFamily="34" charset="0"/>
              <a:ea typeface="Times New Roman" panose="02020603050405020304" pitchFamily="18" charset="0"/>
            </a:endParaRPr>
          </a:p>
        </p:txBody>
      </p:sp>
      <p:sp>
        <p:nvSpPr>
          <p:cNvPr id="12" name="Text Box 1133450059">
            <a:extLst>
              <a:ext uri="{FF2B5EF4-FFF2-40B4-BE49-F238E27FC236}">
                <a16:creationId xmlns:a16="http://schemas.microsoft.com/office/drawing/2014/main" id="{56F2699B-1A8E-B56F-46EB-C8329BF6DCAC}"/>
              </a:ext>
            </a:extLst>
          </p:cNvPr>
          <p:cNvSpPr txBox="1"/>
          <p:nvPr/>
        </p:nvSpPr>
        <p:spPr>
          <a:xfrm>
            <a:off x="7680043" y="885587"/>
            <a:ext cx="1362356" cy="3048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u="sng" dirty="0">
                <a:solidFill>
                  <a:srgbClr val="C00000"/>
                </a:solidFill>
                <a:effectLst/>
                <a:latin typeface="Franklin Gothic Book" panose="020B0503020102020204" pitchFamily="34" charset="0"/>
                <a:ea typeface="Times New Roman" panose="02020603050405020304" pitchFamily="18" charset="0"/>
              </a:rPr>
              <a:t>PD-L1 Low</a:t>
            </a:r>
            <a:endParaRPr lang="en-US" dirty="0">
              <a:solidFill>
                <a:srgbClr val="C00000"/>
              </a:solidFill>
              <a:effectLst/>
              <a:latin typeface="Franklin Gothic Book" panose="020B0503020102020204" pitchFamily="34" charset="0"/>
              <a:ea typeface="Times New Roman" panose="02020603050405020304" pitchFamily="18" charset="0"/>
            </a:endParaRPr>
          </a:p>
        </p:txBody>
      </p:sp>
      <p:sp>
        <p:nvSpPr>
          <p:cNvPr id="2" name="TextBox 1">
            <a:extLst>
              <a:ext uri="{FF2B5EF4-FFF2-40B4-BE49-F238E27FC236}">
                <a16:creationId xmlns:a16="http://schemas.microsoft.com/office/drawing/2014/main" id="{13E4BC05-EEED-5D7A-1643-61B998CCADE7}"/>
              </a:ext>
            </a:extLst>
          </p:cNvPr>
          <p:cNvSpPr txBox="1"/>
          <p:nvPr/>
        </p:nvSpPr>
        <p:spPr>
          <a:xfrm>
            <a:off x="7680043" y="6452207"/>
            <a:ext cx="4333975" cy="307777"/>
          </a:xfrm>
          <a:prstGeom prst="rect">
            <a:avLst/>
          </a:prstGeom>
          <a:noFill/>
        </p:spPr>
        <p:txBody>
          <a:bodyPr wrap="square" rtlCol="0">
            <a:spAutoFit/>
          </a:bodyPr>
          <a:lstStyle/>
          <a:p>
            <a:pPr algn="r"/>
            <a:r>
              <a:rPr lang="en-US" sz="1400" dirty="0">
                <a:solidFill>
                  <a:srgbClr val="000000"/>
                </a:solidFill>
                <a:latin typeface="Franklin Gothic Book" panose="020B0503020102020204" pitchFamily="34" charset="0"/>
                <a:cs typeface="Arial" panose="020B0604020202020204" pitchFamily="34" charset="0"/>
              </a:rPr>
              <a:t>Pellini B, et al. </a:t>
            </a:r>
            <a:r>
              <a:rPr lang="en-US" sz="1400" i="1" dirty="0">
                <a:solidFill>
                  <a:srgbClr val="000000"/>
                </a:solidFill>
                <a:latin typeface="Franklin Gothic Book" panose="020B0503020102020204" pitchFamily="34" charset="0"/>
                <a:cs typeface="Arial" panose="020B0604020202020204" pitchFamily="34" charset="0"/>
              </a:rPr>
              <a:t>Clin Cancer Res</a:t>
            </a:r>
            <a:r>
              <a:rPr lang="en-US" sz="1400" dirty="0">
                <a:solidFill>
                  <a:srgbClr val="000000"/>
                </a:solidFill>
                <a:latin typeface="Franklin Gothic Book" panose="020B0503020102020204" pitchFamily="34" charset="0"/>
                <a:cs typeface="Arial" panose="020B0604020202020204" pitchFamily="34" charset="0"/>
              </a:rPr>
              <a:t>.2023</a:t>
            </a:r>
          </a:p>
        </p:txBody>
      </p:sp>
    </p:spTree>
    <p:extLst>
      <p:ext uri="{BB962C8B-B14F-4D97-AF65-F5344CB8AC3E}">
        <p14:creationId xmlns:p14="http://schemas.microsoft.com/office/powerpoint/2010/main" val="282901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985A41-BC98-4B05-8ED4-3EB2C889291C}"/>
              </a:ext>
            </a:extLst>
          </p:cNvPr>
          <p:cNvSpPr>
            <a:spLocks noGrp="1"/>
          </p:cNvSpPr>
          <p:nvPr>
            <p:ph type="sldNum" sz="quarter" idx="12"/>
          </p:nvPr>
        </p:nvSpPr>
        <p:spPr/>
        <p:txBody>
          <a:bodyPr/>
          <a:lstStyle/>
          <a:p>
            <a:fld id="{6BA4E481-929C-6B40-8F72-F01C1848538C}" type="slidenum">
              <a:rPr lang="en-US" smtClean="0"/>
              <a:pPr/>
              <a:t>16</a:t>
            </a:fld>
            <a:endParaRPr lang="en-US" dirty="0"/>
          </a:p>
        </p:txBody>
      </p:sp>
      <p:sp>
        <p:nvSpPr>
          <p:cNvPr id="11" name="Title 1">
            <a:extLst>
              <a:ext uri="{FF2B5EF4-FFF2-40B4-BE49-F238E27FC236}">
                <a16:creationId xmlns:a16="http://schemas.microsoft.com/office/drawing/2014/main" id="{7FEF46B5-C11B-40E4-83D4-8197CE8CF98B}"/>
              </a:ext>
            </a:extLst>
          </p:cNvPr>
          <p:cNvSpPr>
            <a:spLocks noGrp="1"/>
          </p:cNvSpPr>
          <p:nvPr>
            <p:ph type="title"/>
          </p:nvPr>
        </p:nvSpPr>
        <p:spPr>
          <a:xfrm>
            <a:off x="377825" y="267891"/>
            <a:ext cx="10652534" cy="960037"/>
          </a:xfrm>
        </p:spPr>
        <p:txBody>
          <a:bodyPr/>
          <a:lstStyle/>
          <a:p>
            <a:pPr algn="ctr"/>
            <a:r>
              <a:rPr lang="en-US" sz="2800" b="0" dirty="0"/>
              <a:t>ctDNA decrease ≥90% at week 3 or 9 during </a:t>
            </a:r>
            <a:r>
              <a:rPr lang="en-US" sz="2800" b="0" dirty="0" err="1"/>
              <a:t>cemiplimab</a:t>
            </a:r>
            <a:r>
              <a:rPr lang="en-US" sz="2800" b="0" dirty="0"/>
              <a:t> treatment is associated with improved OS</a:t>
            </a:r>
          </a:p>
        </p:txBody>
      </p:sp>
      <p:sp>
        <p:nvSpPr>
          <p:cNvPr id="14" name="TextBox 6">
            <a:extLst>
              <a:ext uri="{FF2B5EF4-FFF2-40B4-BE49-F238E27FC236}">
                <a16:creationId xmlns:a16="http://schemas.microsoft.com/office/drawing/2014/main" id="{14C6CD00-C0E1-445E-A28F-B46BDB40EBDF}"/>
              </a:ext>
            </a:extLst>
          </p:cNvPr>
          <p:cNvSpPr txBox="1"/>
          <p:nvPr/>
        </p:nvSpPr>
        <p:spPr>
          <a:xfrm>
            <a:off x="3353177" y="1227928"/>
            <a:ext cx="5060281" cy="83099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Arial" panose="020B0604020202020204" pitchFamily="34" charset="0"/>
                <a:cs typeface="Arial" panose="020B0604020202020204" pitchFamily="34" charset="0"/>
              </a:rPr>
              <a:t>Advanced NSCLC</a:t>
            </a:r>
          </a:p>
          <a:p>
            <a:pPr algn="ctr"/>
            <a:r>
              <a:rPr lang="en-US" sz="1600" dirty="0">
                <a:solidFill>
                  <a:srgbClr val="C00000"/>
                </a:solidFill>
                <a:latin typeface="Arial" panose="020B0604020202020204" pitchFamily="34" charset="0"/>
                <a:cs typeface="Arial" panose="020B0604020202020204" pitchFamily="34" charset="0"/>
              </a:rPr>
              <a:t>Tumor-informed assay (Signatera™ &amp; FoundationOne Tracker)</a:t>
            </a:r>
          </a:p>
        </p:txBody>
      </p:sp>
      <p:sp>
        <p:nvSpPr>
          <p:cNvPr id="16" name="TextBox 15">
            <a:extLst>
              <a:ext uri="{FF2B5EF4-FFF2-40B4-BE49-F238E27FC236}">
                <a16:creationId xmlns:a16="http://schemas.microsoft.com/office/drawing/2014/main" id="{215CB979-6732-4AC9-8AA2-CDEA451EFDA5}"/>
              </a:ext>
            </a:extLst>
          </p:cNvPr>
          <p:cNvSpPr txBox="1"/>
          <p:nvPr/>
        </p:nvSpPr>
        <p:spPr>
          <a:xfrm>
            <a:off x="6749063" y="6257412"/>
            <a:ext cx="4646140" cy="369332"/>
          </a:xfrm>
          <a:prstGeom prst="rect">
            <a:avLst/>
          </a:prstGeom>
          <a:noFill/>
        </p:spPr>
        <p:txBody>
          <a:bodyPr wrap="square" rtlCol="0">
            <a:spAutoFit/>
          </a:bodyPr>
          <a:lstStyle/>
          <a:p>
            <a:pPr algn="r"/>
            <a:r>
              <a:rPr lang="en-US" sz="1800" dirty="0" err="1">
                <a:solidFill>
                  <a:srgbClr val="000000"/>
                </a:solidFill>
                <a:latin typeface="Arial" panose="020B0604020202020204" pitchFamily="34" charset="0"/>
                <a:cs typeface="Arial" panose="020B0604020202020204" pitchFamily="34" charset="0"/>
              </a:rPr>
              <a:t>Vokes</a:t>
            </a:r>
            <a:r>
              <a:rPr lang="en-US" sz="1800" dirty="0">
                <a:solidFill>
                  <a:srgbClr val="000000"/>
                </a:solidFill>
                <a:latin typeface="Arial" panose="020B0604020202020204" pitchFamily="34" charset="0"/>
                <a:cs typeface="Arial" panose="020B0604020202020204" pitchFamily="34" charset="0"/>
              </a:rPr>
              <a:t> N et al. 2023 ASCO Annual Meeting</a:t>
            </a:r>
            <a:r>
              <a:rPr lang="en-US" sz="1800" i="1" dirty="0">
                <a:solidFill>
                  <a:srgbClr val="000000"/>
                </a:solidFill>
                <a:latin typeface="Arial" panose="020B0604020202020204" pitchFamily="34" charset="0"/>
                <a:cs typeface="Arial" panose="020B0604020202020204" pitchFamily="34" charset="0"/>
              </a:rPr>
              <a:t>.</a:t>
            </a:r>
            <a:endParaRPr lang="en-US" sz="1800" dirty="0">
              <a:solidFill>
                <a:srgbClr val="00000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86F9B720-A2A0-4B74-8CEE-DCD1957472C6}"/>
              </a:ext>
            </a:extLst>
          </p:cNvPr>
          <p:cNvPicPr>
            <a:picLocks noChangeAspect="1"/>
          </p:cNvPicPr>
          <p:nvPr/>
        </p:nvPicPr>
        <p:blipFill>
          <a:blip r:embed="rId3"/>
          <a:stretch>
            <a:fillRect/>
          </a:stretch>
        </p:blipFill>
        <p:spPr>
          <a:xfrm>
            <a:off x="219949" y="2058924"/>
            <a:ext cx="5806957" cy="4078105"/>
          </a:xfrm>
          <a:prstGeom prst="rect">
            <a:avLst/>
          </a:prstGeom>
        </p:spPr>
      </p:pic>
      <p:pic>
        <p:nvPicPr>
          <p:cNvPr id="20" name="Picture 19">
            <a:extLst>
              <a:ext uri="{FF2B5EF4-FFF2-40B4-BE49-F238E27FC236}">
                <a16:creationId xmlns:a16="http://schemas.microsoft.com/office/drawing/2014/main" id="{7535CBC1-5D3E-444E-98D1-32820AC54196}"/>
              </a:ext>
            </a:extLst>
          </p:cNvPr>
          <p:cNvPicPr>
            <a:picLocks noChangeAspect="1"/>
          </p:cNvPicPr>
          <p:nvPr/>
        </p:nvPicPr>
        <p:blipFill>
          <a:blip r:embed="rId4"/>
          <a:stretch>
            <a:fillRect/>
          </a:stretch>
        </p:blipFill>
        <p:spPr>
          <a:xfrm>
            <a:off x="6093624" y="2037177"/>
            <a:ext cx="5453062" cy="4121599"/>
          </a:xfrm>
          <a:prstGeom prst="rect">
            <a:avLst/>
          </a:prstGeom>
        </p:spPr>
      </p:pic>
      <p:sp>
        <p:nvSpPr>
          <p:cNvPr id="21" name="TextBox 20">
            <a:extLst>
              <a:ext uri="{FF2B5EF4-FFF2-40B4-BE49-F238E27FC236}">
                <a16:creationId xmlns:a16="http://schemas.microsoft.com/office/drawing/2014/main" id="{C6A0C4C0-4129-4761-AB9F-8084C13A7642}"/>
              </a:ext>
            </a:extLst>
          </p:cNvPr>
          <p:cNvSpPr txBox="1"/>
          <p:nvPr/>
        </p:nvSpPr>
        <p:spPr>
          <a:xfrm>
            <a:off x="841257" y="5731730"/>
            <a:ext cx="1658983"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N=82</a:t>
            </a:r>
          </a:p>
        </p:txBody>
      </p:sp>
      <p:sp>
        <p:nvSpPr>
          <p:cNvPr id="22" name="TextBox 21">
            <a:extLst>
              <a:ext uri="{FF2B5EF4-FFF2-40B4-BE49-F238E27FC236}">
                <a16:creationId xmlns:a16="http://schemas.microsoft.com/office/drawing/2014/main" id="{32D8A172-8663-4512-BE35-C832F3E1A25A}"/>
              </a:ext>
            </a:extLst>
          </p:cNvPr>
          <p:cNvSpPr txBox="1"/>
          <p:nvPr/>
        </p:nvSpPr>
        <p:spPr>
          <a:xfrm>
            <a:off x="6701587" y="5807159"/>
            <a:ext cx="1658983"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N=70</a:t>
            </a:r>
          </a:p>
        </p:txBody>
      </p:sp>
    </p:spTree>
    <p:extLst>
      <p:ext uri="{BB962C8B-B14F-4D97-AF65-F5344CB8AC3E}">
        <p14:creationId xmlns:p14="http://schemas.microsoft.com/office/powerpoint/2010/main" val="200364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1275F9-955A-ABD3-0DA5-C43154E6BD18}"/>
              </a:ext>
            </a:extLst>
          </p:cNvPr>
          <p:cNvSpPr>
            <a:spLocks noGrp="1"/>
          </p:cNvSpPr>
          <p:nvPr>
            <p:ph type="sldNum" sz="quarter" idx="12"/>
          </p:nvPr>
        </p:nvSpPr>
        <p:spPr/>
        <p:txBody>
          <a:bodyPr/>
          <a:lstStyle/>
          <a:p>
            <a:fld id="{6BA4E481-929C-6B40-8F72-F01C1848538C}" type="slidenum">
              <a:rPr lang="en-US" smtClean="0"/>
              <a:t>17</a:t>
            </a:fld>
            <a:endParaRPr lang="en-US"/>
          </a:p>
        </p:txBody>
      </p:sp>
      <p:pic>
        <p:nvPicPr>
          <p:cNvPr id="3" name="Picture 2">
            <a:extLst>
              <a:ext uri="{FF2B5EF4-FFF2-40B4-BE49-F238E27FC236}">
                <a16:creationId xmlns:a16="http://schemas.microsoft.com/office/drawing/2014/main" id="{6F39D83A-E054-F3AE-D4E3-06D401683E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85" y="993969"/>
            <a:ext cx="7702225" cy="5505686"/>
          </a:xfrm>
          <a:prstGeom prst="rect">
            <a:avLst/>
          </a:prstGeom>
        </p:spPr>
      </p:pic>
      <p:sp>
        <p:nvSpPr>
          <p:cNvPr id="4" name="TextBox 3">
            <a:extLst>
              <a:ext uri="{FF2B5EF4-FFF2-40B4-BE49-F238E27FC236}">
                <a16:creationId xmlns:a16="http://schemas.microsoft.com/office/drawing/2014/main" id="{D3E1FA64-6E2D-8052-7061-E8B1FE6F0701}"/>
              </a:ext>
            </a:extLst>
          </p:cNvPr>
          <p:cNvSpPr txBox="1"/>
          <p:nvPr/>
        </p:nvSpPr>
        <p:spPr>
          <a:xfrm>
            <a:off x="7608711" y="6394605"/>
            <a:ext cx="3996265" cy="307777"/>
          </a:xfrm>
          <a:prstGeom prst="rect">
            <a:avLst/>
          </a:prstGeom>
          <a:noFill/>
        </p:spPr>
        <p:txBody>
          <a:bodyPr wrap="square" rtlCol="0">
            <a:spAutoFit/>
          </a:bodyPr>
          <a:lstStyle/>
          <a:p>
            <a:pPr marL="0" marR="0" lvl="0" indent="0" algn="r" defTabSz="1199663"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NCT04093167, Anagnostou et al., </a:t>
            </a:r>
            <a:r>
              <a:rPr kumimoji="0" lang="en-US" sz="1400" b="0" i="1"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Nat Med</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 2023</a:t>
            </a:r>
          </a:p>
        </p:txBody>
      </p:sp>
      <p:sp>
        <p:nvSpPr>
          <p:cNvPr id="5" name="Title 5">
            <a:extLst>
              <a:ext uri="{FF2B5EF4-FFF2-40B4-BE49-F238E27FC236}">
                <a16:creationId xmlns:a16="http://schemas.microsoft.com/office/drawing/2014/main" id="{6EC95EE9-2795-1726-81A4-18547E0B7A9A}"/>
              </a:ext>
            </a:extLst>
          </p:cNvPr>
          <p:cNvSpPr txBox="1">
            <a:spLocks/>
          </p:cNvSpPr>
          <p:nvPr/>
        </p:nvSpPr>
        <p:spPr>
          <a:xfrm>
            <a:off x="1160849" y="126537"/>
            <a:ext cx="9870302" cy="568204"/>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a:lstStyle>
          <a:p>
            <a:pPr marL="0" marR="0" lvl="0" indent="0" algn="ctr" defTabSz="914354" rtl="0" eaLnBrk="1" fontAlgn="auto" latinLnBrk="0" hangingPunct="1">
              <a:lnSpc>
                <a:spcPts val="35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Franklin Gothic Book" panose="020B0503020102020204" pitchFamily="34" charset="0"/>
                <a:sym typeface="Calibri"/>
              </a:rPr>
              <a:t>BR.36: A ctDNA-directed phase II study of molecular response adaptive immunotherapy in NSCLC</a:t>
            </a:r>
          </a:p>
        </p:txBody>
      </p:sp>
      <p:sp>
        <p:nvSpPr>
          <p:cNvPr id="6" name="TextBox 5">
            <a:extLst>
              <a:ext uri="{FF2B5EF4-FFF2-40B4-BE49-F238E27FC236}">
                <a16:creationId xmlns:a16="http://schemas.microsoft.com/office/drawing/2014/main" id="{C9AF969F-B47F-832A-9BFE-E7146CE851EB}"/>
              </a:ext>
            </a:extLst>
          </p:cNvPr>
          <p:cNvSpPr txBox="1"/>
          <p:nvPr/>
        </p:nvSpPr>
        <p:spPr>
          <a:xfrm>
            <a:off x="388749" y="6345767"/>
            <a:ext cx="5562097" cy="307777"/>
          </a:xfrm>
          <a:prstGeom prst="rect">
            <a:avLst/>
          </a:prstGeom>
          <a:noFill/>
        </p:spPr>
        <p:txBody>
          <a:bodyPr wrap="square" rtlCol="0">
            <a:spAutoFit/>
          </a:bodyPr>
          <a:lstStyle/>
          <a:p>
            <a:r>
              <a:rPr lang="en-US" sz="1400" i="1" dirty="0">
                <a:solidFill>
                  <a:srgbClr val="000000"/>
                </a:solidFill>
                <a:latin typeface="Franklin Gothic Book" panose="020B0503020102020204" pitchFamily="34" charset="0"/>
              </a:rPr>
              <a:t>Slide courtesy from</a:t>
            </a:r>
            <a:r>
              <a:rPr lang="en-US" sz="1400" dirty="0">
                <a:solidFill>
                  <a:srgbClr val="000000"/>
                </a:solidFill>
                <a:latin typeface="Franklin Gothic Book" panose="020B0503020102020204" pitchFamily="34" charset="0"/>
              </a:rPr>
              <a:t> Dr. Valsamo </a:t>
            </a:r>
            <a:r>
              <a:rPr lang="en-US" sz="1400" dirty="0" err="1">
                <a:solidFill>
                  <a:srgbClr val="000000"/>
                </a:solidFill>
                <a:latin typeface="Franklin Gothic Book" panose="020B0503020102020204" pitchFamily="34" charset="0"/>
              </a:rPr>
              <a:t>Anagnoustou</a:t>
            </a:r>
            <a:endParaRPr lang="en-US" sz="1400" dirty="0">
              <a:solidFill>
                <a:srgbClr val="00000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025096E7-556E-A0B3-274E-3302F43956C1}"/>
              </a:ext>
            </a:extLst>
          </p:cNvPr>
          <p:cNvSpPr txBox="1"/>
          <p:nvPr/>
        </p:nvSpPr>
        <p:spPr>
          <a:xfrm>
            <a:off x="8925089" y="2469540"/>
            <a:ext cx="2878161" cy="2554545"/>
          </a:xfrm>
          <a:prstGeom prst="rect">
            <a:avLst/>
          </a:prstGeom>
          <a:noFill/>
        </p:spPr>
        <p:txBody>
          <a:bodyPr wrap="square" rtlCol="0">
            <a:spAutoFit/>
          </a:bodyPr>
          <a:lstStyle/>
          <a:p>
            <a:pPr algn="ctr"/>
            <a:r>
              <a:rPr lang="en-US" sz="2000" u="sng" dirty="0">
                <a:solidFill>
                  <a:srgbClr val="1A59C0"/>
                </a:solidFill>
                <a:latin typeface="Franklin Gothic Book" panose="020B0503020102020204" pitchFamily="34" charset="0"/>
              </a:rPr>
              <a:t>Tumor-uninformed assay </a:t>
            </a:r>
          </a:p>
          <a:p>
            <a:pPr algn="ctr"/>
            <a:r>
              <a:rPr lang="en-US" sz="2000" dirty="0">
                <a:solidFill>
                  <a:srgbClr val="1A59C0"/>
                </a:solidFill>
                <a:latin typeface="Franklin Gothic Book" panose="020B0503020102020204" pitchFamily="34" charset="0"/>
              </a:rPr>
              <a:t>(PGDx </a:t>
            </a:r>
            <a:r>
              <a:rPr lang="en-US" sz="2000" dirty="0" err="1">
                <a:solidFill>
                  <a:srgbClr val="1A59C0"/>
                </a:solidFill>
                <a:latin typeface="Franklin Gothic Book" panose="020B0503020102020204" pitchFamily="34" charset="0"/>
              </a:rPr>
              <a:t>elio</a:t>
            </a:r>
            <a:r>
              <a:rPr lang="en-US" sz="2000" dirty="0">
                <a:solidFill>
                  <a:srgbClr val="1A59C0"/>
                </a:solidFill>
                <a:latin typeface="Franklin Gothic Book" panose="020B0503020102020204" pitchFamily="34" charset="0"/>
                <a:cs typeface="Arial" panose="020B0604020202020204" pitchFamily="34" charset="0"/>
              </a:rPr>
              <a:t>™</a:t>
            </a:r>
            <a:r>
              <a:rPr lang="en-US" sz="2000" dirty="0">
                <a:solidFill>
                  <a:srgbClr val="1A59C0"/>
                </a:solidFill>
                <a:latin typeface="Franklin Gothic Book" panose="020B0503020102020204" pitchFamily="34" charset="0"/>
              </a:rPr>
              <a:t> plasma resolve)</a:t>
            </a:r>
          </a:p>
          <a:p>
            <a:pPr marL="285750" indent="-285750" algn="ctr">
              <a:buFont typeface="Arial" panose="020B0604020202020204" pitchFamily="34" charset="0"/>
              <a:buChar char="•"/>
            </a:pPr>
            <a:r>
              <a:rPr lang="en-US" sz="2000" dirty="0">
                <a:solidFill>
                  <a:srgbClr val="1A59C0"/>
                </a:solidFill>
                <a:latin typeface="Franklin Gothic Book" panose="020B0503020102020204" pitchFamily="34" charset="0"/>
              </a:rPr>
              <a:t>NGS with 33-gene panel</a:t>
            </a:r>
          </a:p>
          <a:p>
            <a:pPr marL="285750" indent="-285750" algn="ctr">
              <a:buFont typeface="Arial" panose="020B0604020202020204" pitchFamily="34" charset="0"/>
              <a:buChar char="•"/>
            </a:pPr>
            <a:r>
              <a:rPr lang="en-US" sz="2000" dirty="0">
                <a:solidFill>
                  <a:srgbClr val="1A59C0"/>
                </a:solidFill>
                <a:latin typeface="Franklin Gothic Book" panose="020B0503020102020204" pitchFamily="34" charset="0"/>
              </a:rPr>
              <a:t>WBC-informed</a:t>
            </a:r>
          </a:p>
          <a:p>
            <a:pPr marL="285750" indent="-285750" algn="ctr">
              <a:buFont typeface="Arial" panose="020B0604020202020204" pitchFamily="34" charset="0"/>
              <a:buChar char="•"/>
            </a:pPr>
            <a:r>
              <a:rPr lang="en-US" sz="2000" dirty="0">
                <a:solidFill>
                  <a:srgbClr val="1A59C0"/>
                </a:solidFill>
                <a:latin typeface="Franklin Gothic Book" panose="020B0503020102020204" pitchFamily="34" charset="0"/>
              </a:rPr>
              <a:t>TAT 1 week </a:t>
            </a:r>
          </a:p>
          <a:p>
            <a:endParaRPr lang="en-US" sz="2000" dirty="0">
              <a:solidFill>
                <a:srgbClr val="1A59C0"/>
              </a:solidFill>
              <a:latin typeface="Franklin Gothic Book" panose="020B0503020102020204" pitchFamily="34" charset="0"/>
            </a:endParaRPr>
          </a:p>
        </p:txBody>
      </p:sp>
      <p:sp>
        <p:nvSpPr>
          <p:cNvPr id="8" name="TextBox 7">
            <a:extLst>
              <a:ext uri="{FF2B5EF4-FFF2-40B4-BE49-F238E27FC236}">
                <a16:creationId xmlns:a16="http://schemas.microsoft.com/office/drawing/2014/main" id="{7D751575-DAB5-E68F-A258-5EBD95FEE7D7}"/>
              </a:ext>
            </a:extLst>
          </p:cNvPr>
          <p:cNvSpPr txBox="1"/>
          <p:nvPr/>
        </p:nvSpPr>
        <p:spPr>
          <a:xfrm>
            <a:off x="9223992" y="5113867"/>
            <a:ext cx="2280354" cy="1200329"/>
          </a:xfrm>
          <a:prstGeom prst="rect">
            <a:avLst/>
          </a:prstGeom>
          <a:noFill/>
        </p:spPr>
        <p:txBody>
          <a:bodyPr wrap="square" rtlCol="0">
            <a:spAutoFit/>
          </a:bodyPr>
          <a:lstStyle/>
          <a:p>
            <a:pPr algn="ctr"/>
            <a:r>
              <a:rPr lang="en-US" dirty="0">
                <a:solidFill>
                  <a:srgbClr val="C00000"/>
                </a:solidFill>
                <a:latin typeface="Franklin Gothic Book" panose="020B0503020102020204" pitchFamily="34" charset="0"/>
              </a:rPr>
              <a:t>20% not evaluable for molecular response due to ctDNA (-) at baseline</a:t>
            </a:r>
          </a:p>
        </p:txBody>
      </p:sp>
    </p:spTree>
    <p:extLst>
      <p:ext uri="{BB962C8B-B14F-4D97-AF65-F5344CB8AC3E}">
        <p14:creationId xmlns:p14="http://schemas.microsoft.com/office/powerpoint/2010/main" val="238158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FEF26D-6D05-A292-3245-D28DDF57BC18}"/>
              </a:ext>
            </a:extLst>
          </p:cNvPr>
          <p:cNvSpPr>
            <a:spLocks noGrp="1"/>
          </p:cNvSpPr>
          <p:nvPr>
            <p:ph type="sldNum" sz="quarter" idx="12"/>
          </p:nvPr>
        </p:nvSpPr>
        <p:spPr/>
        <p:txBody>
          <a:bodyPr/>
          <a:lstStyle/>
          <a:p>
            <a:fld id="{6BA4E481-929C-6B40-8F72-F01C1848538C}" type="slidenum">
              <a:rPr lang="en-US" smtClean="0"/>
              <a:t>18</a:t>
            </a:fld>
            <a:endParaRPr lang="en-US"/>
          </a:p>
        </p:txBody>
      </p:sp>
      <p:pic>
        <p:nvPicPr>
          <p:cNvPr id="3" name="Picture 2">
            <a:extLst>
              <a:ext uri="{FF2B5EF4-FFF2-40B4-BE49-F238E27FC236}">
                <a16:creationId xmlns:a16="http://schemas.microsoft.com/office/drawing/2014/main" id="{805B71A7-5E0E-C93E-072E-0DC65FD6B5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038" y="280812"/>
            <a:ext cx="9359925" cy="6043346"/>
          </a:xfrm>
          <a:prstGeom prst="rect">
            <a:avLst/>
          </a:prstGeom>
        </p:spPr>
      </p:pic>
      <p:sp>
        <p:nvSpPr>
          <p:cNvPr id="5" name="TextBox 4">
            <a:extLst>
              <a:ext uri="{FF2B5EF4-FFF2-40B4-BE49-F238E27FC236}">
                <a16:creationId xmlns:a16="http://schemas.microsoft.com/office/drawing/2014/main" id="{EEF18AC3-C5B1-A1B7-4261-C925AB38D460}"/>
              </a:ext>
            </a:extLst>
          </p:cNvPr>
          <p:cNvSpPr txBox="1"/>
          <p:nvPr/>
        </p:nvSpPr>
        <p:spPr>
          <a:xfrm>
            <a:off x="7608711" y="6345767"/>
            <a:ext cx="3996265" cy="307777"/>
          </a:xfrm>
          <a:prstGeom prst="rect">
            <a:avLst/>
          </a:prstGeom>
          <a:noFill/>
        </p:spPr>
        <p:txBody>
          <a:bodyPr wrap="square" rtlCol="0">
            <a:spAutoFit/>
          </a:bodyPr>
          <a:lstStyle/>
          <a:p>
            <a:pPr marL="0" marR="0" lvl="0" indent="0" algn="r" defTabSz="1199663"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NCT04093167, Anagnostou et al., </a:t>
            </a:r>
            <a:r>
              <a:rPr kumimoji="0" lang="en-US" sz="1400" b="0" i="1"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Nat Med</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 2023</a:t>
            </a:r>
          </a:p>
        </p:txBody>
      </p:sp>
      <p:sp>
        <p:nvSpPr>
          <p:cNvPr id="6" name="TextBox 5">
            <a:extLst>
              <a:ext uri="{FF2B5EF4-FFF2-40B4-BE49-F238E27FC236}">
                <a16:creationId xmlns:a16="http://schemas.microsoft.com/office/drawing/2014/main" id="{8727508D-ACD8-C4AD-57B6-6429F6AD60A6}"/>
              </a:ext>
            </a:extLst>
          </p:cNvPr>
          <p:cNvSpPr txBox="1"/>
          <p:nvPr/>
        </p:nvSpPr>
        <p:spPr>
          <a:xfrm>
            <a:off x="388749" y="6345767"/>
            <a:ext cx="5562097" cy="307777"/>
          </a:xfrm>
          <a:prstGeom prst="rect">
            <a:avLst/>
          </a:prstGeom>
          <a:noFill/>
        </p:spPr>
        <p:txBody>
          <a:bodyPr wrap="square" rtlCol="0">
            <a:spAutoFit/>
          </a:bodyPr>
          <a:lstStyle/>
          <a:p>
            <a:r>
              <a:rPr lang="en-US" sz="1400" i="1" dirty="0">
                <a:solidFill>
                  <a:srgbClr val="000000"/>
                </a:solidFill>
                <a:latin typeface="Franklin Gothic Book" panose="020B0503020102020204" pitchFamily="34" charset="0"/>
              </a:rPr>
              <a:t>Slide courtesy from</a:t>
            </a:r>
            <a:r>
              <a:rPr lang="en-US" sz="1400" dirty="0">
                <a:solidFill>
                  <a:srgbClr val="000000"/>
                </a:solidFill>
                <a:latin typeface="Franklin Gothic Book" panose="020B0503020102020204" pitchFamily="34" charset="0"/>
              </a:rPr>
              <a:t> Dr. Valsamo </a:t>
            </a:r>
            <a:r>
              <a:rPr lang="en-US" sz="1400" dirty="0" err="1">
                <a:solidFill>
                  <a:srgbClr val="000000"/>
                </a:solidFill>
                <a:latin typeface="Franklin Gothic Book" panose="020B0503020102020204" pitchFamily="34" charset="0"/>
              </a:rPr>
              <a:t>Anagnoustou</a:t>
            </a:r>
            <a:endParaRPr lang="en-US" sz="1400" dirty="0">
              <a:solidFill>
                <a:srgbClr val="00000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F5394998-507F-478B-7AD2-A107BD2FD739}"/>
              </a:ext>
            </a:extLst>
          </p:cNvPr>
          <p:cNvSpPr txBox="1"/>
          <p:nvPr/>
        </p:nvSpPr>
        <p:spPr>
          <a:xfrm>
            <a:off x="1892490" y="33669"/>
            <a:ext cx="8116711" cy="584775"/>
          </a:xfrm>
          <a:prstGeom prst="rect">
            <a:avLst/>
          </a:prstGeom>
          <a:noFill/>
        </p:spPr>
        <p:txBody>
          <a:bodyPr wrap="square" rtlCol="0">
            <a:spAutoFit/>
          </a:bodyPr>
          <a:lstStyle/>
          <a:p>
            <a:pPr algn="ctr"/>
            <a:r>
              <a:rPr lang="en-US" sz="3200" dirty="0">
                <a:latin typeface="Franklin Gothic Book" panose="020B0503020102020204" pitchFamily="34" charset="0"/>
              </a:rPr>
              <a:t>Patterns of ctDNA kinetics</a:t>
            </a:r>
          </a:p>
        </p:txBody>
      </p:sp>
      <p:sp>
        <p:nvSpPr>
          <p:cNvPr id="8" name="TextBox 7">
            <a:extLst>
              <a:ext uri="{FF2B5EF4-FFF2-40B4-BE49-F238E27FC236}">
                <a16:creationId xmlns:a16="http://schemas.microsoft.com/office/drawing/2014/main" id="{2E621552-E9A5-2B7E-CB1A-947E009E454F}"/>
              </a:ext>
            </a:extLst>
          </p:cNvPr>
          <p:cNvSpPr txBox="1"/>
          <p:nvPr/>
        </p:nvSpPr>
        <p:spPr>
          <a:xfrm>
            <a:off x="2912533" y="1267120"/>
            <a:ext cx="1704622" cy="584775"/>
          </a:xfrm>
          <a:prstGeom prst="rect">
            <a:avLst/>
          </a:prstGeom>
          <a:noFill/>
        </p:spPr>
        <p:txBody>
          <a:bodyPr wrap="square" rtlCol="0">
            <a:spAutoFit/>
          </a:bodyPr>
          <a:lstStyle/>
          <a:p>
            <a:pPr algn="ctr"/>
            <a:r>
              <a:rPr lang="en-US" sz="1600" b="1" dirty="0">
                <a:latin typeface="Franklin Gothic Book" panose="020B0503020102020204" pitchFamily="34" charset="0"/>
              </a:rPr>
              <a:t>ctDNA clearance at C2</a:t>
            </a:r>
          </a:p>
        </p:txBody>
      </p:sp>
      <p:sp>
        <p:nvSpPr>
          <p:cNvPr id="9" name="TextBox 8">
            <a:extLst>
              <a:ext uri="{FF2B5EF4-FFF2-40B4-BE49-F238E27FC236}">
                <a16:creationId xmlns:a16="http://schemas.microsoft.com/office/drawing/2014/main" id="{072717D1-3803-6D87-6490-D53232700337}"/>
              </a:ext>
            </a:extLst>
          </p:cNvPr>
          <p:cNvSpPr txBox="1"/>
          <p:nvPr/>
        </p:nvSpPr>
        <p:spPr>
          <a:xfrm>
            <a:off x="7693379" y="1267120"/>
            <a:ext cx="1704622" cy="584775"/>
          </a:xfrm>
          <a:prstGeom prst="rect">
            <a:avLst/>
          </a:prstGeom>
          <a:noFill/>
        </p:spPr>
        <p:txBody>
          <a:bodyPr wrap="square" rtlCol="0">
            <a:spAutoFit/>
          </a:bodyPr>
          <a:lstStyle/>
          <a:p>
            <a:pPr algn="ctr"/>
            <a:r>
              <a:rPr lang="en-US" sz="1600" b="1" dirty="0">
                <a:latin typeface="Franklin Gothic Book" panose="020B0503020102020204" pitchFamily="34" charset="0"/>
              </a:rPr>
              <a:t>ctDNA clearance at C3</a:t>
            </a:r>
          </a:p>
        </p:txBody>
      </p:sp>
      <p:sp>
        <p:nvSpPr>
          <p:cNvPr id="10" name="TextBox 9">
            <a:extLst>
              <a:ext uri="{FF2B5EF4-FFF2-40B4-BE49-F238E27FC236}">
                <a16:creationId xmlns:a16="http://schemas.microsoft.com/office/drawing/2014/main" id="{C239CE25-7BAF-73F9-1125-DB697EFA938C}"/>
              </a:ext>
            </a:extLst>
          </p:cNvPr>
          <p:cNvSpPr txBox="1"/>
          <p:nvPr/>
        </p:nvSpPr>
        <p:spPr>
          <a:xfrm>
            <a:off x="2393245" y="4591698"/>
            <a:ext cx="2743199" cy="584775"/>
          </a:xfrm>
          <a:prstGeom prst="rect">
            <a:avLst/>
          </a:prstGeom>
          <a:noFill/>
        </p:spPr>
        <p:txBody>
          <a:bodyPr wrap="square" rtlCol="0">
            <a:spAutoFit/>
          </a:bodyPr>
          <a:lstStyle/>
          <a:p>
            <a:pPr algn="ctr"/>
            <a:r>
              <a:rPr lang="en-US" sz="1600" b="1" dirty="0">
                <a:latin typeface="Franklin Gothic Book" panose="020B0503020102020204" pitchFamily="34" charset="0"/>
              </a:rPr>
              <a:t>ctDNA reduction &gt;85% but &lt;100%</a:t>
            </a:r>
          </a:p>
        </p:txBody>
      </p:sp>
      <p:sp>
        <p:nvSpPr>
          <p:cNvPr id="11" name="TextBox 10">
            <a:extLst>
              <a:ext uri="{FF2B5EF4-FFF2-40B4-BE49-F238E27FC236}">
                <a16:creationId xmlns:a16="http://schemas.microsoft.com/office/drawing/2014/main" id="{0925E73F-C23E-8238-F1E5-E2433D1E332C}"/>
              </a:ext>
            </a:extLst>
          </p:cNvPr>
          <p:cNvSpPr txBox="1"/>
          <p:nvPr/>
        </p:nvSpPr>
        <p:spPr>
          <a:xfrm>
            <a:off x="10636955" y="1926244"/>
            <a:ext cx="1433690" cy="307777"/>
          </a:xfrm>
          <a:prstGeom prst="rect">
            <a:avLst/>
          </a:prstGeom>
          <a:noFill/>
        </p:spPr>
        <p:txBody>
          <a:bodyPr wrap="square" rtlCol="0">
            <a:spAutoFit/>
          </a:bodyPr>
          <a:lstStyle/>
          <a:p>
            <a:pPr algn="ctr"/>
            <a:r>
              <a:rPr lang="en-US" sz="1400" dirty="0">
                <a:solidFill>
                  <a:srgbClr val="FF0000"/>
                </a:solidFill>
                <a:latin typeface="Franklin Gothic Book" panose="020B0503020102020204" pitchFamily="34" charset="0"/>
              </a:rPr>
              <a:t>Only 2 patients</a:t>
            </a:r>
          </a:p>
        </p:txBody>
      </p:sp>
      <p:sp>
        <p:nvSpPr>
          <p:cNvPr id="12" name="TextBox 11">
            <a:extLst>
              <a:ext uri="{FF2B5EF4-FFF2-40B4-BE49-F238E27FC236}">
                <a16:creationId xmlns:a16="http://schemas.microsoft.com/office/drawing/2014/main" id="{6E7508C8-E318-6486-E1A5-619F34643F1D}"/>
              </a:ext>
            </a:extLst>
          </p:cNvPr>
          <p:cNvSpPr txBox="1"/>
          <p:nvPr/>
        </p:nvSpPr>
        <p:spPr>
          <a:xfrm>
            <a:off x="121356" y="4930252"/>
            <a:ext cx="1433690" cy="307777"/>
          </a:xfrm>
          <a:prstGeom prst="rect">
            <a:avLst/>
          </a:prstGeom>
          <a:noFill/>
        </p:spPr>
        <p:txBody>
          <a:bodyPr wrap="square" rtlCol="0">
            <a:spAutoFit/>
          </a:bodyPr>
          <a:lstStyle/>
          <a:p>
            <a:pPr algn="ctr"/>
            <a:r>
              <a:rPr lang="en-US" sz="1400" dirty="0">
                <a:solidFill>
                  <a:srgbClr val="FF0000"/>
                </a:solidFill>
                <a:latin typeface="Franklin Gothic Book" panose="020B0503020102020204" pitchFamily="34" charset="0"/>
              </a:rPr>
              <a:t>Only 2 patients</a:t>
            </a:r>
          </a:p>
        </p:txBody>
      </p:sp>
      <p:sp>
        <p:nvSpPr>
          <p:cNvPr id="14" name="TextBox 13">
            <a:extLst>
              <a:ext uri="{FF2B5EF4-FFF2-40B4-BE49-F238E27FC236}">
                <a16:creationId xmlns:a16="http://schemas.microsoft.com/office/drawing/2014/main" id="{8D23364C-C2E7-A628-E66A-66CA43341EFD}"/>
              </a:ext>
            </a:extLst>
          </p:cNvPr>
          <p:cNvSpPr txBox="1"/>
          <p:nvPr/>
        </p:nvSpPr>
        <p:spPr>
          <a:xfrm>
            <a:off x="7693379" y="4599994"/>
            <a:ext cx="1704622" cy="584775"/>
          </a:xfrm>
          <a:prstGeom prst="rect">
            <a:avLst/>
          </a:prstGeom>
          <a:noFill/>
        </p:spPr>
        <p:txBody>
          <a:bodyPr wrap="square" rtlCol="0">
            <a:spAutoFit/>
          </a:bodyPr>
          <a:lstStyle/>
          <a:p>
            <a:pPr algn="ctr"/>
            <a:r>
              <a:rPr lang="en-US" sz="1600" b="1">
                <a:latin typeface="Franklin Gothic Book" panose="020B0503020102020204" pitchFamily="34" charset="0"/>
              </a:rPr>
              <a:t>ctDNA persistence </a:t>
            </a:r>
            <a:r>
              <a:rPr lang="en-US" sz="1600" b="1" dirty="0">
                <a:latin typeface="Franklin Gothic Book" panose="020B0503020102020204" pitchFamily="34" charset="0"/>
              </a:rPr>
              <a:t>at C3</a:t>
            </a:r>
          </a:p>
        </p:txBody>
      </p:sp>
    </p:spTree>
    <p:extLst>
      <p:ext uri="{BB962C8B-B14F-4D97-AF65-F5344CB8AC3E}">
        <p14:creationId xmlns:p14="http://schemas.microsoft.com/office/powerpoint/2010/main" val="4276961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C800B6-50E2-214F-C300-56FC4E454B2A}"/>
              </a:ext>
            </a:extLst>
          </p:cNvPr>
          <p:cNvSpPr>
            <a:spLocks noGrp="1"/>
          </p:cNvSpPr>
          <p:nvPr>
            <p:ph type="sldNum" sz="quarter" idx="12"/>
          </p:nvPr>
        </p:nvSpPr>
        <p:spPr/>
        <p:txBody>
          <a:bodyPr/>
          <a:lstStyle/>
          <a:p>
            <a:fld id="{6BA4E481-929C-6B40-8F72-F01C1848538C}" type="slidenum">
              <a:rPr lang="en-US" smtClean="0"/>
              <a:t>19</a:t>
            </a:fld>
            <a:endParaRPr lang="en-US"/>
          </a:p>
        </p:txBody>
      </p:sp>
      <p:sp>
        <p:nvSpPr>
          <p:cNvPr id="3" name="Rectangle 2">
            <a:extLst>
              <a:ext uri="{FF2B5EF4-FFF2-40B4-BE49-F238E27FC236}">
                <a16:creationId xmlns:a16="http://schemas.microsoft.com/office/drawing/2014/main" id="{5050D073-EB7F-5473-8DA3-03FEEECED89F}"/>
              </a:ext>
            </a:extLst>
          </p:cNvPr>
          <p:cNvSpPr/>
          <p:nvPr/>
        </p:nvSpPr>
        <p:spPr>
          <a:xfrm>
            <a:off x="638372" y="78128"/>
            <a:ext cx="10915257"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2060"/>
                </a:solidFill>
                <a:effectLst/>
                <a:uLnTx/>
                <a:uFillTx/>
                <a:latin typeface="Franklin Gothic Book" panose="020B0503020102020204" pitchFamily="34" charset="0"/>
                <a:ea typeface="Helvetica Neue"/>
                <a:cs typeface="Calibri" panose="020F0502020204030204" pitchFamily="34" charset="0"/>
              </a:rPr>
              <a:t>ctDNA-RECIST response concordance</a:t>
            </a:r>
            <a:endParaRPr kumimoji="0" lang="en-US" sz="1600" b="0"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endParaRPr>
          </a:p>
        </p:txBody>
      </p:sp>
      <p:pic>
        <p:nvPicPr>
          <p:cNvPr id="5" name="Picture 4">
            <a:extLst>
              <a:ext uri="{FF2B5EF4-FFF2-40B4-BE49-F238E27FC236}">
                <a16:creationId xmlns:a16="http://schemas.microsoft.com/office/drawing/2014/main" id="{4B546E45-9117-16C3-6325-414BAC780B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021"/>
          <a:stretch/>
        </p:blipFill>
        <p:spPr>
          <a:xfrm>
            <a:off x="372378" y="724459"/>
            <a:ext cx="5682582" cy="5783547"/>
          </a:xfrm>
          <a:prstGeom prst="rect">
            <a:avLst/>
          </a:prstGeom>
        </p:spPr>
      </p:pic>
      <p:sp>
        <p:nvSpPr>
          <p:cNvPr id="8" name="Rectangle 7">
            <a:extLst>
              <a:ext uri="{FF2B5EF4-FFF2-40B4-BE49-F238E27FC236}">
                <a16:creationId xmlns:a16="http://schemas.microsoft.com/office/drawing/2014/main" id="{4586BB44-6FC9-01E9-B358-A9326E4C5C42}"/>
              </a:ext>
            </a:extLst>
          </p:cNvPr>
          <p:cNvSpPr/>
          <p:nvPr/>
        </p:nvSpPr>
        <p:spPr>
          <a:xfrm>
            <a:off x="6355644" y="1182846"/>
            <a:ext cx="5509444" cy="2339102"/>
          </a:xfrm>
          <a:prstGeom prst="rect">
            <a:avLst/>
          </a:prstGeom>
        </p:spPr>
        <p:txBody>
          <a:bodyPr wrap="square">
            <a:spAutoFit/>
          </a:bodyPr>
          <a:lstStyle/>
          <a:p>
            <a:pPr marR="0" lvl="0" algn="ctr" defTabSz="914400" rtl="0" eaLnBrk="0" fontAlgn="base" latinLnBrk="0" hangingPunct="0">
              <a:lnSpc>
                <a:spcPct val="100000"/>
              </a:lnSpc>
              <a:spcBef>
                <a:spcPts val="600"/>
              </a:spcBef>
              <a:spcAft>
                <a:spcPct val="0"/>
              </a:spcAft>
              <a:buClrTx/>
              <a:buSzTx/>
              <a:tabLst>
                <a:tab pos="2451100" algn="l"/>
              </a:tabLst>
              <a:defRPr/>
            </a:pPr>
            <a:r>
              <a:rPr kumimoji="0" lang="en-US" altLang="en-US" sz="1800" b="1"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rPr>
              <a:t>BR.36 stage 1 met its primary endpoint. </a:t>
            </a:r>
          </a:p>
          <a:p>
            <a:pPr marL="171450" marR="0" lvl="0" indent="-171450" algn="ctr" defTabSz="914400" rtl="0" eaLnBrk="0" fontAlgn="base" latinLnBrk="0" hangingPunct="0">
              <a:lnSpc>
                <a:spcPct val="100000"/>
              </a:lnSpc>
              <a:spcBef>
                <a:spcPts val="600"/>
              </a:spcBef>
              <a:spcAft>
                <a:spcPct val="0"/>
              </a:spcAft>
              <a:buClrTx/>
              <a:buSzTx/>
              <a:buFont typeface="Arial" panose="020B0604020202020204" pitchFamily="34" charset="0"/>
              <a:buChar char="•"/>
              <a:tabLst>
                <a:tab pos="2451100" algn="l"/>
              </a:tabLst>
              <a:defRPr/>
            </a:pPr>
            <a:endParaRPr kumimoji="0" lang="en-US" altLang="en-US" sz="1800" b="1"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endParaRPr>
          </a:p>
          <a:p>
            <a:pPr marR="0" lvl="0" algn="ctr" defTabSz="914400" rtl="0" eaLnBrk="0" fontAlgn="base" latinLnBrk="0" hangingPunct="0">
              <a:lnSpc>
                <a:spcPct val="100000"/>
              </a:lnSpc>
              <a:spcBef>
                <a:spcPts val="600"/>
              </a:spcBef>
              <a:spcAft>
                <a:spcPct val="0"/>
              </a:spcAft>
              <a:buClrTx/>
              <a:buSzTx/>
              <a:tabLst>
                <a:tab pos="2451100" algn="l"/>
              </a:tabLst>
              <a:defRPr/>
            </a:pPr>
            <a:r>
              <a:rPr kumimoji="0" lang="en-US" altLang="en-US" sz="1800" b="1"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rPr>
              <a:t>The sensitivity of molecular response for RECIST best overall response was 82%</a:t>
            </a:r>
            <a:r>
              <a:rPr kumimoji="0" lang="en-US" alt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rPr>
              <a:t>, (90% CI: 52% - 97%), </a:t>
            </a:r>
            <a:r>
              <a:rPr kumimoji="0" lang="en-US" altLang="en-US" sz="1800" b="1"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rPr>
              <a:t>specificity was 75%</a:t>
            </a:r>
            <a:r>
              <a:rPr kumimoji="0" lang="en-US" alt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rPr>
              <a:t> (90% CI: 56.5% - 88.5%).</a:t>
            </a:r>
          </a:p>
          <a:p>
            <a:pPr marL="171450" marR="0" lvl="0" indent="-171450" algn="ctr" defTabSz="914400" rtl="0" eaLnBrk="0" fontAlgn="base" latinLnBrk="0" hangingPunct="0">
              <a:lnSpc>
                <a:spcPct val="100000"/>
              </a:lnSpc>
              <a:spcBef>
                <a:spcPts val="600"/>
              </a:spcBef>
              <a:spcAft>
                <a:spcPct val="0"/>
              </a:spcAft>
              <a:buClrTx/>
              <a:buSzTx/>
              <a:buFont typeface="Arial" panose="020B0604020202020204" pitchFamily="34" charset="0"/>
              <a:buChar char="•"/>
              <a:tabLst>
                <a:tab pos="2451100" algn="l"/>
              </a:tabLst>
              <a:defRPr/>
            </a:pPr>
            <a:endParaRPr kumimoji="0" lang="en-US" alt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endParaRPr>
          </a:p>
          <a:p>
            <a:pPr marL="171450" marR="0" lvl="0" indent="-171450" algn="ctr" defTabSz="914400" rtl="0" eaLnBrk="0" fontAlgn="base" latinLnBrk="0" hangingPunct="0">
              <a:lnSpc>
                <a:spcPct val="100000"/>
              </a:lnSpc>
              <a:spcBef>
                <a:spcPts val="600"/>
              </a:spcBef>
              <a:spcAft>
                <a:spcPct val="0"/>
              </a:spcAft>
              <a:buClrTx/>
              <a:buSzTx/>
              <a:buFont typeface="Arial" panose="020B0604020202020204" pitchFamily="34" charset="0"/>
              <a:buChar char="•"/>
              <a:tabLst>
                <a:tab pos="2451100" algn="l"/>
              </a:tabLst>
              <a:defRPr/>
            </a:pPr>
            <a:endParaRPr kumimoji="0" lang="en-US" altLang="en-US" sz="1800" b="0"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endParaRPr>
          </a:p>
        </p:txBody>
      </p:sp>
      <p:sp>
        <p:nvSpPr>
          <p:cNvPr id="9" name="TextBox 8">
            <a:extLst>
              <a:ext uri="{FF2B5EF4-FFF2-40B4-BE49-F238E27FC236}">
                <a16:creationId xmlns:a16="http://schemas.microsoft.com/office/drawing/2014/main" id="{A1B86D97-872F-6FE2-AAB7-EDFA4A3DA680}"/>
              </a:ext>
            </a:extLst>
          </p:cNvPr>
          <p:cNvSpPr txBox="1"/>
          <p:nvPr/>
        </p:nvSpPr>
        <p:spPr>
          <a:xfrm>
            <a:off x="7582260" y="6456539"/>
            <a:ext cx="3996265" cy="307777"/>
          </a:xfrm>
          <a:prstGeom prst="rect">
            <a:avLst/>
          </a:prstGeom>
          <a:noFill/>
        </p:spPr>
        <p:txBody>
          <a:bodyPr wrap="square" rtlCol="0">
            <a:spAutoFit/>
          </a:bodyPr>
          <a:lstStyle/>
          <a:p>
            <a:pPr marL="0" marR="0" lvl="0" indent="0" algn="r" defTabSz="1199663"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NCT04093167, Anagnostou et al., </a:t>
            </a:r>
            <a:r>
              <a:rPr kumimoji="0" lang="en-US" sz="1400" b="0" i="1"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Nat Med</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 2023</a:t>
            </a:r>
          </a:p>
        </p:txBody>
      </p:sp>
      <p:sp>
        <p:nvSpPr>
          <p:cNvPr id="10" name="TextBox 9">
            <a:extLst>
              <a:ext uri="{FF2B5EF4-FFF2-40B4-BE49-F238E27FC236}">
                <a16:creationId xmlns:a16="http://schemas.microsoft.com/office/drawing/2014/main" id="{F6931598-659E-11EC-24B5-4353CA0D3D02}"/>
              </a:ext>
            </a:extLst>
          </p:cNvPr>
          <p:cNvSpPr txBox="1"/>
          <p:nvPr/>
        </p:nvSpPr>
        <p:spPr>
          <a:xfrm>
            <a:off x="388749" y="6451953"/>
            <a:ext cx="5562097" cy="307777"/>
          </a:xfrm>
          <a:prstGeom prst="rect">
            <a:avLst/>
          </a:prstGeom>
          <a:noFill/>
        </p:spPr>
        <p:txBody>
          <a:bodyPr wrap="square" rtlCol="0">
            <a:spAutoFit/>
          </a:bodyPr>
          <a:lstStyle/>
          <a:p>
            <a:r>
              <a:rPr lang="en-US" sz="1400" i="1" dirty="0">
                <a:solidFill>
                  <a:srgbClr val="000000"/>
                </a:solidFill>
                <a:latin typeface="Franklin Gothic Book" panose="020B0503020102020204" pitchFamily="34" charset="0"/>
              </a:rPr>
              <a:t>Slide courtesy from</a:t>
            </a:r>
            <a:r>
              <a:rPr lang="en-US" sz="1400" dirty="0">
                <a:solidFill>
                  <a:srgbClr val="000000"/>
                </a:solidFill>
                <a:latin typeface="Franklin Gothic Book" panose="020B0503020102020204" pitchFamily="34" charset="0"/>
              </a:rPr>
              <a:t> Dr. Valsamo </a:t>
            </a:r>
            <a:r>
              <a:rPr lang="en-US" sz="1400" dirty="0" err="1">
                <a:solidFill>
                  <a:srgbClr val="000000"/>
                </a:solidFill>
                <a:latin typeface="Franklin Gothic Book" panose="020B0503020102020204" pitchFamily="34" charset="0"/>
              </a:rPr>
              <a:t>Anagnoustou</a:t>
            </a:r>
            <a:endParaRPr lang="en-US" sz="1400" dirty="0">
              <a:solidFill>
                <a:srgbClr val="000000"/>
              </a:solidFill>
              <a:latin typeface="Franklin Gothic Book" panose="020B0503020102020204" pitchFamily="34" charset="0"/>
            </a:endParaRPr>
          </a:p>
        </p:txBody>
      </p:sp>
      <p:pic>
        <p:nvPicPr>
          <p:cNvPr id="12" name="Picture 11">
            <a:extLst>
              <a:ext uri="{FF2B5EF4-FFF2-40B4-BE49-F238E27FC236}">
                <a16:creationId xmlns:a16="http://schemas.microsoft.com/office/drawing/2014/main" id="{EA6B4DE8-46AE-761C-4DD3-8E1D63C19E72}"/>
              </a:ext>
            </a:extLst>
          </p:cNvPr>
          <p:cNvPicPr>
            <a:picLocks noChangeAspect="1"/>
          </p:cNvPicPr>
          <p:nvPr/>
        </p:nvPicPr>
        <p:blipFill>
          <a:blip r:embed="rId4"/>
          <a:stretch>
            <a:fillRect/>
          </a:stretch>
        </p:blipFill>
        <p:spPr>
          <a:xfrm>
            <a:off x="6710066" y="3175121"/>
            <a:ext cx="4800600" cy="1971675"/>
          </a:xfrm>
          <a:prstGeom prst="rect">
            <a:avLst/>
          </a:prstGeom>
        </p:spPr>
      </p:pic>
      <p:sp>
        <p:nvSpPr>
          <p:cNvPr id="13" name="Frame 12">
            <a:extLst>
              <a:ext uri="{FF2B5EF4-FFF2-40B4-BE49-F238E27FC236}">
                <a16:creationId xmlns:a16="http://schemas.microsoft.com/office/drawing/2014/main" id="{F3D1CCD2-089F-73C4-07BF-EA878238DC2A}"/>
              </a:ext>
            </a:extLst>
          </p:cNvPr>
          <p:cNvSpPr/>
          <p:nvPr/>
        </p:nvSpPr>
        <p:spPr>
          <a:xfrm>
            <a:off x="6766511" y="4007556"/>
            <a:ext cx="3348334" cy="259644"/>
          </a:xfrm>
          <a:prstGeom prst="fram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054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400" dirty="0"/>
              <a:t>Research support: </a:t>
            </a:r>
            <a:r>
              <a:rPr lang="en-US" dirty="0">
                <a:solidFill>
                  <a:srgbClr val="000000"/>
                </a:solidFill>
                <a:effectLst/>
                <a:ea typeface="Times New Roman" panose="02020603050405020304" pitchFamily="18" charset="0"/>
              </a:rPr>
              <a:t>George Edgecomb Society at Moffitt Cancer Center, </a:t>
            </a:r>
            <a:r>
              <a:rPr lang="en-US" sz="2400" dirty="0">
                <a:effectLst/>
                <a:ea typeface="SimSun" panose="02010600030101010101" pitchFamily="2" charset="-122"/>
              </a:rPr>
              <a:t>Bristol Myers Squibb Foundation/the Robert A. Winn Diversity in Clinical Trials Awards Program (institution), NIH/</a:t>
            </a:r>
            <a:r>
              <a:rPr lang="en-US" sz="2400" dirty="0">
                <a:ea typeface="SimSun" panose="02010600030101010101" pitchFamily="2" charset="-122"/>
              </a:rPr>
              <a:t>NCI </a:t>
            </a:r>
            <a:r>
              <a:rPr lang="en-US" sz="2400" spc="-10" dirty="0">
                <a:effectLst/>
                <a:ea typeface="Arial" panose="020B0604020202020204" pitchFamily="34" charset="0"/>
              </a:rPr>
              <a:t>1R21CA259215-</a:t>
            </a:r>
            <a:r>
              <a:rPr lang="en-US" sz="2400" spc="-20" dirty="0">
                <a:effectLst/>
                <a:ea typeface="Arial" panose="020B0604020202020204" pitchFamily="34" charset="0"/>
              </a:rPr>
              <a:t>01A1 </a:t>
            </a:r>
            <a:r>
              <a:rPr lang="en-US" sz="2400" dirty="0">
                <a:ea typeface="SimSun" panose="02010600030101010101" pitchFamily="2" charset="-122"/>
              </a:rPr>
              <a:t>(institution), </a:t>
            </a:r>
            <a:r>
              <a:rPr lang="en-US" sz="2400" dirty="0"/>
              <a:t>Bristol Myers Squibb (institution)</a:t>
            </a:r>
          </a:p>
          <a:p>
            <a:pPr marL="285750" indent="-285750">
              <a:buFont typeface="Arial" panose="020B0604020202020204" pitchFamily="34" charset="0"/>
              <a:buChar char="•"/>
            </a:pPr>
            <a:r>
              <a:rPr lang="en-US" sz="2400" dirty="0"/>
              <a:t>Advisory Board/Consultant: AstraZeneca, Bayer, Merus, BMS, Foundation Medicine, Guardant Health, Illumina, Regeneron</a:t>
            </a:r>
            <a:r>
              <a:rPr lang="en-US" dirty="0"/>
              <a:t>, Gilead</a:t>
            </a:r>
            <a:endParaRPr lang="en-US" sz="2400" dirty="0"/>
          </a:p>
          <a:p>
            <a:pPr marL="285750" indent="-285750">
              <a:buFont typeface="Arial" panose="020B0604020202020204" pitchFamily="34" charset="0"/>
              <a:buChar char="•"/>
            </a:pPr>
            <a:r>
              <a:rPr lang="en-US" sz="2400" dirty="0"/>
              <a:t>Speaker Honoraria: Foundation Medicine,</a:t>
            </a:r>
            <a:r>
              <a:rPr lang="en-US" dirty="0"/>
              <a:t> </a:t>
            </a:r>
            <a:r>
              <a:rPr lang="en-US" sz="2400" dirty="0"/>
              <a:t>Merck, AstraZeneca</a:t>
            </a:r>
          </a:p>
          <a:p>
            <a:endParaRPr lang="en-US" dirty="0"/>
          </a:p>
        </p:txBody>
      </p:sp>
      <p:sp>
        <p:nvSpPr>
          <p:cNvPr id="4" name="Slide Number Placeholder 3"/>
          <p:cNvSpPr>
            <a:spLocks noGrp="1"/>
          </p:cNvSpPr>
          <p:nvPr>
            <p:ph type="sldNum" sz="quarter" idx="12"/>
          </p:nvPr>
        </p:nvSpPr>
        <p:spPr/>
        <p:txBody>
          <a:bodyPr/>
          <a:lstStyle/>
          <a:p>
            <a:fld id="{6BA4E481-929C-6B40-8F72-F01C1848538C}" type="slidenum">
              <a:rPr lang="en-US" smtClean="0"/>
              <a:t>2</a:t>
            </a:fld>
            <a:endParaRPr lang="en-US"/>
          </a:p>
        </p:txBody>
      </p:sp>
    </p:spTree>
    <p:extLst>
      <p:ext uri="{BB962C8B-B14F-4D97-AF65-F5344CB8AC3E}">
        <p14:creationId xmlns:p14="http://schemas.microsoft.com/office/powerpoint/2010/main" val="4247501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A469EA-7412-EE4D-34F3-15CFB0B7DD25}"/>
              </a:ext>
            </a:extLst>
          </p:cNvPr>
          <p:cNvSpPr>
            <a:spLocks noGrp="1"/>
          </p:cNvSpPr>
          <p:nvPr>
            <p:ph type="sldNum" sz="quarter" idx="12"/>
          </p:nvPr>
        </p:nvSpPr>
        <p:spPr/>
        <p:txBody>
          <a:bodyPr/>
          <a:lstStyle/>
          <a:p>
            <a:fld id="{6BA4E481-929C-6B40-8F72-F01C1848538C}" type="slidenum">
              <a:rPr lang="en-US" smtClean="0"/>
              <a:t>20</a:t>
            </a:fld>
            <a:endParaRPr lang="en-US"/>
          </a:p>
        </p:txBody>
      </p:sp>
      <p:pic>
        <p:nvPicPr>
          <p:cNvPr id="6" name="Picture 5">
            <a:extLst>
              <a:ext uri="{FF2B5EF4-FFF2-40B4-BE49-F238E27FC236}">
                <a16:creationId xmlns:a16="http://schemas.microsoft.com/office/drawing/2014/main" id="{4156488B-FB31-E122-060D-7B1BA4EFD504}"/>
              </a:ext>
            </a:extLst>
          </p:cNvPr>
          <p:cNvPicPr>
            <a:picLocks noChangeAspect="1"/>
          </p:cNvPicPr>
          <p:nvPr/>
        </p:nvPicPr>
        <p:blipFill>
          <a:blip r:embed="rId2"/>
          <a:stretch>
            <a:fillRect/>
          </a:stretch>
        </p:blipFill>
        <p:spPr>
          <a:xfrm>
            <a:off x="47625" y="924808"/>
            <a:ext cx="12096750" cy="5324475"/>
          </a:xfrm>
          <a:prstGeom prst="rect">
            <a:avLst/>
          </a:prstGeom>
        </p:spPr>
      </p:pic>
      <p:sp>
        <p:nvSpPr>
          <p:cNvPr id="7" name="TextBox 6">
            <a:extLst>
              <a:ext uri="{FF2B5EF4-FFF2-40B4-BE49-F238E27FC236}">
                <a16:creationId xmlns:a16="http://schemas.microsoft.com/office/drawing/2014/main" id="{62ACA12E-4193-A917-0C1E-C62B23F78C9D}"/>
              </a:ext>
            </a:extLst>
          </p:cNvPr>
          <p:cNvSpPr txBox="1"/>
          <p:nvPr/>
        </p:nvSpPr>
        <p:spPr>
          <a:xfrm>
            <a:off x="3061731" y="3141471"/>
            <a:ext cx="1482436" cy="338554"/>
          </a:xfrm>
          <a:prstGeom prst="rect">
            <a:avLst/>
          </a:prstGeom>
          <a:noFill/>
        </p:spPr>
        <p:txBody>
          <a:bodyPr wrap="square" rtlCol="0">
            <a:spAutoFit/>
          </a:bodyPr>
          <a:lstStyle/>
          <a:p>
            <a:r>
              <a:rPr lang="en-US" sz="1600" dirty="0">
                <a:solidFill>
                  <a:srgbClr val="1A59C0"/>
                </a:solidFill>
                <a:latin typeface="Franklin Gothic Book" panose="020B0503020102020204" pitchFamily="34" charset="0"/>
                <a:cs typeface="Arial" panose="020B0604020202020204" pitchFamily="34" charset="0"/>
              </a:rPr>
              <a:t>mPFS=</a:t>
            </a:r>
            <a:r>
              <a:rPr lang="en-US" sz="1600" b="1" dirty="0">
                <a:solidFill>
                  <a:srgbClr val="1A59C0"/>
                </a:solidFill>
                <a:latin typeface="Franklin Gothic Book" panose="020B0503020102020204" pitchFamily="34" charset="0"/>
                <a:cs typeface="Arial" panose="020B0604020202020204" pitchFamily="34" charset="0"/>
              </a:rPr>
              <a:t>5.0</a:t>
            </a:r>
            <a:r>
              <a:rPr lang="en-US" sz="1600" dirty="0">
                <a:solidFill>
                  <a:srgbClr val="1A59C0"/>
                </a:solidFill>
                <a:latin typeface="Franklin Gothic Book" panose="020B0503020102020204" pitchFamily="34" charset="0"/>
                <a:cs typeface="Arial" panose="020B0604020202020204" pitchFamily="34" charset="0"/>
              </a:rPr>
              <a:t> mo</a:t>
            </a:r>
          </a:p>
        </p:txBody>
      </p:sp>
      <p:sp>
        <p:nvSpPr>
          <p:cNvPr id="8" name="TextBox 7">
            <a:extLst>
              <a:ext uri="{FF2B5EF4-FFF2-40B4-BE49-F238E27FC236}">
                <a16:creationId xmlns:a16="http://schemas.microsoft.com/office/drawing/2014/main" id="{ED868F1E-ED34-160F-1F66-4EF86BAF399A}"/>
              </a:ext>
            </a:extLst>
          </p:cNvPr>
          <p:cNvSpPr txBox="1"/>
          <p:nvPr/>
        </p:nvSpPr>
        <p:spPr>
          <a:xfrm>
            <a:off x="3061731" y="4275083"/>
            <a:ext cx="1482436" cy="338554"/>
          </a:xfrm>
          <a:prstGeom prst="rect">
            <a:avLst/>
          </a:prstGeom>
          <a:noFill/>
        </p:spPr>
        <p:txBody>
          <a:bodyPr wrap="square" rtlCol="0">
            <a:spAutoFit/>
          </a:bodyPr>
          <a:lstStyle/>
          <a:p>
            <a:r>
              <a:rPr lang="en-US" sz="1600" dirty="0">
                <a:solidFill>
                  <a:srgbClr val="C00000"/>
                </a:solidFill>
                <a:latin typeface="Franklin Gothic Book" panose="020B0503020102020204" pitchFamily="34" charset="0"/>
                <a:cs typeface="Arial" panose="020B0604020202020204" pitchFamily="34" charset="0"/>
              </a:rPr>
              <a:t>mPFS=</a:t>
            </a:r>
            <a:r>
              <a:rPr lang="en-US" sz="1600" b="1" dirty="0">
                <a:solidFill>
                  <a:srgbClr val="C00000"/>
                </a:solidFill>
                <a:latin typeface="Franklin Gothic Book" panose="020B0503020102020204" pitchFamily="34" charset="0"/>
                <a:cs typeface="Arial" panose="020B0604020202020204" pitchFamily="34" charset="0"/>
              </a:rPr>
              <a:t>2.6</a:t>
            </a:r>
            <a:r>
              <a:rPr lang="en-US" sz="1600" dirty="0">
                <a:solidFill>
                  <a:srgbClr val="C00000"/>
                </a:solidFill>
                <a:latin typeface="Franklin Gothic Book" panose="020B0503020102020204" pitchFamily="34" charset="0"/>
                <a:cs typeface="Arial" panose="020B0604020202020204" pitchFamily="34" charset="0"/>
              </a:rPr>
              <a:t> mo</a:t>
            </a:r>
          </a:p>
        </p:txBody>
      </p:sp>
      <p:sp>
        <p:nvSpPr>
          <p:cNvPr id="9" name="TextBox 8">
            <a:extLst>
              <a:ext uri="{FF2B5EF4-FFF2-40B4-BE49-F238E27FC236}">
                <a16:creationId xmlns:a16="http://schemas.microsoft.com/office/drawing/2014/main" id="{A568E2D9-1449-3DE9-C4D0-F322F0F6B11B}"/>
              </a:ext>
            </a:extLst>
          </p:cNvPr>
          <p:cNvSpPr txBox="1"/>
          <p:nvPr/>
        </p:nvSpPr>
        <p:spPr>
          <a:xfrm>
            <a:off x="9626224" y="2557713"/>
            <a:ext cx="1482436" cy="338554"/>
          </a:xfrm>
          <a:prstGeom prst="rect">
            <a:avLst/>
          </a:prstGeom>
          <a:noFill/>
        </p:spPr>
        <p:txBody>
          <a:bodyPr wrap="square" rtlCol="0">
            <a:spAutoFit/>
          </a:bodyPr>
          <a:lstStyle/>
          <a:p>
            <a:r>
              <a:rPr lang="en-US" sz="1600" dirty="0">
                <a:solidFill>
                  <a:srgbClr val="1A59C0"/>
                </a:solidFill>
                <a:latin typeface="Franklin Gothic Book" panose="020B0503020102020204" pitchFamily="34" charset="0"/>
                <a:cs typeface="Arial" panose="020B0604020202020204" pitchFamily="34" charset="0"/>
              </a:rPr>
              <a:t>mOS=</a:t>
            </a:r>
            <a:r>
              <a:rPr lang="en-US" sz="1600" b="1" dirty="0">
                <a:solidFill>
                  <a:srgbClr val="1A59C0"/>
                </a:solidFill>
                <a:latin typeface="Franklin Gothic Book" panose="020B0503020102020204" pitchFamily="34" charset="0"/>
                <a:cs typeface="Arial" panose="020B0604020202020204" pitchFamily="34" charset="0"/>
              </a:rPr>
              <a:t> NR</a:t>
            </a:r>
            <a:endParaRPr lang="en-US" sz="1600" dirty="0">
              <a:solidFill>
                <a:srgbClr val="1A59C0"/>
              </a:solidFill>
              <a:latin typeface="Franklin Gothic Book" panose="020B05030201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5F87D49-2D0D-E366-B062-3E6C59F75AC2}"/>
              </a:ext>
            </a:extLst>
          </p:cNvPr>
          <p:cNvSpPr txBox="1"/>
          <p:nvPr/>
        </p:nvSpPr>
        <p:spPr>
          <a:xfrm>
            <a:off x="9061780" y="3987213"/>
            <a:ext cx="1482436" cy="338554"/>
          </a:xfrm>
          <a:prstGeom prst="rect">
            <a:avLst/>
          </a:prstGeom>
          <a:noFill/>
        </p:spPr>
        <p:txBody>
          <a:bodyPr wrap="square" rtlCol="0">
            <a:spAutoFit/>
          </a:bodyPr>
          <a:lstStyle/>
          <a:p>
            <a:r>
              <a:rPr lang="en-US" sz="1600" dirty="0">
                <a:solidFill>
                  <a:srgbClr val="C00000"/>
                </a:solidFill>
                <a:latin typeface="Franklin Gothic Book" panose="020B0503020102020204" pitchFamily="34" charset="0"/>
                <a:cs typeface="Arial" panose="020B0604020202020204" pitchFamily="34" charset="0"/>
              </a:rPr>
              <a:t>mOS=</a:t>
            </a:r>
            <a:r>
              <a:rPr lang="en-US" sz="1600" b="1" dirty="0">
                <a:solidFill>
                  <a:srgbClr val="C00000"/>
                </a:solidFill>
                <a:latin typeface="Franklin Gothic Book" panose="020B0503020102020204" pitchFamily="34" charset="0"/>
                <a:cs typeface="Arial" panose="020B0604020202020204" pitchFamily="34" charset="0"/>
              </a:rPr>
              <a:t>7.2</a:t>
            </a:r>
            <a:r>
              <a:rPr lang="en-US" sz="1600" dirty="0">
                <a:solidFill>
                  <a:srgbClr val="C00000"/>
                </a:solidFill>
                <a:latin typeface="Franklin Gothic Book" panose="020B0503020102020204" pitchFamily="34" charset="0"/>
                <a:cs typeface="Arial" panose="020B0604020202020204" pitchFamily="34" charset="0"/>
              </a:rPr>
              <a:t> mo</a:t>
            </a:r>
          </a:p>
        </p:txBody>
      </p:sp>
      <p:sp>
        <p:nvSpPr>
          <p:cNvPr id="11" name="TextBox 10">
            <a:extLst>
              <a:ext uri="{FF2B5EF4-FFF2-40B4-BE49-F238E27FC236}">
                <a16:creationId xmlns:a16="http://schemas.microsoft.com/office/drawing/2014/main" id="{E2FE5C70-0BD7-B551-183C-20EC56AE2156}"/>
              </a:ext>
            </a:extLst>
          </p:cNvPr>
          <p:cNvSpPr txBox="1"/>
          <p:nvPr/>
        </p:nvSpPr>
        <p:spPr>
          <a:xfrm>
            <a:off x="7582260" y="6302650"/>
            <a:ext cx="3996265" cy="307777"/>
          </a:xfrm>
          <a:prstGeom prst="rect">
            <a:avLst/>
          </a:prstGeom>
          <a:noFill/>
        </p:spPr>
        <p:txBody>
          <a:bodyPr wrap="square" rtlCol="0">
            <a:spAutoFit/>
          </a:bodyPr>
          <a:lstStyle/>
          <a:p>
            <a:pPr marL="0" marR="0" lvl="0" indent="0" algn="r" defTabSz="1199663"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NCT04093167, Anagnostou et al., </a:t>
            </a:r>
            <a:r>
              <a:rPr kumimoji="0" lang="en-US" sz="1400" b="0" i="1"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Nat Med</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 2023</a:t>
            </a:r>
          </a:p>
        </p:txBody>
      </p:sp>
      <p:sp>
        <p:nvSpPr>
          <p:cNvPr id="12" name="Rectangle 11">
            <a:extLst>
              <a:ext uri="{FF2B5EF4-FFF2-40B4-BE49-F238E27FC236}">
                <a16:creationId xmlns:a16="http://schemas.microsoft.com/office/drawing/2014/main" id="{68F12497-6BD1-F24E-DDDA-8EAC4236F9E3}"/>
              </a:ext>
            </a:extLst>
          </p:cNvPr>
          <p:cNvSpPr/>
          <p:nvPr/>
        </p:nvSpPr>
        <p:spPr>
          <a:xfrm>
            <a:off x="638372" y="78128"/>
            <a:ext cx="10915257"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2060"/>
                </a:solidFill>
                <a:effectLst/>
                <a:uLnTx/>
                <a:uFillTx/>
                <a:latin typeface="Franklin Gothic Book" panose="020B0503020102020204" pitchFamily="34" charset="0"/>
                <a:ea typeface="Helvetica Neue"/>
                <a:cs typeface="Calibri" panose="020F0502020204030204" pitchFamily="34" charset="0"/>
              </a:rPr>
              <a:t>ctDNA </a:t>
            </a:r>
            <a:r>
              <a:rPr lang="en-US" sz="2800" kern="0" dirty="0">
                <a:solidFill>
                  <a:srgbClr val="002060"/>
                </a:solidFill>
                <a:latin typeface="Franklin Gothic Book" panose="020B0503020102020204" pitchFamily="34" charset="0"/>
                <a:ea typeface="Helvetica Neue"/>
                <a:cs typeface="Calibri" panose="020F0502020204030204" pitchFamily="34" charset="0"/>
              </a:rPr>
              <a:t>molecular response risk stratifies patients with </a:t>
            </a:r>
            <a:r>
              <a:rPr lang="en-US" sz="2800" kern="0" dirty="0" err="1">
                <a:solidFill>
                  <a:srgbClr val="002060"/>
                </a:solidFill>
                <a:latin typeface="Franklin Gothic Book" panose="020B0503020102020204" pitchFamily="34" charset="0"/>
                <a:ea typeface="Helvetica Neue"/>
                <a:cs typeface="Calibri" panose="020F0502020204030204" pitchFamily="34" charset="0"/>
              </a:rPr>
              <a:t>mNSCLC</a:t>
            </a:r>
            <a:r>
              <a:rPr lang="en-US" sz="2800" kern="0" dirty="0">
                <a:solidFill>
                  <a:srgbClr val="002060"/>
                </a:solidFill>
                <a:latin typeface="Franklin Gothic Book" panose="020B0503020102020204" pitchFamily="34" charset="0"/>
                <a:ea typeface="Helvetica Neue"/>
                <a:cs typeface="Calibri" panose="020F0502020204030204" pitchFamily="34" charset="0"/>
              </a:rPr>
              <a:t> with PD-L1≥ 1%</a:t>
            </a:r>
            <a:endPar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endParaRPr>
          </a:p>
        </p:txBody>
      </p:sp>
      <p:sp>
        <p:nvSpPr>
          <p:cNvPr id="14" name="TextBox 13">
            <a:extLst>
              <a:ext uri="{FF2B5EF4-FFF2-40B4-BE49-F238E27FC236}">
                <a16:creationId xmlns:a16="http://schemas.microsoft.com/office/drawing/2014/main" id="{3A45E2C4-82FF-8043-157D-87951374CB87}"/>
              </a:ext>
            </a:extLst>
          </p:cNvPr>
          <p:cNvSpPr txBox="1"/>
          <p:nvPr/>
        </p:nvSpPr>
        <p:spPr>
          <a:xfrm>
            <a:off x="309393" y="6159754"/>
            <a:ext cx="6096000" cy="369332"/>
          </a:xfrm>
          <a:prstGeom prst="rect">
            <a:avLst/>
          </a:prstGeom>
          <a:noFill/>
        </p:spPr>
        <p:txBody>
          <a:bodyPr wrap="square">
            <a:spAutoFit/>
          </a:bodyPr>
          <a:lstStyle/>
          <a:p>
            <a:pPr marR="0" lvl="0" algn="l" defTabSz="914400" rtl="0" eaLnBrk="0" fontAlgn="base" latinLnBrk="0" hangingPunct="0">
              <a:lnSpc>
                <a:spcPct val="100000"/>
              </a:lnSpc>
              <a:spcBef>
                <a:spcPts val="600"/>
              </a:spcBef>
              <a:spcAft>
                <a:spcPct val="0"/>
              </a:spcAft>
              <a:buClrTx/>
              <a:buSzTx/>
              <a:tabLst>
                <a:tab pos="2451100" algn="l"/>
              </a:tabLst>
              <a:defRPr/>
            </a:pPr>
            <a:r>
              <a:rPr kumimoji="0" lang="en-US" altLang="en-US" sz="1800" b="0" i="0" u="none" strike="noStrike" kern="1200" cap="none" spc="0" normalizeH="0" baseline="0" noProof="0" dirty="0">
                <a:ln>
                  <a:noFill/>
                </a:ln>
                <a:solidFill>
                  <a:schemeClr val="accent5">
                    <a:lumMod val="50000"/>
                  </a:schemeClr>
                </a:solidFill>
                <a:effectLst/>
                <a:uLnTx/>
                <a:uFillTx/>
                <a:latin typeface="Franklin Gothic Book" panose="020B0503020102020204" pitchFamily="34" charset="0"/>
                <a:ea typeface="Helvetica Neue"/>
                <a:cs typeface="Calibri" panose="020F0502020204030204" pitchFamily="34" charset="0"/>
              </a:rPr>
              <a:t>Median time to ctDNA response was 2.1 months</a:t>
            </a:r>
          </a:p>
        </p:txBody>
      </p:sp>
    </p:spTree>
    <p:extLst>
      <p:ext uri="{BB962C8B-B14F-4D97-AF65-F5344CB8AC3E}">
        <p14:creationId xmlns:p14="http://schemas.microsoft.com/office/powerpoint/2010/main" val="137130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369703-773E-7002-8581-F5CD9238932D}"/>
              </a:ext>
            </a:extLst>
          </p:cNvPr>
          <p:cNvSpPr>
            <a:spLocks noGrp="1"/>
          </p:cNvSpPr>
          <p:nvPr>
            <p:ph type="sldNum" sz="quarter" idx="12"/>
          </p:nvPr>
        </p:nvSpPr>
        <p:spPr/>
        <p:txBody>
          <a:bodyPr/>
          <a:lstStyle/>
          <a:p>
            <a:fld id="{6BA4E481-929C-6B40-8F72-F01C1848538C}" type="slidenum">
              <a:rPr lang="en-US" smtClean="0"/>
              <a:t>21</a:t>
            </a:fld>
            <a:endParaRPr lang="en-US"/>
          </a:p>
        </p:txBody>
      </p:sp>
      <p:sp>
        <p:nvSpPr>
          <p:cNvPr id="3" name="TextBox 2">
            <a:extLst>
              <a:ext uri="{FF2B5EF4-FFF2-40B4-BE49-F238E27FC236}">
                <a16:creationId xmlns:a16="http://schemas.microsoft.com/office/drawing/2014/main" id="{B971E181-F174-9168-7FE3-8DF10A3E3883}"/>
              </a:ext>
            </a:extLst>
          </p:cNvPr>
          <p:cNvSpPr txBox="1">
            <a:spLocks noChangeArrowheads="1"/>
          </p:cNvSpPr>
          <p:nvPr/>
        </p:nvSpPr>
        <p:spPr bwMode="auto">
          <a:xfrm>
            <a:off x="199054" y="818364"/>
            <a:ext cx="117938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charset="0"/>
              </a:defRPr>
            </a:lvl1pPr>
            <a:lvl2pPr marL="742950" indent="-285750">
              <a:defRPr>
                <a:solidFill>
                  <a:schemeClr val="tx1"/>
                </a:solidFill>
                <a:latin typeface="Garamond" charset="0"/>
              </a:defRPr>
            </a:lvl2pPr>
            <a:lvl3pPr marL="1143000" indent="-228600">
              <a:defRPr>
                <a:solidFill>
                  <a:schemeClr val="tx1"/>
                </a:solidFill>
                <a:latin typeface="Garamond" charset="0"/>
              </a:defRPr>
            </a:lvl3pPr>
            <a:lvl4pPr marL="1600200" indent="-228600">
              <a:defRPr>
                <a:solidFill>
                  <a:schemeClr val="tx1"/>
                </a:solidFill>
                <a:latin typeface="Garamond" charset="0"/>
              </a:defRPr>
            </a:lvl4pPr>
            <a:lvl5pPr marL="2057400" indent="-228600">
              <a:defRPr>
                <a:solidFill>
                  <a:schemeClr val="tx1"/>
                </a:solidFill>
                <a:latin typeface="Garamond" charset="0"/>
              </a:defRPr>
            </a:lvl5pPr>
            <a:lvl6pPr marL="2514600" indent="-228600" eaLnBrk="0" fontAlgn="base" hangingPunct="0">
              <a:spcBef>
                <a:spcPct val="0"/>
              </a:spcBef>
              <a:spcAft>
                <a:spcPct val="0"/>
              </a:spcAft>
              <a:defRPr>
                <a:solidFill>
                  <a:schemeClr val="tx1"/>
                </a:solidFill>
                <a:latin typeface="Garamond" charset="0"/>
              </a:defRPr>
            </a:lvl6pPr>
            <a:lvl7pPr marL="2971800" indent="-228600" eaLnBrk="0" fontAlgn="base" hangingPunct="0">
              <a:spcBef>
                <a:spcPct val="0"/>
              </a:spcBef>
              <a:spcAft>
                <a:spcPct val="0"/>
              </a:spcAft>
              <a:defRPr>
                <a:solidFill>
                  <a:schemeClr val="tx1"/>
                </a:solidFill>
                <a:latin typeface="Garamond" charset="0"/>
              </a:defRPr>
            </a:lvl7pPr>
            <a:lvl8pPr marL="3429000" indent="-228600" eaLnBrk="0" fontAlgn="base" hangingPunct="0">
              <a:spcBef>
                <a:spcPct val="0"/>
              </a:spcBef>
              <a:spcAft>
                <a:spcPct val="0"/>
              </a:spcAft>
              <a:defRPr>
                <a:solidFill>
                  <a:schemeClr val="tx1"/>
                </a:solidFill>
                <a:latin typeface="Garamond" charset="0"/>
              </a:defRPr>
            </a:lvl8pPr>
            <a:lvl9pPr marL="3886200" indent="-228600" eaLnBrk="0" fontAlgn="base" hangingPunct="0">
              <a:spcBef>
                <a:spcPct val="0"/>
              </a:spcBef>
              <a:spcAft>
                <a:spcPct val="0"/>
              </a:spcAft>
              <a:defRPr>
                <a:solidFill>
                  <a:schemeClr val="tx1"/>
                </a:solidFill>
                <a:latin typeface="Garamond" charset="0"/>
              </a:defRPr>
            </a:lvl9pPr>
          </a:lstStyle>
          <a:p>
            <a:pPr marL="0" marR="0" lvl="0" indent="0" algn="ctr" defTabSz="456915" rtl="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dirty="0">
                <a:ln>
                  <a:noFill/>
                </a:ln>
                <a:solidFill>
                  <a:srgbClr val="002060"/>
                </a:solidFill>
                <a:effectLst/>
                <a:uLnTx/>
                <a:uFillTx/>
                <a:latin typeface="Franklin Gothic Book" panose="020B0503020102020204" pitchFamily="34" charset="0"/>
                <a:cs typeface="Calibri"/>
                <a:sym typeface="Calibri"/>
              </a:rPr>
              <a:t>BR.36 stage 2-A Biomarker-Directed, Open Label, Multi-Center Phase II/III Study of Molecular Response Adaptive Immuno-Chemotherapy in Patients with NSCLC</a:t>
            </a:r>
          </a:p>
        </p:txBody>
      </p:sp>
      <p:pic>
        <p:nvPicPr>
          <p:cNvPr id="4" name="Picture 3">
            <a:extLst>
              <a:ext uri="{FF2B5EF4-FFF2-40B4-BE49-F238E27FC236}">
                <a16:creationId xmlns:a16="http://schemas.microsoft.com/office/drawing/2014/main" id="{AA0ACE63-9321-9438-269A-E49ED602FA65}"/>
              </a:ext>
            </a:extLst>
          </p:cNvPr>
          <p:cNvPicPr>
            <a:picLocks noChangeAspect="1"/>
          </p:cNvPicPr>
          <p:nvPr/>
        </p:nvPicPr>
        <p:blipFill rotWithShape="1">
          <a:blip r:embed="rId2">
            <a:extLst>
              <a:ext uri="{28A0092B-C50C-407E-A947-70E740481C1C}">
                <a14:useLocalDpi xmlns:a14="http://schemas.microsoft.com/office/drawing/2010/main" val="0"/>
              </a:ext>
            </a:extLst>
          </a:blip>
          <a:srcRect t="20806" b="30257"/>
          <a:stretch/>
        </p:blipFill>
        <p:spPr>
          <a:xfrm>
            <a:off x="0" y="2250830"/>
            <a:ext cx="12192000" cy="3356149"/>
          </a:xfrm>
          <a:prstGeom prst="rect">
            <a:avLst/>
          </a:prstGeom>
        </p:spPr>
      </p:pic>
      <p:sp>
        <p:nvSpPr>
          <p:cNvPr id="5" name="TextBox 4">
            <a:extLst>
              <a:ext uri="{FF2B5EF4-FFF2-40B4-BE49-F238E27FC236}">
                <a16:creationId xmlns:a16="http://schemas.microsoft.com/office/drawing/2014/main" id="{7E07502F-095C-4A61-AD2D-0A0A5786A2AA}"/>
              </a:ext>
            </a:extLst>
          </p:cNvPr>
          <p:cNvSpPr txBox="1"/>
          <p:nvPr/>
        </p:nvSpPr>
        <p:spPr>
          <a:xfrm>
            <a:off x="7582260" y="6366227"/>
            <a:ext cx="3996265" cy="307777"/>
          </a:xfrm>
          <a:prstGeom prst="rect">
            <a:avLst/>
          </a:prstGeom>
          <a:noFill/>
        </p:spPr>
        <p:txBody>
          <a:bodyPr wrap="square" rtlCol="0">
            <a:spAutoFit/>
          </a:bodyPr>
          <a:lstStyle/>
          <a:p>
            <a:pPr marL="0" marR="0" lvl="0" indent="0" algn="r" defTabSz="1199663"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NCT04093167, Anagnostou et al., </a:t>
            </a:r>
            <a:r>
              <a:rPr kumimoji="0" lang="en-US" sz="1400" b="0" i="1"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Nat Med</a:t>
            </a:r>
            <a:r>
              <a:rPr kumimoji="0" lang="en-US" sz="1400" b="0" i="0" u="none" strike="noStrike" kern="0" cap="none" spc="0" normalizeH="0" baseline="0" noProof="0" dirty="0">
                <a:ln>
                  <a:noFill/>
                </a:ln>
                <a:solidFill>
                  <a:srgbClr val="000000"/>
                </a:solidFill>
                <a:effectLst/>
                <a:uLnTx/>
                <a:uFillTx/>
                <a:latin typeface="Franklin Gothic Book" panose="020B0503020102020204" pitchFamily="34" charset="0"/>
                <a:ea typeface="Helvetica Neue"/>
                <a:cs typeface="Calibri" panose="020F0502020204030204" pitchFamily="34" charset="0"/>
                <a:sym typeface="Helvetica"/>
              </a:rPr>
              <a:t>, 2023</a:t>
            </a:r>
          </a:p>
        </p:txBody>
      </p:sp>
      <p:sp>
        <p:nvSpPr>
          <p:cNvPr id="6" name="TextBox 5">
            <a:extLst>
              <a:ext uri="{FF2B5EF4-FFF2-40B4-BE49-F238E27FC236}">
                <a16:creationId xmlns:a16="http://schemas.microsoft.com/office/drawing/2014/main" id="{5E5E72F9-0B8B-FB65-F294-39B5E1084DE6}"/>
              </a:ext>
            </a:extLst>
          </p:cNvPr>
          <p:cNvSpPr txBox="1"/>
          <p:nvPr/>
        </p:nvSpPr>
        <p:spPr>
          <a:xfrm>
            <a:off x="388749" y="6361641"/>
            <a:ext cx="5562097" cy="307777"/>
          </a:xfrm>
          <a:prstGeom prst="rect">
            <a:avLst/>
          </a:prstGeom>
          <a:noFill/>
        </p:spPr>
        <p:txBody>
          <a:bodyPr wrap="square" rtlCol="0">
            <a:spAutoFit/>
          </a:bodyPr>
          <a:lstStyle/>
          <a:p>
            <a:r>
              <a:rPr lang="en-US" sz="1400" i="1" dirty="0">
                <a:solidFill>
                  <a:srgbClr val="000000"/>
                </a:solidFill>
                <a:latin typeface="Franklin Gothic Book" panose="020B0503020102020204" pitchFamily="34" charset="0"/>
              </a:rPr>
              <a:t>Slide courtesy from</a:t>
            </a:r>
            <a:r>
              <a:rPr lang="en-US" sz="1400" dirty="0">
                <a:solidFill>
                  <a:srgbClr val="000000"/>
                </a:solidFill>
                <a:latin typeface="Franklin Gothic Book" panose="020B0503020102020204" pitchFamily="34" charset="0"/>
              </a:rPr>
              <a:t> Dr. Valsamo </a:t>
            </a:r>
            <a:r>
              <a:rPr lang="en-US" sz="1400" dirty="0" err="1">
                <a:solidFill>
                  <a:srgbClr val="000000"/>
                </a:solidFill>
                <a:latin typeface="Franklin Gothic Book" panose="020B0503020102020204" pitchFamily="34" charset="0"/>
              </a:rPr>
              <a:t>Anagnoustou</a:t>
            </a:r>
            <a:endParaRPr lang="en-US" sz="1400" dirty="0">
              <a:solidFill>
                <a:srgbClr val="000000"/>
              </a:solidFill>
              <a:latin typeface="Franklin Gothic Book" panose="020B0503020102020204" pitchFamily="34" charset="0"/>
            </a:endParaRPr>
          </a:p>
        </p:txBody>
      </p:sp>
    </p:spTree>
    <p:extLst>
      <p:ext uri="{BB962C8B-B14F-4D97-AF65-F5344CB8AC3E}">
        <p14:creationId xmlns:p14="http://schemas.microsoft.com/office/powerpoint/2010/main" val="129265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E366C-6249-4E73-997C-60D930991F23}"/>
              </a:ext>
            </a:extLst>
          </p:cNvPr>
          <p:cNvSpPr>
            <a:spLocks noGrp="1"/>
          </p:cNvSpPr>
          <p:nvPr>
            <p:ph type="title"/>
          </p:nvPr>
        </p:nvSpPr>
        <p:spPr/>
        <p:txBody>
          <a:bodyPr/>
          <a:lstStyle/>
          <a:p>
            <a:pPr algn="ctr"/>
            <a:r>
              <a:rPr lang="en-US" sz="3200" b="0" dirty="0"/>
              <a:t>Patients with undetectable </a:t>
            </a:r>
            <a:r>
              <a:rPr lang="en-US" sz="3200" b="0" i="1" dirty="0"/>
              <a:t>EGFR</a:t>
            </a:r>
            <a:r>
              <a:rPr lang="en-US" sz="3200" b="0" dirty="0"/>
              <a:t> 8 weeks after treatment start had better PFS and OS</a:t>
            </a:r>
          </a:p>
        </p:txBody>
      </p:sp>
      <p:sp>
        <p:nvSpPr>
          <p:cNvPr id="4" name="Slide Number Placeholder 3">
            <a:extLst>
              <a:ext uri="{FF2B5EF4-FFF2-40B4-BE49-F238E27FC236}">
                <a16:creationId xmlns:a16="http://schemas.microsoft.com/office/drawing/2014/main" id="{0475E092-555C-4BF4-B8A0-6079E94F24F7}"/>
              </a:ext>
            </a:extLst>
          </p:cNvPr>
          <p:cNvSpPr>
            <a:spLocks noGrp="1"/>
          </p:cNvSpPr>
          <p:nvPr>
            <p:ph type="sldNum" sz="quarter" idx="12"/>
          </p:nvPr>
        </p:nvSpPr>
        <p:spPr/>
        <p:txBody>
          <a:bodyPr/>
          <a:lstStyle/>
          <a:p>
            <a:fld id="{6BA4E481-929C-6B40-8F72-F01C1848538C}" type="slidenum">
              <a:rPr lang="en-US" smtClean="0"/>
              <a:pPr/>
              <a:t>22</a:t>
            </a:fld>
            <a:endParaRPr lang="en-US" dirty="0"/>
          </a:p>
        </p:txBody>
      </p:sp>
      <p:pic>
        <p:nvPicPr>
          <p:cNvPr id="5" name="Picture 4">
            <a:extLst>
              <a:ext uri="{FF2B5EF4-FFF2-40B4-BE49-F238E27FC236}">
                <a16:creationId xmlns:a16="http://schemas.microsoft.com/office/drawing/2014/main" id="{4B956C6F-5828-4CC1-9429-6FF14000D4C4}"/>
              </a:ext>
            </a:extLst>
          </p:cNvPr>
          <p:cNvPicPr>
            <a:picLocks noChangeAspect="1"/>
          </p:cNvPicPr>
          <p:nvPr/>
        </p:nvPicPr>
        <p:blipFill>
          <a:blip r:embed="rId3"/>
          <a:stretch>
            <a:fillRect/>
          </a:stretch>
        </p:blipFill>
        <p:spPr>
          <a:xfrm>
            <a:off x="-28538" y="1858839"/>
            <a:ext cx="12192000" cy="4268410"/>
          </a:xfrm>
          <a:prstGeom prst="rect">
            <a:avLst/>
          </a:prstGeom>
        </p:spPr>
      </p:pic>
      <p:sp>
        <p:nvSpPr>
          <p:cNvPr id="6" name="TextBox 5">
            <a:extLst>
              <a:ext uri="{FF2B5EF4-FFF2-40B4-BE49-F238E27FC236}">
                <a16:creationId xmlns:a16="http://schemas.microsoft.com/office/drawing/2014/main" id="{95CB7402-0A14-401E-9E72-D9168C5CCC9D}"/>
              </a:ext>
            </a:extLst>
          </p:cNvPr>
          <p:cNvSpPr txBox="1"/>
          <p:nvPr/>
        </p:nvSpPr>
        <p:spPr>
          <a:xfrm>
            <a:off x="7067872" y="6274513"/>
            <a:ext cx="4646140" cy="400110"/>
          </a:xfrm>
          <a:prstGeom prst="rect">
            <a:avLst/>
          </a:prstGeom>
          <a:noFill/>
        </p:spPr>
        <p:txBody>
          <a:bodyPr wrap="square" rtlCol="0">
            <a:spAutoFit/>
          </a:bodyPr>
          <a:lstStyle/>
          <a:p>
            <a:pPr algn="r"/>
            <a:r>
              <a:rPr lang="en-US" sz="2000" dirty="0">
                <a:solidFill>
                  <a:srgbClr val="000000"/>
                </a:solidFill>
                <a:latin typeface="Arial" panose="020B0604020202020204" pitchFamily="34" charset="0"/>
                <a:cs typeface="Arial" panose="020B0604020202020204" pitchFamily="34" charset="0"/>
              </a:rPr>
              <a:t>Mack PC et al. </a:t>
            </a:r>
            <a:r>
              <a:rPr lang="en-US" sz="2000" i="1" dirty="0">
                <a:solidFill>
                  <a:srgbClr val="000000"/>
                </a:solidFill>
                <a:latin typeface="Arial" panose="020B0604020202020204" pitchFamily="34" charset="0"/>
                <a:cs typeface="Arial" panose="020B0604020202020204" pitchFamily="34" charset="0"/>
              </a:rPr>
              <a:t>Clin</a:t>
            </a:r>
            <a:r>
              <a:rPr lang="en-US" sz="2000" dirty="0">
                <a:solidFill>
                  <a:srgbClr val="000000"/>
                </a:solidFill>
                <a:latin typeface="Arial" panose="020B0604020202020204" pitchFamily="34" charset="0"/>
                <a:cs typeface="Arial" panose="020B0604020202020204" pitchFamily="34" charset="0"/>
              </a:rPr>
              <a:t> </a:t>
            </a:r>
            <a:r>
              <a:rPr lang="en-US" sz="2000" i="1" dirty="0">
                <a:solidFill>
                  <a:srgbClr val="000000"/>
                </a:solidFill>
                <a:latin typeface="Arial" panose="020B0604020202020204" pitchFamily="34" charset="0"/>
                <a:cs typeface="Arial" panose="020B0604020202020204" pitchFamily="34" charset="0"/>
              </a:rPr>
              <a:t>Cancer Res</a:t>
            </a:r>
            <a:r>
              <a:rPr lang="en-US" sz="2000" dirty="0">
                <a:solidFill>
                  <a:srgbClr val="000000"/>
                </a:solidFill>
                <a:latin typeface="Arial" panose="020B0604020202020204" pitchFamily="34" charset="0"/>
                <a:cs typeface="Arial" panose="020B0604020202020204" pitchFamily="34" charset="0"/>
              </a:rPr>
              <a:t>. 2022</a:t>
            </a:r>
          </a:p>
        </p:txBody>
      </p:sp>
      <p:sp>
        <p:nvSpPr>
          <p:cNvPr id="7" name="Rounded Rectangle 2">
            <a:extLst>
              <a:ext uri="{FF2B5EF4-FFF2-40B4-BE49-F238E27FC236}">
                <a16:creationId xmlns:a16="http://schemas.microsoft.com/office/drawing/2014/main" id="{4CC0166A-5F66-44BE-823F-5321ACAA57B7}"/>
              </a:ext>
            </a:extLst>
          </p:cNvPr>
          <p:cNvSpPr/>
          <p:nvPr/>
        </p:nvSpPr>
        <p:spPr>
          <a:xfrm>
            <a:off x="4620911" y="1065361"/>
            <a:ext cx="2607878" cy="1128754"/>
          </a:xfrm>
          <a:prstGeom prst="roundRect">
            <a:avLst>
              <a:gd name="adj" fmla="val 2757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Stage IV NSCLC</a:t>
            </a:r>
          </a:p>
          <a:p>
            <a:pPr algn="ctr"/>
            <a:r>
              <a:rPr lang="en-US" sz="2000" dirty="0">
                <a:solidFill>
                  <a:srgbClr val="C00000"/>
                </a:solidFill>
                <a:latin typeface="Arial" panose="020B0604020202020204" pitchFamily="34" charset="0"/>
                <a:cs typeface="Arial" panose="020B0604020202020204" pitchFamily="34" charset="0"/>
              </a:rPr>
              <a:t>Tumor-naïve assay (Guardant 360)</a:t>
            </a:r>
          </a:p>
        </p:txBody>
      </p:sp>
    </p:spTree>
    <p:extLst>
      <p:ext uri="{BB962C8B-B14F-4D97-AF65-F5344CB8AC3E}">
        <p14:creationId xmlns:p14="http://schemas.microsoft.com/office/powerpoint/2010/main" val="405369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87D36-DC84-47BF-868C-F732BDCA9B3C}"/>
              </a:ext>
            </a:extLst>
          </p:cNvPr>
          <p:cNvSpPr>
            <a:spLocks noGrp="1"/>
          </p:cNvSpPr>
          <p:nvPr>
            <p:ph type="sldNum" sz="quarter" idx="12"/>
          </p:nvPr>
        </p:nvSpPr>
        <p:spPr/>
        <p:txBody>
          <a:bodyPr/>
          <a:lstStyle/>
          <a:p>
            <a:fld id="{6BA4E481-929C-6B40-8F72-F01C1848538C}" type="slidenum">
              <a:rPr lang="en-US" smtClean="0"/>
              <a:t>23</a:t>
            </a:fld>
            <a:endParaRPr lang="en-US" dirty="0"/>
          </a:p>
        </p:txBody>
      </p:sp>
      <p:sp>
        <p:nvSpPr>
          <p:cNvPr id="3" name="Title 1">
            <a:extLst>
              <a:ext uri="{FF2B5EF4-FFF2-40B4-BE49-F238E27FC236}">
                <a16:creationId xmlns:a16="http://schemas.microsoft.com/office/drawing/2014/main" id="{719DE1B6-E17E-4D7B-9BC1-C2D3084DEFC1}"/>
              </a:ext>
            </a:extLst>
          </p:cNvPr>
          <p:cNvSpPr txBox="1">
            <a:spLocks/>
          </p:cNvSpPr>
          <p:nvPr/>
        </p:nvSpPr>
        <p:spPr>
          <a:xfrm>
            <a:off x="377825" y="267891"/>
            <a:ext cx="10652534" cy="960037"/>
          </a:xfrm>
          <a:prstGeom prst="rect">
            <a:avLst/>
          </a:prstGeom>
        </p:spPr>
        <p:txBody>
          <a:bodyPr/>
          <a:lstStyle>
            <a:lvl1pPr algn="l" defTabSz="914400" rtl="0" eaLnBrk="1" latinLnBrk="0" hangingPunct="1">
              <a:lnSpc>
                <a:spcPct val="90000"/>
              </a:lnSpc>
              <a:spcBef>
                <a:spcPct val="0"/>
              </a:spcBef>
              <a:buNone/>
              <a:defRPr sz="3600" b="0" i="0" kern="1200" spc="0">
                <a:solidFill>
                  <a:schemeClr val="tx2"/>
                </a:solidFill>
                <a:latin typeface="Franklin Gothic Book" panose="020B0503020102020204" pitchFamily="34" charset="0"/>
                <a:ea typeface="+mj-ea"/>
                <a:cs typeface="+mj-cs"/>
              </a:defRPr>
            </a:lvl1pPr>
          </a:lstStyle>
          <a:p>
            <a:pPr algn="ctr"/>
            <a:r>
              <a:rPr lang="en-US" dirty="0"/>
              <a:t>Treatment escalation based on ctDNA detection is under investigation for patients with </a:t>
            </a:r>
            <a:r>
              <a:rPr lang="en-US" i="1" dirty="0"/>
              <a:t>EGFR</a:t>
            </a:r>
            <a:r>
              <a:rPr lang="en-US" dirty="0"/>
              <a:t> mutations</a:t>
            </a:r>
          </a:p>
        </p:txBody>
      </p:sp>
      <p:pic>
        <p:nvPicPr>
          <p:cNvPr id="4" name="Picture 3">
            <a:extLst>
              <a:ext uri="{FF2B5EF4-FFF2-40B4-BE49-F238E27FC236}">
                <a16:creationId xmlns:a16="http://schemas.microsoft.com/office/drawing/2014/main" id="{DCC48ACB-D51B-4935-ADAB-7589CB498283}"/>
              </a:ext>
            </a:extLst>
          </p:cNvPr>
          <p:cNvPicPr>
            <a:picLocks noChangeAspect="1"/>
          </p:cNvPicPr>
          <p:nvPr/>
        </p:nvPicPr>
        <p:blipFill>
          <a:blip r:embed="rId2"/>
          <a:stretch>
            <a:fillRect/>
          </a:stretch>
        </p:blipFill>
        <p:spPr>
          <a:xfrm>
            <a:off x="2372979" y="1262564"/>
            <a:ext cx="7446042" cy="5081346"/>
          </a:xfrm>
          <a:prstGeom prst="rect">
            <a:avLst/>
          </a:prstGeom>
        </p:spPr>
      </p:pic>
      <p:sp>
        <p:nvSpPr>
          <p:cNvPr id="5" name="TextBox 4">
            <a:extLst>
              <a:ext uri="{FF2B5EF4-FFF2-40B4-BE49-F238E27FC236}">
                <a16:creationId xmlns:a16="http://schemas.microsoft.com/office/drawing/2014/main" id="{0DC09374-2737-4F16-9FA6-C5BAFB8A9640}"/>
              </a:ext>
            </a:extLst>
          </p:cNvPr>
          <p:cNvSpPr txBox="1"/>
          <p:nvPr/>
        </p:nvSpPr>
        <p:spPr>
          <a:xfrm>
            <a:off x="2372979" y="6366590"/>
            <a:ext cx="7581399" cy="369332"/>
          </a:xfrm>
          <a:prstGeom prst="rect">
            <a:avLst/>
          </a:prstGeom>
          <a:noFill/>
        </p:spPr>
        <p:txBody>
          <a:bodyPr wrap="square" rtlCol="0">
            <a:spAutoFit/>
          </a:bodyPr>
          <a:lstStyle/>
          <a:p>
            <a:r>
              <a:rPr lang="en-US" sz="1800" dirty="0">
                <a:solidFill>
                  <a:srgbClr val="000000"/>
                </a:solidFill>
                <a:latin typeface="Arial" panose="020B0604020202020204" pitchFamily="34" charset="0"/>
                <a:cs typeface="Arial" panose="020B0604020202020204" pitchFamily="34" charset="0"/>
              </a:rPr>
              <a:t>National Study PI: Helena Yu, MD (MSKCC); Moffitt PI: Bruna Pellini, MD</a:t>
            </a:r>
          </a:p>
        </p:txBody>
      </p:sp>
      <p:cxnSp>
        <p:nvCxnSpPr>
          <p:cNvPr id="6" name="Straight Arrow Connector 5">
            <a:extLst>
              <a:ext uri="{FF2B5EF4-FFF2-40B4-BE49-F238E27FC236}">
                <a16:creationId xmlns:a16="http://schemas.microsoft.com/office/drawing/2014/main" id="{683A064C-24A5-418A-9CFD-BEF4E8C850C8}"/>
              </a:ext>
            </a:extLst>
          </p:cNvPr>
          <p:cNvCxnSpPr>
            <a:cxnSpLocks/>
          </p:cNvCxnSpPr>
          <p:nvPr/>
        </p:nvCxnSpPr>
        <p:spPr>
          <a:xfrm>
            <a:off x="2137557" y="1706442"/>
            <a:ext cx="1615046" cy="640080"/>
          </a:xfrm>
          <a:prstGeom prst="straightConnector1">
            <a:avLst/>
          </a:prstGeom>
          <a:ln w="254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Rectangle: Rounded Corners 6">
            <a:extLst>
              <a:ext uri="{FF2B5EF4-FFF2-40B4-BE49-F238E27FC236}">
                <a16:creationId xmlns:a16="http://schemas.microsoft.com/office/drawing/2014/main" id="{53A61B84-77D6-46A0-A9DB-2FFAE04CCBC7}"/>
              </a:ext>
            </a:extLst>
          </p:cNvPr>
          <p:cNvSpPr/>
          <p:nvPr/>
        </p:nvSpPr>
        <p:spPr>
          <a:xfrm>
            <a:off x="131671" y="1424719"/>
            <a:ext cx="1888175" cy="6564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3 weeks into therapy</a:t>
            </a:r>
          </a:p>
        </p:txBody>
      </p:sp>
      <p:sp>
        <p:nvSpPr>
          <p:cNvPr id="8" name="TextBox 7">
            <a:extLst>
              <a:ext uri="{FF2B5EF4-FFF2-40B4-BE49-F238E27FC236}">
                <a16:creationId xmlns:a16="http://schemas.microsoft.com/office/drawing/2014/main" id="{FCF0C032-B8F2-4FC8-906D-DEBAB8826F49}"/>
              </a:ext>
            </a:extLst>
          </p:cNvPr>
          <p:cNvSpPr txBox="1"/>
          <p:nvPr/>
        </p:nvSpPr>
        <p:spPr>
          <a:xfrm>
            <a:off x="2945080" y="1292230"/>
            <a:ext cx="2372978" cy="461665"/>
          </a:xfrm>
          <a:prstGeom prst="rect">
            <a:avLst/>
          </a:prstGeom>
          <a:noFill/>
        </p:spPr>
        <p:txBody>
          <a:bodyPr wrap="square">
            <a:spAutoFit/>
          </a:bodyPr>
          <a:lstStyle/>
          <a:p>
            <a:pPr algn="ctr"/>
            <a:r>
              <a:rPr lang="en-US" sz="2400" b="1" i="0" dirty="0">
                <a:solidFill>
                  <a:srgbClr val="00B050"/>
                </a:solidFill>
                <a:effectLst/>
                <a:latin typeface="Arial" panose="020B0604020202020204" pitchFamily="34" charset="0"/>
                <a:cs typeface="Arial" panose="020B0604020202020204" pitchFamily="34" charset="0"/>
              </a:rPr>
              <a:t>NCT04410796</a:t>
            </a:r>
            <a:endParaRPr lang="en-US"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65323"/>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F9C87-2253-3140-02B7-0AB5339C7C30}"/>
            </a:ext>
          </a:extLst>
        </p:cNvPr>
        <p:cNvGrpSpPr/>
        <p:nvPr/>
      </p:nvGrpSpPr>
      <p:grpSpPr>
        <a:xfrm>
          <a:off x="0" y="0"/>
          <a:ext cx="0" cy="0"/>
          <a:chOff x="0" y="0"/>
          <a:chExt cx="0" cy="0"/>
        </a:xfrm>
      </p:grpSpPr>
      <p:sp>
        <p:nvSpPr>
          <p:cNvPr id="17409" name="Rectangle 2">
            <a:extLst>
              <a:ext uri="{FF2B5EF4-FFF2-40B4-BE49-F238E27FC236}">
                <a16:creationId xmlns:a16="http://schemas.microsoft.com/office/drawing/2014/main" id="{CB4F66A9-5DCC-4920-7E50-6AC058DA16FD}"/>
              </a:ext>
            </a:extLst>
          </p:cNvPr>
          <p:cNvSpPr>
            <a:spLocks noGrp="1" noChangeArrowheads="1"/>
          </p:cNvSpPr>
          <p:nvPr>
            <p:ph type="title"/>
          </p:nvPr>
        </p:nvSpPr>
        <p:spPr bwMode="auto">
          <a:xfrm>
            <a:off x="190709" y="228600"/>
            <a:ext cx="103632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l" eaLnBrk="1" hangingPunct="1"/>
            <a:r>
              <a:rPr lang="en-US" altLang="en-US" sz="4000" b="0" dirty="0">
                <a:latin typeface="Arial" panose="020B0604020202020204" pitchFamily="34" charset="0"/>
                <a:cs typeface="Arial" panose="020B0604020202020204" pitchFamily="34" charset="0"/>
              </a:rPr>
              <a:t>Outline</a:t>
            </a:r>
          </a:p>
        </p:txBody>
      </p:sp>
      <p:sp>
        <p:nvSpPr>
          <p:cNvPr id="2" name="Rectangle 3">
            <a:extLst>
              <a:ext uri="{FF2B5EF4-FFF2-40B4-BE49-F238E27FC236}">
                <a16:creationId xmlns:a16="http://schemas.microsoft.com/office/drawing/2014/main" id="{22B0C8AC-7782-4B8C-B743-D76242CEC041}"/>
              </a:ext>
            </a:extLst>
          </p:cNvPr>
          <p:cNvSpPr>
            <a:spLocks noGrp="1" noChangeArrowheads="1"/>
          </p:cNvSpPr>
          <p:nvPr>
            <p:ph type="body" idx="1"/>
          </p:nvPr>
        </p:nvSpPr>
        <p:spPr bwMode="auto">
          <a:xfrm>
            <a:off x="190709" y="1041400"/>
            <a:ext cx="11063607" cy="4775200"/>
          </a:xfrm>
        </p:spPr>
        <p:txBody>
          <a:bodyPr vert="horz" wrap="square" lIns="121920" tIns="60960" rIns="121920" bIns="60960" numCol="1" rtlCol="0" anchor="t" anchorCtr="0" compatLnSpc="1">
            <a:prstTxWarp prst="textNoShape">
              <a:avLst/>
            </a:prstTxWarp>
            <a:noAutofit/>
          </a:bodyPr>
          <a:lstStyle/>
          <a:p>
            <a:pPr marL="285750" indent="-285750">
              <a:buFont typeface="Arial" panose="020B0604020202020204" pitchFamily="34" charset="0"/>
              <a:buChar char="•"/>
            </a:pPr>
            <a:r>
              <a:rPr lang="en-US" dirty="0"/>
              <a:t>ctDNA definition</a:t>
            </a:r>
            <a:endParaRPr lang="en-US" sz="2800" dirty="0"/>
          </a:p>
          <a:p>
            <a:pPr marL="285750" indent="-285750">
              <a:buFont typeface="Arial" panose="020B0604020202020204" pitchFamily="34" charset="0"/>
              <a:buChar char="•"/>
            </a:pPr>
            <a:r>
              <a:rPr lang="en-US" dirty="0"/>
              <a:t>Tumor-informed vs. tumor-naïve assays</a:t>
            </a:r>
            <a:endParaRPr lang="en-US" sz="2800" dirty="0"/>
          </a:p>
          <a:p>
            <a:pPr marL="285750" indent="-285750">
              <a:buFont typeface="Arial" panose="020B0604020202020204" pitchFamily="34" charset="0"/>
              <a:buChar char="•"/>
            </a:pPr>
            <a:r>
              <a:rPr lang="en-US" sz="2800" dirty="0"/>
              <a:t>ctDNA applications in oncology:</a:t>
            </a:r>
            <a:endParaRPr lang="en-US" dirty="0"/>
          </a:p>
          <a:p>
            <a:pPr marL="914400" lvl="1" indent="-457200">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Molecular Profiling </a:t>
            </a:r>
          </a:p>
          <a:p>
            <a:pPr marL="914400" lvl="1" indent="-457200">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Treatment Monitoring </a:t>
            </a:r>
          </a:p>
          <a:p>
            <a:pPr marL="914400" lvl="1" indent="-457200">
              <a:buFont typeface="Courier New" panose="02070309020205020404" pitchFamily="49" charset="0"/>
              <a:buChar char="o"/>
            </a:pPr>
            <a:r>
              <a:rPr lang="en-US" dirty="0">
                <a:solidFill>
                  <a:schemeClr val="tx1">
                    <a:lumMod val="60000"/>
                    <a:lumOff val="40000"/>
                  </a:schemeClr>
                </a:solidFill>
                <a:latin typeface="Arial" panose="020B0604020202020204" pitchFamily="34" charset="0"/>
                <a:cs typeface="Arial" panose="020B0604020202020204" pitchFamily="34" charset="0"/>
              </a:rPr>
              <a:t>Minimal residual disease (MRD) detection</a:t>
            </a:r>
          </a:p>
          <a:p>
            <a:pPr eaLnBrk="1" hangingPunct="1">
              <a:defRPr/>
            </a:pPr>
            <a:endParaRPr lang="en-US" altLang="en-US" dirty="0">
              <a:solidFill>
                <a:srgbClr val="000000"/>
              </a:solidFill>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2667" dirty="0">
              <a:latin typeface="Arial" panose="020B0604020202020204" pitchFamily="34" charset="0"/>
              <a:cs typeface="Times" panose="02020603050405020304" pitchFamily="18" charset="0"/>
            </a:endParaRPr>
          </a:p>
          <a:p>
            <a:pPr marL="0" indent="0">
              <a:buNone/>
              <a:defRPr/>
            </a:pPr>
            <a:endParaRPr lang="en-US" altLang="en-US" sz="3200" dirty="0">
              <a:latin typeface="Times" panose="02020603050405020304" pitchFamily="18" charset="0"/>
              <a:cs typeface="Times" panose="02020603050405020304" pitchFamily="18" charset="0"/>
            </a:endParaRPr>
          </a:p>
          <a:p>
            <a:pPr eaLnBrk="1" hangingPunct="1">
              <a:defRPr/>
            </a:pPr>
            <a:endParaRPr lang="en-US" altLang="en-US" sz="32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8667B467-1EB6-C348-0073-02B6DB3ECCBF}"/>
              </a:ext>
            </a:extLst>
          </p:cNvPr>
          <p:cNvSpPr>
            <a:spLocks noGrp="1"/>
          </p:cNvSpPr>
          <p:nvPr>
            <p:ph type="sldNum" sz="quarter" idx="12"/>
          </p:nvPr>
        </p:nvSpPr>
        <p:spPr>
          <a:xfrm>
            <a:off x="8149573" y="6356350"/>
            <a:ext cx="3906159" cy="365125"/>
          </a:xfrm>
        </p:spPr>
        <p:txBody>
          <a:bodyPr/>
          <a:lstStyle/>
          <a:p>
            <a:pPr algn="r"/>
            <a:fld id="{6BA4E481-929C-6B40-8F72-F01C1848538C}" type="slidenum">
              <a:rPr lang="en-US" smtClean="0"/>
              <a:pPr algn="r"/>
              <a:t>24</a:t>
            </a:fld>
            <a:endParaRPr lang="en-US"/>
          </a:p>
        </p:txBody>
      </p:sp>
    </p:spTree>
    <p:extLst>
      <p:ext uri="{BB962C8B-B14F-4D97-AF65-F5344CB8AC3E}">
        <p14:creationId xmlns:p14="http://schemas.microsoft.com/office/powerpoint/2010/main" val="186868006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B4CD02-6E03-67E5-4B9D-CE5526797718}"/>
              </a:ext>
            </a:extLst>
          </p:cNvPr>
          <p:cNvSpPr>
            <a:spLocks noGrp="1"/>
          </p:cNvSpPr>
          <p:nvPr>
            <p:ph type="sldNum" sz="quarter" idx="12"/>
          </p:nvPr>
        </p:nvSpPr>
        <p:spPr/>
        <p:txBody>
          <a:bodyPr/>
          <a:lstStyle/>
          <a:p>
            <a:fld id="{6BA4E481-929C-6B40-8F72-F01C1848538C}" type="slidenum">
              <a:rPr lang="en-US" smtClean="0"/>
              <a:t>25</a:t>
            </a:fld>
            <a:endParaRPr lang="en-US" dirty="0"/>
          </a:p>
        </p:txBody>
      </p:sp>
      <p:pic>
        <p:nvPicPr>
          <p:cNvPr id="4" name="Picture 3" descr="A diagram of a dna sequence&#10;&#10;Description automatically generated with medium confidence">
            <a:extLst>
              <a:ext uri="{FF2B5EF4-FFF2-40B4-BE49-F238E27FC236}">
                <a16:creationId xmlns:a16="http://schemas.microsoft.com/office/drawing/2014/main" id="{1947816A-A2FF-8876-0E3E-75557D134D26}"/>
              </a:ext>
            </a:extLst>
          </p:cNvPr>
          <p:cNvPicPr>
            <a:picLocks noChangeAspect="1"/>
          </p:cNvPicPr>
          <p:nvPr/>
        </p:nvPicPr>
        <p:blipFill>
          <a:blip r:embed="rId3"/>
          <a:stretch>
            <a:fillRect/>
          </a:stretch>
        </p:blipFill>
        <p:spPr>
          <a:xfrm>
            <a:off x="1940888" y="912397"/>
            <a:ext cx="8310224" cy="5317245"/>
          </a:xfrm>
          <a:prstGeom prst="rect">
            <a:avLst/>
          </a:prstGeom>
        </p:spPr>
      </p:pic>
      <p:sp>
        <p:nvSpPr>
          <p:cNvPr id="5" name="Title 1">
            <a:extLst>
              <a:ext uri="{FF2B5EF4-FFF2-40B4-BE49-F238E27FC236}">
                <a16:creationId xmlns:a16="http://schemas.microsoft.com/office/drawing/2014/main" id="{60069F9B-289A-EA60-96C2-99FDD0B5F4BC}"/>
              </a:ext>
            </a:extLst>
          </p:cNvPr>
          <p:cNvSpPr txBox="1">
            <a:spLocks noChangeArrowheads="1"/>
          </p:cNvSpPr>
          <p:nvPr/>
        </p:nvSpPr>
        <p:spPr bwMode="auto">
          <a:xfrm>
            <a:off x="317500" y="350620"/>
            <a:ext cx="10972800" cy="6714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algn="l" defTabSz="914400" rtl="0" eaLnBrk="1" latinLnBrk="0" hangingPunct="1">
              <a:lnSpc>
                <a:spcPct val="90000"/>
              </a:lnSpc>
              <a:spcBef>
                <a:spcPct val="0"/>
              </a:spcBef>
              <a:buNone/>
              <a:defRPr sz="3600" b="0" i="0" kern="1200" spc="0">
                <a:solidFill>
                  <a:schemeClr val="tx2"/>
                </a:solidFill>
                <a:latin typeface="Franklin Gothic Book" panose="020B0503020102020204" pitchFamily="34" charset="0"/>
                <a:ea typeface="+mj-ea"/>
                <a:cs typeface="+mj-cs"/>
              </a:defRPr>
            </a:lvl1pPr>
          </a:lstStyle>
          <a:p>
            <a:pPr algn="ctr"/>
            <a:r>
              <a:rPr lang="en-US" altLang="en-US" sz="3200" dirty="0">
                <a:solidFill>
                  <a:schemeClr val="tx1"/>
                </a:solidFill>
                <a:latin typeface="Arial" panose="020B0604020202020204" pitchFamily="34" charset="0"/>
                <a:cs typeface="Arial" panose="020B0604020202020204" pitchFamily="34" charset="0"/>
              </a:rPr>
              <a:t>Challenges of ctDNA detection in MRD settings</a:t>
            </a:r>
          </a:p>
        </p:txBody>
      </p:sp>
      <p:sp>
        <p:nvSpPr>
          <p:cNvPr id="6" name="Text Placeholder 4">
            <a:extLst>
              <a:ext uri="{FF2B5EF4-FFF2-40B4-BE49-F238E27FC236}">
                <a16:creationId xmlns:a16="http://schemas.microsoft.com/office/drawing/2014/main" id="{D1B19492-D1C4-3FAC-AEE2-612C94836E82}"/>
              </a:ext>
            </a:extLst>
          </p:cNvPr>
          <p:cNvSpPr txBox="1">
            <a:spLocks/>
          </p:cNvSpPr>
          <p:nvPr/>
        </p:nvSpPr>
        <p:spPr>
          <a:xfrm>
            <a:off x="6040891" y="6303963"/>
            <a:ext cx="5537634" cy="554037"/>
          </a:xfrm>
          <a:prstGeom prst="rect">
            <a:avLst/>
          </a:prstGeom>
        </p:spPr>
        <p:txBody>
          <a:bodyPr>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1800" dirty="0">
                <a:solidFill>
                  <a:srgbClr val="000000"/>
                </a:solidFill>
              </a:rPr>
              <a:t>Semenkovich N et al. </a:t>
            </a:r>
            <a:r>
              <a:rPr lang="en-US" sz="1800" b="0" i="0" dirty="0">
                <a:solidFill>
                  <a:srgbClr val="00161E"/>
                </a:solidFill>
                <a:effectLst/>
              </a:rPr>
              <a:t> </a:t>
            </a:r>
            <a:r>
              <a:rPr lang="en-US" sz="1800" b="0" i="1" dirty="0">
                <a:solidFill>
                  <a:srgbClr val="00161E"/>
                </a:solidFill>
                <a:effectLst/>
              </a:rPr>
              <a:t>J </a:t>
            </a:r>
            <a:r>
              <a:rPr lang="en-US" sz="1800" b="0" i="1" dirty="0" err="1">
                <a:solidFill>
                  <a:srgbClr val="00161E"/>
                </a:solidFill>
                <a:effectLst/>
              </a:rPr>
              <a:t>Immunother</a:t>
            </a:r>
            <a:r>
              <a:rPr lang="en-US" sz="1800" b="0" i="1" dirty="0">
                <a:solidFill>
                  <a:srgbClr val="00161E"/>
                </a:solidFill>
                <a:effectLst/>
              </a:rPr>
              <a:t> Cancer</a:t>
            </a:r>
            <a:r>
              <a:rPr lang="en-US" sz="1800" dirty="0">
                <a:solidFill>
                  <a:srgbClr val="000000"/>
                </a:solidFill>
              </a:rPr>
              <a:t>. 2023</a:t>
            </a:r>
          </a:p>
        </p:txBody>
      </p:sp>
      <p:sp>
        <p:nvSpPr>
          <p:cNvPr id="3" name="Frame 2">
            <a:extLst>
              <a:ext uri="{FF2B5EF4-FFF2-40B4-BE49-F238E27FC236}">
                <a16:creationId xmlns:a16="http://schemas.microsoft.com/office/drawing/2014/main" id="{03B15ABF-470F-BD85-8974-159324491B43}"/>
              </a:ext>
            </a:extLst>
          </p:cNvPr>
          <p:cNvSpPr/>
          <p:nvPr/>
        </p:nvSpPr>
        <p:spPr>
          <a:xfrm>
            <a:off x="5068711" y="2619022"/>
            <a:ext cx="1693333" cy="671417"/>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AE74E605-C666-8C2F-738E-9E476C24077C}"/>
              </a:ext>
            </a:extLst>
          </p:cNvPr>
          <p:cNvSpPr/>
          <p:nvPr/>
        </p:nvSpPr>
        <p:spPr>
          <a:xfrm>
            <a:off x="7281333" y="2946400"/>
            <a:ext cx="2077156" cy="516467"/>
          </a:xfrm>
          <a:prstGeom prst="frame">
            <a:avLst>
              <a:gd name="adj1" fmla="val 108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91366619"/>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61E35E-8085-4765-939C-2CA762133F7B}"/>
              </a:ext>
            </a:extLst>
          </p:cNvPr>
          <p:cNvSpPr>
            <a:spLocks noGrp="1"/>
          </p:cNvSpPr>
          <p:nvPr>
            <p:ph type="sldNum" sz="quarter" idx="12"/>
          </p:nvPr>
        </p:nvSpPr>
        <p:spPr/>
        <p:txBody>
          <a:bodyPr/>
          <a:lstStyle/>
          <a:p>
            <a:fld id="{6BA4E481-929C-6B40-8F72-F01C1848538C}" type="slidenum">
              <a:rPr lang="en-US" smtClean="0"/>
              <a:pPr/>
              <a:t>26</a:t>
            </a:fld>
            <a:endParaRPr lang="en-US" dirty="0"/>
          </a:p>
        </p:txBody>
      </p:sp>
      <p:pic>
        <p:nvPicPr>
          <p:cNvPr id="5" name="Picture 4">
            <a:extLst>
              <a:ext uri="{FF2B5EF4-FFF2-40B4-BE49-F238E27FC236}">
                <a16:creationId xmlns:a16="http://schemas.microsoft.com/office/drawing/2014/main" id="{D5F18F5B-6A62-4781-8DF3-EABE6EA4DE90}"/>
              </a:ext>
            </a:extLst>
          </p:cNvPr>
          <p:cNvPicPr>
            <a:picLocks noChangeAspect="1"/>
          </p:cNvPicPr>
          <p:nvPr/>
        </p:nvPicPr>
        <p:blipFill>
          <a:blip r:embed="rId3"/>
          <a:stretch>
            <a:fillRect/>
          </a:stretch>
        </p:blipFill>
        <p:spPr>
          <a:xfrm>
            <a:off x="4399995" y="2564170"/>
            <a:ext cx="7491060" cy="2969697"/>
          </a:xfrm>
          <a:prstGeom prst="rect">
            <a:avLst/>
          </a:prstGeom>
        </p:spPr>
      </p:pic>
      <p:pic>
        <p:nvPicPr>
          <p:cNvPr id="6" name="Picture 5">
            <a:extLst>
              <a:ext uri="{FF2B5EF4-FFF2-40B4-BE49-F238E27FC236}">
                <a16:creationId xmlns:a16="http://schemas.microsoft.com/office/drawing/2014/main" id="{31BC730A-E406-4CB0-A360-C986988182EF}"/>
              </a:ext>
            </a:extLst>
          </p:cNvPr>
          <p:cNvPicPr>
            <a:picLocks noChangeAspect="1"/>
          </p:cNvPicPr>
          <p:nvPr/>
        </p:nvPicPr>
        <p:blipFill>
          <a:blip r:embed="rId4"/>
          <a:stretch>
            <a:fillRect/>
          </a:stretch>
        </p:blipFill>
        <p:spPr>
          <a:xfrm>
            <a:off x="438868" y="2342485"/>
            <a:ext cx="3803718" cy="3413066"/>
          </a:xfrm>
          <a:prstGeom prst="rect">
            <a:avLst/>
          </a:prstGeom>
        </p:spPr>
      </p:pic>
      <p:sp>
        <p:nvSpPr>
          <p:cNvPr id="8" name="TextBox 7">
            <a:extLst>
              <a:ext uri="{FF2B5EF4-FFF2-40B4-BE49-F238E27FC236}">
                <a16:creationId xmlns:a16="http://schemas.microsoft.com/office/drawing/2014/main" id="{48A3274B-5AA7-4F06-AC75-4AEE518AEB79}"/>
              </a:ext>
            </a:extLst>
          </p:cNvPr>
          <p:cNvSpPr txBox="1"/>
          <p:nvPr/>
        </p:nvSpPr>
        <p:spPr>
          <a:xfrm>
            <a:off x="172895" y="1405053"/>
            <a:ext cx="4335665" cy="1015663"/>
          </a:xfrm>
          <a:prstGeom prst="rect">
            <a:avLst/>
          </a:prstGeom>
          <a:noFill/>
        </p:spPr>
        <p:txBody>
          <a:bodyPr wrap="square" rtlCol="0">
            <a:spAutoFit/>
          </a:bodyPr>
          <a:lstStyle/>
          <a:p>
            <a:pPr algn="ctr"/>
            <a:r>
              <a:rPr lang="en-US" sz="2000" dirty="0">
                <a:solidFill>
                  <a:srgbClr val="0066FF"/>
                </a:solidFill>
                <a:latin typeface="Arial" panose="020B0604020202020204" pitchFamily="34" charset="0"/>
                <a:cs typeface="Arial" panose="020B0604020202020204" pitchFamily="34" charset="0"/>
              </a:rPr>
              <a:t>Stages I-III NSCLC</a:t>
            </a:r>
          </a:p>
          <a:p>
            <a:pPr algn="ctr"/>
            <a:r>
              <a:rPr lang="en-US" sz="2000" dirty="0">
                <a:solidFill>
                  <a:schemeClr val="accent5"/>
                </a:solidFill>
                <a:latin typeface="Arial" panose="020B0604020202020204" pitchFamily="34" charset="0"/>
                <a:cs typeface="Arial" panose="020B0604020202020204" pitchFamily="34" charset="0"/>
              </a:rPr>
              <a:t>Tumor-informed assay </a:t>
            </a:r>
          </a:p>
          <a:p>
            <a:pPr algn="ctr"/>
            <a:r>
              <a:rPr lang="en-US" sz="2000" dirty="0">
                <a:solidFill>
                  <a:schemeClr val="accent5"/>
                </a:solidFill>
                <a:latin typeface="Arial" panose="020B0604020202020204" pitchFamily="34" charset="0"/>
                <a:cs typeface="Arial" panose="020B0604020202020204" pitchFamily="34" charset="0"/>
              </a:rPr>
              <a:t>(Signatera™</a:t>
            </a:r>
            <a:r>
              <a:rPr lang="en-US" sz="2000" dirty="0">
                <a:solidFill>
                  <a:schemeClr val="accent6">
                    <a:lumMod val="75000"/>
                  </a:schemeClr>
                </a:solidFill>
                <a:latin typeface="Arial" panose="020B0604020202020204" pitchFamily="34" charset="0"/>
                <a:cs typeface="Arial" panose="020B0604020202020204" pitchFamily="34" charset="0"/>
              </a:rPr>
              <a:t>)</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25545B4-2E56-4CBB-87F4-E88A75C29911}"/>
              </a:ext>
            </a:extLst>
          </p:cNvPr>
          <p:cNvSpPr txBox="1"/>
          <p:nvPr/>
        </p:nvSpPr>
        <p:spPr>
          <a:xfrm>
            <a:off x="6577326" y="1405053"/>
            <a:ext cx="3136399"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Stages I-III NSCLC</a:t>
            </a:r>
          </a:p>
          <a:p>
            <a:pPr algn="ctr"/>
            <a:r>
              <a:rPr lang="en-US" sz="2000" dirty="0">
                <a:solidFill>
                  <a:srgbClr val="C00000"/>
                </a:solidFill>
                <a:latin typeface="Arial" panose="020B0604020202020204" pitchFamily="34" charset="0"/>
                <a:cs typeface="Arial" panose="020B0604020202020204" pitchFamily="34" charset="0"/>
              </a:rPr>
              <a:t>Tumor-naïve assay (CAPP-Seq)</a:t>
            </a:r>
          </a:p>
        </p:txBody>
      </p:sp>
      <p:sp>
        <p:nvSpPr>
          <p:cNvPr id="10" name="Text Placeholder 4">
            <a:extLst>
              <a:ext uri="{FF2B5EF4-FFF2-40B4-BE49-F238E27FC236}">
                <a16:creationId xmlns:a16="http://schemas.microsoft.com/office/drawing/2014/main" id="{E277228D-3EDD-46F1-A953-E5B797AA58C3}"/>
              </a:ext>
            </a:extLst>
          </p:cNvPr>
          <p:cNvSpPr txBox="1">
            <a:spLocks/>
          </p:cNvSpPr>
          <p:nvPr/>
        </p:nvSpPr>
        <p:spPr>
          <a:xfrm>
            <a:off x="6494481" y="6050674"/>
            <a:ext cx="5058443" cy="554037"/>
          </a:xfrm>
          <a:prstGeom prst="rect">
            <a:avLst/>
          </a:prstGeom>
        </p:spPr>
        <p:txBody>
          <a:bodyPr>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2000" dirty="0">
                <a:solidFill>
                  <a:srgbClr val="000000"/>
                </a:solidFill>
              </a:rPr>
              <a:t>Abbosh C et al. </a:t>
            </a:r>
            <a:r>
              <a:rPr lang="en-US" sz="2000" i="1" dirty="0">
                <a:solidFill>
                  <a:srgbClr val="000000"/>
                </a:solidFill>
              </a:rPr>
              <a:t>Nature</a:t>
            </a:r>
            <a:r>
              <a:rPr lang="en-US" sz="2000" dirty="0">
                <a:solidFill>
                  <a:srgbClr val="000000"/>
                </a:solidFill>
              </a:rPr>
              <a:t>. 2017</a:t>
            </a:r>
          </a:p>
          <a:p>
            <a:pPr marL="0" indent="0" algn="r">
              <a:spcBef>
                <a:spcPts val="0"/>
              </a:spcBef>
              <a:buNone/>
            </a:pPr>
            <a:r>
              <a:rPr lang="en-US" sz="2000" dirty="0">
                <a:solidFill>
                  <a:srgbClr val="000000"/>
                </a:solidFill>
              </a:rPr>
              <a:t>Chaudhuri A et al. </a:t>
            </a:r>
            <a:r>
              <a:rPr lang="en-US" sz="2000" i="1" dirty="0">
                <a:solidFill>
                  <a:srgbClr val="000000"/>
                </a:solidFill>
              </a:rPr>
              <a:t>Cancer Discov</a:t>
            </a:r>
            <a:r>
              <a:rPr lang="en-US" sz="2000" dirty="0">
                <a:solidFill>
                  <a:srgbClr val="000000"/>
                </a:solidFill>
              </a:rPr>
              <a:t>. 2017</a:t>
            </a:r>
          </a:p>
        </p:txBody>
      </p:sp>
      <p:pic>
        <p:nvPicPr>
          <p:cNvPr id="11" name="Picture 10">
            <a:extLst>
              <a:ext uri="{FF2B5EF4-FFF2-40B4-BE49-F238E27FC236}">
                <a16:creationId xmlns:a16="http://schemas.microsoft.com/office/drawing/2014/main" id="{895E524C-3BEE-9756-D450-1C00335320DA}"/>
              </a:ext>
            </a:extLst>
          </p:cNvPr>
          <p:cNvPicPr>
            <a:picLocks noChangeAspect="1"/>
          </p:cNvPicPr>
          <p:nvPr/>
        </p:nvPicPr>
        <p:blipFill>
          <a:blip r:embed="rId5"/>
          <a:stretch>
            <a:fillRect/>
          </a:stretch>
        </p:blipFill>
        <p:spPr>
          <a:xfrm>
            <a:off x="185535" y="6061075"/>
            <a:ext cx="419100" cy="590550"/>
          </a:xfrm>
          <a:prstGeom prst="rect">
            <a:avLst/>
          </a:prstGeom>
        </p:spPr>
      </p:pic>
      <p:sp>
        <p:nvSpPr>
          <p:cNvPr id="12" name="Oval 11">
            <a:extLst>
              <a:ext uri="{FF2B5EF4-FFF2-40B4-BE49-F238E27FC236}">
                <a16:creationId xmlns:a16="http://schemas.microsoft.com/office/drawing/2014/main" id="{4A209134-4458-021E-CC1D-8997B552F58E}"/>
              </a:ext>
            </a:extLst>
          </p:cNvPr>
          <p:cNvSpPr/>
          <p:nvPr/>
        </p:nvSpPr>
        <p:spPr>
          <a:xfrm>
            <a:off x="11158335" y="252575"/>
            <a:ext cx="647842" cy="6271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0B5DBAD-1103-4B69-B5C9-87EEFBD254E6}"/>
              </a:ext>
            </a:extLst>
          </p:cNvPr>
          <p:cNvSpPr txBox="1">
            <a:spLocks/>
          </p:cNvSpPr>
          <p:nvPr/>
        </p:nvSpPr>
        <p:spPr>
          <a:xfrm>
            <a:off x="609600" y="247090"/>
            <a:ext cx="10972800" cy="956600"/>
          </a:xfrm>
          <a:prstGeom prst="rect">
            <a:avLst/>
          </a:prstGeom>
        </p:spPr>
        <p:txBody>
          <a:bodyPr>
            <a:normAutofit fontScale="97500"/>
          </a:bodyPr>
          <a:lstStyle>
            <a:lvl1pPr algn="l" defTabSz="914400" rtl="0" eaLnBrk="1" latinLnBrk="0" hangingPunct="1">
              <a:lnSpc>
                <a:spcPct val="90000"/>
              </a:lnSpc>
              <a:spcBef>
                <a:spcPct val="0"/>
              </a:spcBef>
              <a:buNone/>
              <a:defRPr sz="3600" b="1" kern="1200">
                <a:solidFill>
                  <a:srgbClr val="002557"/>
                </a:solidFill>
                <a:latin typeface="Arial" panose="020B0604020202020204" pitchFamily="34" charset="0"/>
                <a:ea typeface="+mj-ea"/>
                <a:cs typeface="Arial" panose="020B0604020202020204" pitchFamily="34" charset="0"/>
              </a:defRPr>
            </a:lvl1pPr>
          </a:lstStyle>
          <a:p>
            <a:pPr algn="ctr"/>
            <a:r>
              <a:rPr lang="en-US" sz="2800" b="0" dirty="0"/>
              <a:t>Multiple studies have shown that ctDNA can be used to detect minimal residual disease (MRD) and it is a powerful prognostic biomarker</a:t>
            </a:r>
            <a:endParaRPr lang="en-US" sz="2800" b="0" dirty="0">
              <a:solidFill>
                <a:schemeClr val="tx1"/>
              </a:solidFill>
            </a:endParaRPr>
          </a:p>
        </p:txBody>
      </p:sp>
      <p:sp>
        <p:nvSpPr>
          <p:cNvPr id="2" name="TextBox 1">
            <a:extLst>
              <a:ext uri="{FF2B5EF4-FFF2-40B4-BE49-F238E27FC236}">
                <a16:creationId xmlns:a16="http://schemas.microsoft.com/office/drawing/2014/main" id="{5391E09F-C907-2A92-EB08-D9B05E590F29}"/>
              </a:ext>
            </a:extLst>
          </p:cNvPr>
          <p:cNvSpPr txBox="1"/>
          <p:nvPr/>
        </p:nvSpPr>
        <p:spPr>
          <a:xfrm>
            <a:off x="1476208" y="5823806"/>
            <a:ext cx="2073349" cy="400110"/>
          </a:xfrm>
          <a:prstGeom prst="rect">
            <a:avLst/>
          </a:prstGeom>
          <a:noFill/>
        </p:spPr>
        <p:txBody>
          <a:bodyPr wrap="square" rtlCol="0">
            <a:spAutoFit/>
          </a:bodyPr>
          <a:lstStyle/>
          <a:p>
            <a:pPr algn="ctr"/>
            <a:r>
              <a:rPr lang="en-US" sz="2000" dirty="0">
                <a:solidFill>
                  <a:schemeClr val="accent5">
                    <a:lumMod val="75000"/>
                  </a:schemeClr>
                </a:solidFill>
                <a:latin typeface="Franklin Gothic Book" panose="020B0503020102020204" pitchFamily="34" charset="0"/>
              </a:rPr>
              <a:t>LOD= 0.01%</a:t>
            </a:r>
          </a:p>
        </p:txBody>
      </p:sp>
      <p:sp>
        <p:nvSpPr>
          <p:cNvPr id="3" name="TextBox 2">
            <a:extLst>
              <a:ext uri="{FF2B5EF4-FFF2-40B4-BE49-F238E27FC236}">
                <a16:creationId xmlns:a16="http://schemas.microsoft.com/office/drawing/2014/main" id="{766C11D0-E459-E702-3EE9-ABD4AA063F30}"/>
              </a:ext>
            </a:extLst>
          </p:cNvPr>
          <p:cNvSpPr txBox="1"/>
          <p:nvPr/>
        </p:nvSpPr>
        <p:spPr>
          <a:xfrm>
            <a:off x="7451513" y="5401608"/>
            <a:ext cx="2073349" cy="707886"/>
          </a:xfrm>
          <a:prstGeom prst="rect">
            <a:avLst/>
          </a:prstGeom>
          <a:noFill/>
        </p:spPr>
        <p:txBody>
          <a:bodyPr wrap="square" rtlCol="0">
            <a:spAutoFit/>
          </a:bodyPr>
          <a:lstStyle/>
          <a:p>
            <a:pPr algn="ctr"/>
            <a:r>
              <a:rPr lang="en-US" sz="2000" dirty="0">
                <a:solidFill>
                  <a:srgbClr val="C00000"/>
                </a:solidFill>
                <a:latin typeface="Franklin Gothic Book" panose="020B0503020102020204" pitchFamily="34" charset="0"/>
              </a:rPr>
              <a:t>LOD= 0.002%</a:t>
            </a:r>
          </a:p>
          <a:p>
            <a:pPr algn="ctr"/>
            <a:r>
              <a:rPr lang="en-US" sz="2000" dirty="0">
                <a:solidFill>
                  <a:srgbClr val="C00000"/>
                </a:solidFill>
                <a:latin typeface="Franklin Gothic Book" panose="020B0503020102020204" pitchFamily="34" charset="0"/>
              </a:rPr>
              <a:t>(0.1%)</a:t>
            </a:r>
          </a:p>
        </p:txBody>
      </p:sp>
    </p:spTree>
    <p:extLst>
      <p:ext uri="{BB962C8B-B14F-4D97-AF65-F5344CB8AC3E}">
        <p14:creationId xmlns:p14="http://schemas.microsoft.com/office/powerpoint/2010/main" val="4040018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EC640A-94D9-CBF8-67DA-D31B7ECADBDC}"/>
              </a:ext>
            </a:extLst>
          </p:cNvPr>
          <p:cNvSpPr>
            <a:spLocks noGrp="1"/>
          </p:cNvSpPr>
          <p:nvPr>
            <p:ph type="sldNum" sz="quarter" idx="12"/>
          </p:nvPr>
        </p:nvSpPr>
        <p:spPr/>
        <p:txBody>
          <a:bodyPr/>
          <a:lstStyle/>
          <a:p>
            <a:fld id="{6BA4E481-929C-6B40-8F72-F01C1848538C}" type="slidenum">
              <a:rPr lang="en-US" smtClean="0"/>
              <a:t>27</a:t>
            </a:fld>
            <a:endParaRPr lang="en-US" dirty="0"/>
          </a:p>
        </p:txBody>
      </p:sp>
      <p:grpSp>
        <p:nvGrpSpPr>
          <p:cNvPr id="4" name="Group 3">
            <a:extLst>
              <a:ext uri="{FF2B5EF4-FFF2-40B4-BE49-F238E27FC236}">
                <a16:creationId xmlns:a16="http://schemas.microsoft.com/office/drawing/2014/main" id="{4EF02867-2958-7A5D-B647-CEE3291522A6}"/>
              </a:ext>
            </a:extLst>
          </p:cNvPr>
          <p:cNvGrpSpPr/>
          <p:nvPr/>
        </p:nvGrpSpPr>
        <p:grpSpPr>
          <a:xfrm>
            <a:off x="1777543" y="661988"/>
            <a:ext cx="7963788" cy="3756286"/>
            <a:chOff x="5330471" y="761991"/>
            <a:chExt cx="6861529" cy="3135768"/>
          </a:xfrm>
        </p:grpSpPr>
        <p:pic>
          <p:nvPicPr>
            <p:cNvPr id="5" name="Picture 4">
              <a:extLst>
                <a:ext uri="{FF2B5EF4-FFF2-40B4-BE49-F238E27FC236}">
                  <a16:creationId xmlns:a16="http://schemas.microsoft.com/office/drawing/2014/main" id="{A0BEC411-BFED-82B4-7404-047E370FBB46}"/>
                </a:ext>
              </a:extLst>
            </p:cNvPr>
            <p:cNvPicPr>
              <a:picLocks noChangeAspect="1"/>
            </p:cNvPicPr>
            <p:nvPr/>
          </p:nvPicPr>
          <p:blipFill>
            <a:blip r:embed="rId3"/>
            <a:stretch>
              <a:fillRect/>
            </a:stretch>
          </p:blipFill>
          <p:spPr>
            <a:xfrm>
              <a:off x="5377919" y="899931"/>
              <a:ext cx="6814081" cy="2997828"/>
            </a:xfrm>
            <a:prstGeom prst="rect">
              <a:avLst/>
            </a:prstGeom>
          </p:spPr>
        </p:pic>
        <p:sp>
          <p:nvSpPr>
            <p:cNvPr id="6" name="Rectangle 5">
              <a:extLst>
                <a:ext uri="{FF2B5EF4-FFF2-40B4-BE49-F238E27FC236}">
                  <a16:creationId xmlns:a16="http://schemas.microsoft.com/office/drawing/2014/main" id="{644D3100-C29D-1815-A530-0073D7A9C249}"/>
                </a:ext>
              </a:extLst>
            </p:cNvPr>
            <p:cNvSpPr/>
            <p:nvPr/>
          </p:nvSpPr>
          <p:spPr>
            <a:xfrm>
              <a:off x="5330471" y="939209"/>
              <a:ext cx="377687" cy="656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963530-1A68-603F-3FB3-48FC6C35A151}"/>
                </a:ext>
              </a:extLst>
            </p:cNvPr>
            <p:cNvSpPr/>
            <p:nvPr/>
          </p:nvSpPr>
          <p:spPr>
            <a:xfrm>
              <a:off x="8906561" y="761991"/>
              <a:ext cx="377687" cy="6564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00A8D47-9C16-5F25-1696-34F3C2219D68}"/>
              </a:ext>
            </a:extLst>
          </p:cNvPr>
          <p:cNvSpPr txBox="1"/>
          <p:nvPr/>
        </p:nvSpPr>
        <p:spPr>
          <a:xfrm>
            <a:off x="4256889" y="180409"/>
            <a:ext cx="3056855" cy="1015663"/>
          </a:xfrm>
          <a:prstGeom prst="rect">
            <a:avLst/>
          </a:prstGeom>
          <a:noFill/>
        </p:spPr>
        <p:txBody>
          <a:bodyPr wrap="square" rtlCol="0">
            <a:spAutoFit/>
          </a:bodyPr>
          <a:lstStyle/>
          <a:p>
            <a:pPr algn="ctr"/>
            <a:r>
              <a:rPr lang="en-US" sz="2000" dirty="0">
                <a:solidFill>
                  <a:srgbClr val="C00000"/>
                </a:solidFill>
                <a:latin typeface="Franklin Gothic Book" panose="020B0503020102020204" pitchFamily="34" charset="0"/>
                <a:cs typeface="Arial" panose="020B0604020202020204" pitchFamily="34" charset="0"/>
              </a:rPr>
              <a:t>Stages I-III NSCLC</a:t>
            </a:r>
            <a:endParaRPr lang="en-US" sz="2000" dirty="0">
              <a:solidFill>
                <a:srgbClr val="C00000"/>
              </a:solidFill>
              <a:latin typeface="Franklin Gothic Book" panose="020B0503020102020204" pitchFamily="34" charset="0"/>
            </a:endParaRPr>
          </a:p>
          <a:p>
            <a:pPr algn="ctr"/>
            <a:r>
              <a:rPr lang="en-US" sz="2000" dirty="0" err="1">
                <a:solidFill>
                  <a:schemeClr val="accent5">
                    <a:lumMod val="75000"/>
                  </a:schemeClr>
                </a:solidFill>
                <a:latin typeface="Franklin Gothic Book" panose="020B0503020102020204" pitchFamily="34" charset="0"/>
              </a:rPr>
              <a:t>Invitae</a:t>
            </a:r>
            <a:r>
              <a:rPr lang="en-US" sz="2000" dirty="0">
                <a:solidFill>
                  <a:schemeClr val="accent5">
                    <a:lumMod val="75000"/>
                  </a:schemeClr>
                </a:solidFill>
                <a:latin typeface="Franklin Gothic Book" panose="020B0503020102020204" pitchFamily="34" charset="0"/>
              </a:rPr>
              <a:t> PCM</a:t>
            </a:r>
            <a:r>
              <a:rPr lang="en-US" sz="2000" dirty="0">
                <a:solidFill>
                  <a:schemeClr val="accent5">
                    <a:lumMod val="75000"/>
                  </a:schemeClr>
                </a:solidFill>
                <a:latin typeface="Franklin Gothic Book" panose="020B0503020102020204" pitchFamily="34" charset="0"/>
                <a:cs typeface="Arial" panose="020B0604020202020204" pitchFamily="34" charset="0"/>
              </a:rPr>
              <a:t>™</a:t>
            </a:r>
            <a:r>
              <a:rPr lang="en-US" sz="2000" dirty="0">
                <a:solidFill>
                  <a:schemeClr val="accent5">
                    <a:lumMod val="75000"/>
                  </a:schemeClr>
                </a:solidFill>
                <a:latin typeface="Franklin Gothic Book" panose="020B0503020102020204" pitchFamily="34" charset="0"/>
              </a:rPr>
              <a:t> </a:t>
            </a:r>
          </a:p>
          <a:p>
            <a:pPr algn="ctr"/>
            <a:r>
              <a:rPr lang="en-US" sz="2000" dirty="0">
                <a:solidFill>
                  <a:schemeClr val="accent5">
                    <a:lumMod val="75000"/>
                  </a:schemeClr>
                </a:solidFill>
                <a:latin typeface="Franklin Gothic Book" panose="020B0503020102020204" pitchFamily="34" charset="0"/>
              </a:rPr>
              <a:t>(Tumor-informed assay</a:t>
            </a:r>
            <a:r>
              <a:rPr lang="en-US" dirty="0"/>
              <a:t>)</a:t>
            </a:r>
          </a:p>
        </p:txBody>
      </p:sp>
      <p:sp>
        <p:nvSpPr>
          <p:cNvPr id="9" name="TextBox 8">
            <a:extLst>
              <a:ext uri="{FF2B5EF4-FFF2-40B4-BE49-F238E27FC236}">
                <a16:creationId xmlns:a16="http://schemas.microsoft.com/office/drawing/2014/main" id="{FCBACE8B-3582-C77A-2B89-62D3D8C6343E}"/>
              </a:ext>
            </a:extLst>
          </p:cNvPr>
          <p:cNvSpPr txBox="1"/>
          <p:nvPr/>
        </p:nvSpPr>
        <p:spPr>
          <a:xfrm>
            <a:off x="8533749" y="6308259"/>
            <a:ext cx="3139263" cy="369332"/>
          </a:xfrm>
          <a:prstGeom prst="rect">
            <a:avLst/>
          </a:prstGeom>
          <a:noFill/>
        </p:spPr>
        <p:txBody>
          <a:bodyPr wrap="square">
            <a:spAutoFit/>
          </a:bodyPr>
          <a:lstStyle/>
          <a:p>
            <a:pPr algn="r"/>
            <a:r>
              <a:rPr lang="en-US" b="0" i="0" dirty="0">
                <a:solidFill>
                  <a:srgbClr val="333333"/>
                </a:solidFill>
                <a:effectLst/>
                <a:latin typeface="Arial" panose="020B0604020202020204" pitchFamily="34" charset="0"/>
                <a:cs typeface="Arial" panose="020B0604020202020204" pitchFamily="34" charset="0"/>
              </a:rPr>
              <a:t>Abbosh C et al. </a:t>
            </a:r>
            <a:r>
              <a:rPr lang="en-US" b="0" i="1" dirty="0">
                <a:solidFill>
                  <a:srgbClr val="333333"/>
                </a:solidFill>
                <a:effectLst/>
                <a:latin typeface="Arial" panose="020B0604020202020204" pitchFamily="34" charset="0"/>
                <a:cs typeface="Arial" panose="020B0604020202020204" pitchFamily="34" charset="0"/>
              </a:rPr>
              <a:t>Nature</a:t>
            </a:r>
            <a:r>
              <a:rPr lang="en-US" dirty="0">
                <a:solidFill>
                  <a:srgbClr val="333333"/>
                </a:solidFill>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2023</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31E1E15-F1EE-62CA-813B-515C4ADA8670}"/>
              </a:ext>
            </a:extLst>
          </p:cNvPr>
          <p:cNvSpPr txBox="1"/>
          <p:nvPr/>
        </p:nvSpPr>
        <p:spPr>
          <a:xfrm>
            <a:off x="269034" y="4588391"/>
            <a:ext cx="12194867" cy="178510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161E"/>
                </a:solidFill>
                <a:latin typeface="Franklin Gothic Book" panose="020B0503020102020204" pitchFamily="34" charset="0"/>
              </a:rPr>
              <a:t>Stage I – 50%, stage II – 31%, stage III – 19%</a:t>
            </a:r>
          </a:p>
          <a:p>
            <a:pPr marL="285750" indent="-285750">
              <a:buFont typeface="Arial" panose="020B0604020202020204" pitchFamily="34" charset="0"/>
              <a:buChar char="•"/>
            </a:pPr>
            <a:endParaRPr lang="en-US" sz="1000" dirty="0">
              <a:solidFill>
                <a:srgbClr val="00161E"/>
              </a:solidFill>
              <a:latin typeface="Franklin Gothic Book" panose="020B0503020102020204" pitchFamily="34" charset="0"/>
            </a:endParaRPr>
          </a:p>
          <a:p>
            <a:pPr marL="285750" indent="-285750">
              <a:buFont typeface="Arial" panose="020B0604020202020204" pitchFamily="34" charset="0"/>
              <a:buChar char="•"/>
            </a:pPr>
            <a:r>
              <a:rPr lang="en-US" sz="2000" dirty="0">
                <a:solidFill>
                  <a:srgbClr val="0070C0"/>
                </a:solidFill>
                <a:latin typeface="Franklin Gothic Book" panose="020B0503020102020204" pitchFamily="34" charset="0"/>
              </a:rPr>
              <a:t>25% </a:t>
            </a:r>
            <a:r>
              <a:rPr lang="en-US" sz="2000" dirty="0">
                <a:solidFill>
                  <a:srgbClr val="00161E"/>
                </a:solidFill>
                <a:latin typeface="Franklin Gothic Book" panose="020B0503020102020204" pitchFamily="34" charset="0"/>
              </a:rPr>
              <a:t>pts had </a:t>
            </a:r>
            <a:r>
              <a:rPr lang="en-US" sz="2000" dirty="0">
                <a:solidFill>
                  <a:srgbClr val="0070C0"/>
                </a:solidFill>
                <a:latin typeface="Franklin Gothic Book" panose="020B0503020102020204" pitchFamily="34" charset="0"/>
              </a:rPr>
              <a:t>+ ctDNA on post-operative </a:t>
            </a:r>
            <a:r>
              <a:rPr lang="en-US" sz="2000" dirty="0">
                <a:solidFill>
                  <a:srgbClr val="00161E"/>
                </a:solidFill>
                <a:latin typeface="Franklin Gothic Book" panose="020B0503020102020204" pitchFamily="34" charset="0"/>
              </a:rPr>
              <a:t>samples (49% of these patients developed disease recurrence)</a:t>
            </a:r>
          </a:p>
          <a:p>
            <a:pPr marL="285750" indent="-285750">
              <a:buFont typeface="Arial" panose="020B0604020202020204" pitchFamily="34" charset="0"/>
              <a:buChar char="•"/>
            </a:pPr>
            <a:endParaRPr lang="en-US" sz="1000" dirty="0">
              <a:solidFill>
                <a:srgbClr val="00161E"/>
              </a:solidFill>
              <a:latin typeface="Franklin Gothic Book" panose="020B0503020102020204" pitchFamily="34" charset="0"/>
            </a:endParaRPr>
          </a:p>
          <a:p>
            <a:pPr marL="285750" indent="-285750">
              <a:buFont typeface="Arial" panose="020B0604020202020204" pitchFamily="34" charset="0"/>
              <a:buChar char="•"/>
            </a:pPr>
            <a:r>
              <a:rPr lang="en-US" sz="2000" dirty="0">
                <a:solidFill>
                  <a:srgbClr val="00161E"/>
                </a:solidFill>
                <a:latin typeface="Franklin Gothic Book" panose="020B0503020102020204" pitchFamily="34" charset="0"/>
              </a:rPr>
              <a:t>51/108 patients (</a:t>
            </a:r>
            <a:r>
              <a:rPr lang="en-US" sz="2000" dirty="0">
                <a:solidFill>
                  <a:srgbClr val="C00000"/>
                </a:solidFill>
                <a:latin typeface="Franklin Gothic Book" panose="020B0503020102020204" pitchFamily="34" charset="0"/>
              </a:rPr>
              <a:t>47%) </a:t>
            </a:r>
            <a:r>
              <a:rPr lang="en-US" sz="2000" dirty="0">
                <a:solidFill>
                  <a:srgbClr val="00161E"/>
                </a:solidFill>
                <a:latin typeface="Franklin Gothic Book" panose="020B0503020102020204" pitchFamily="34" charset="0"/>
              </a:rPr>
              <a:t>developed disease </a:t>
            </a:r>
            <a:r>
              <a:rPr lang="en-US" sz="2000" dirty="0">
                <a:solidFill>
                  <a:srgbClr val="C00000"/>
                </a:solidFill>
                <a:latin typeface="Franklin Gothic Book" panose="020B0503020102020204" pitchFamily="34" charset="0"/>
              </a:rPr>
              <a:t>recurrence</a:t>
            </a:r>
          </a:p>
          <a:p>
            <a:pPr marL="285750" indent="-285750">
              <a:buFont typeface="Arial" panose="020B0604020202020204" pitchFamily="34" charset="0"/>
              <a:buChar char="•"/>
            </a:pPr>
            <a:endParaRPr lang="en-US" sz="1000" dirty="0">
              <a:solidFill>
                <a:srgbClr val="0070C0"/>
              </a:solidFill>
              <a:latin typeface="Franklin Gothic Book" panose="020B0503020102020204" pitchFamily="34" charset="0"/>
            </a:endParaRPr>
          </a:p>
          <a:p>
            <a:pPr marL="285750" indent="-285750">
              <a:buFont typeface="Arial" panose="020B0604020202020204" pitchFamily="34" charset="0"/>
              <a:buChar char="•"/>
            </a:pPr>
            <a:r>
              <a:rPr lang="en-US" sz="2000" u="sng" dirty="0">
                <a:solidFill>
                  <a:srgbClr val="C00000"/>
                </a:solidFill>
                <a:latin typeface="Franklin Gothic Book" panose="020B0503020102020204" pitchFamily="34" charset="0"/>
              </a:rPr>
              <a:t>Sensitivity = 49% </a:t>
            </a:r>
            <a:r>
              <a:rPr lang="en-US" sz="2000" dirty="0">
                <a:solidFill>
                  <a:srgbClr val="00161E"/>
                </a:solidFill>
                <a:latin typeface="Franklin Gothic Book" panose="020B0503020102020204" pitchFamily="34" charset="0"/>
              </a:rPr>
              <a:t>and </a:t>
            </a:r>
            <a:r>
              <a:rPr lang="en-US" sz="2000" u="sng" dirty="0">
                <a:solidFill>
                  <a:srgbClr val="0070C0"/>
                </a:solidFill>
                <a:latin typeface="Franklin Gothic Book" panose="020B0503020102020204" pitchFamily="34" charset="0"/>
              </a:rPr>
              <a:t>Specificity = 96% </a:t>
            </a:r>
            <a:r>
              <a:rPr lang="en-US" sz="2000" dirty="0">
                <a:solidFill>
                  <a:srgbClr val="00161E"/>
                </a:solidFill>
                <a:latin typeface="Franklin Gothic Book" panose="020B0503020102020204" pitchFamily="34" charset="0"/>
              </a:rPr>
              <a:t>to detect disease recurrence</a:t>
            </a:r>
          </a:p>
        </p:txBody>
      </p:sp>
      <p:sp>
        <p:nvSpPr>
          <p:cNvPr id="11" name="Title 1">
            <a:extLst>
              <a:ext uri="{FF2B5EF4-FFF2-40B4-BE49-F238E27FC236}">
                <a16:creationId xmlns:a16="http://schemas.microsoft.com/office/drawing/2014/main" id="{A0608DF1-5A3B-89D8-057F-9E0FAFEEAED3}"/>
              </a:ext>
            </a:extLst>
          </p:cNvPr>
          <p:cNvSpPr txBox="1">
            <a:spLocks/>
          </p:cNvSpPr>
          <p:nvPr/>
        </p:nvSpPr>
        <p:spPr>
          <a:xfrm>
            <a:off x="161394" y="180409"/>
            <a:ext cx="10694504" cy="656426"/>
          </a:xfrm>
          <a:prstGeom prst="rect">
            <a:avLst/>
          </a:prstGeom>
        </p:spPr>
        <p:txBody>
          <a:bodyPr/>
          <a:lstStyle>
            <a:lvl1pPr algn="l" defTabSz="914400" rtl="0" eaLnBrk="1" latinLnBrk="0" hangingPunct="1">
              <a:lnSpc>
                <a:spcPct val="90000"/>
              </a:lnSpc>
              <a:spcBef>
                <a:spcPct val="0"/>
              </a:spcBef>
              <a:buNone/>
              <a:defRPr sz="3600" b="0" i="0" kern="1200" spc="0">
                <a:solidFill>
                  <a:schemeClr val="tx2"/>
                </a:solidFill>
                <a:latin typeface="Franklin Gothic Book" panose="020B0503020102020204" pitchFamily="34" charset="0"/>
                <a:ea typeface="+mj-ea"/>
                <a:cs typeface="+mj-cs"/>
              </a:defRPr>
            </a:lvl1pPr>
          </a:lstStyle>
          <a:p>
            <a:r>
              <a:rPr lang="en-US" dirty="0">
                <a:solidFill>
                  <a:schemeClr val="tx1"/>
                </a:solidFill>
              </a:rPr>
              <a:t>TRACERx</a:t>
            </a:r>
          </a:p>
          <a:p>
            <a:r>
              <a:rPr lang="en-US" sz="2000" dirty="0">
                <a:solidFill>
                  <a:schemeClr val="tx1"/>
                </a:solidFill>
              </a:rPr>
              <a:t>2023 updates</a:t>
            </a:r>
          </a:p>
        </p:txBody>
      </p:sp>
      <p:sp>
        <p:nvSpPr>
          <p:cNvPr id="12" name="TextBox 11">
            <a:extLst>
              <a:ext uri="{FF2B5EF4-FFF2-40B4-BE49-F238E27FC236}">
                <a16:creationId xmlns:a16="http://schemas.microsoft.com/office/drawing/2014/main" id="{594F5843-BB8B-ED66-1771-2A4F248F5CAA}"/>
              </a:ext>
            </a:extLst>
          </p:cNvPr>
          <p:cNvSpPr txBox="1"/>
          <p:nvPr/>
        </p:nvSpPr>
        <p:spPr>
          <a:xfrm>
            <a:off x="9888279" y="2073349"/>
            <a:ext cx="2073349" cy="830997"/>
          </a:xfrm>
          <a:prstGeom prst="rect">
            <a:avLst/>
          </a:prstGeom>
          <a:noFill/>
        </p:spPr>
        <p:txBody>
          <a:bodyPr wrap="square" rtlCol="0">
            <a:spAutoFit/>
          </a:bodyPr>
          <a:lstStyle/>
          <a:p>
            <a:pPr algn="ctr"/>
            <a:r>
              <a:rPr lang="en-US" sz="2400" dirty="0">
                <a:solidFill>
                  <a:schemeClr val="accent5">
                    <a:lumMod val="75000"/>
                  </a:schemeClr>
                </a:solidFill>
                <a:latin typeface="Franklin Gothic Book" panose="020B0503020102020204" pitchFamily="34" charset="0"/>
              </a:rPr>
              <a:t>LOD= 0.008%</a:t>
            </a:r>
          </a:p>
          <a:p>
            <a:pPr algn="ctr"/>
            <a:r>
              <a:rPr lang="en-US" sz="2400" dirty="0">
                <a:solidFill>
                  <a:schemeClr val="accent5">
                    <a:lumMod val="75000"/>
                  </a:schemeClr>
                </a:solidFill>
                <a:latin typeface="Franklin Gothic Book" panose="020B0503020102020204" pitchFamily="34" charset="0"/>
              </a:rPr>
              <a:t>(0.05%)</a:t>
            </a:r>
          </a:p>
        </p:txBody>
      </p:sp>
    </p:spTree>
    <p:extLst>
      <p:ext uri="{BB962C8B-B14F-4D97-AF65-F5344CB8AC3E}">
        <p14:creationId xmlns:p14="http://schemas.microsoft.com/office/powerpoint/2010/main" val="944591380"/>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1F9B0F-7FBB-4613-BBB7-1B99B4A7C28F}"/>
              </a:ext>
            </a:extLst>
          </p:cNvPr>
          <p:cNvSpPr>
            <a:spLocks noGrp="1"/>
          </p:cNvSpPr>
          <p:nvPr>
            <p:ph type="sldNum" sz="quarter" idx="12"/>
          </p:nvPr>
        </p:nvSpPr>
        <p:spPr/>
        <p:txBody>
          <a:bodyPr/>
          <a:lstStyle/>
          <a:p>
            <a:fld id="{6BA4E481-929C-6B40-8F72-F01C1848538C}" type="slidenum">
              <a:rPr lang="en-US" smtClean="0"/>
              <a:t>28</a:t>
            </a:fld>
            <a:endParaRPr lang="en-US" dirty="0"/>
          </a:p>
        </p:txBody>
      </p:sp>
      <p:sp>
        <p:nvSpPr>
          <p:cNvPr id="11" name="Title 1">
            <a:extLst>
              <a:ext uri="{FF2B5EF4-FFF2-40B4-BE49-F238E27FC236}">
                <a16:creationId xmlns:a16="http://schemas.microsoft.com/office/drawing/2014/main" id="{28F432EA-BBCA-47F1-BBEA-E389D417F54E}"/>
              </a:ext>
            </a:extLst>
          </p:cNvPr>
          <p:cNvSpPr txBox="1">
            <a:spLocks/>
          </p:cNvSpPr>
          <p:nvPr/>
        </p:nvSpPr>
        <p:spPr>
          <a:xfrm>
            <a:off x="377825" y="267891"/>
            <a:ext cx="10570912" cy="960037"/>
          </a:xfrm>
          <a:prstGeom prst="rect">
            <a:avLst/>
          </a:prstGeom>
        </p:spPr>
        <p:txBody>
          <a:bodyPr/>
          <a:lstStyle>
            <a:lvl1pPr algn="l" defTabSz="914400" rtl="0" eaLnBrk="1" latinLnBrk="0" hangingPunct="1">
              <a:lnSpc>
                <a:spcPct val="90000"/>
              </a:lnSpc>
              <a:spcBef>
                <a:spcPct val="0"/>
              </a:spcBef>
              <a:buNone/>
              <a:defRPr sz="3600" b="0" i="0" kern="1200" spc="0">
                <a:solidFill>
                  <a:schemeClr val="tx2"/>
                </a:solidFill>
                <a:latin typeface="Franklin Gothic Medium" panose="020B0603020102020204" pitchFamily="34" charset="0"/>
                <a:ea typeface="+mj-ea"/>
                <a:cs typeface="+mj-cs"/>
              </a:defRPr>
            </a:lvl1pPr>
          </a:lstStyle>
          <a:p>
            <a:pPr algn="ctr"/>
            <a:r>
              <a:rPr lang="en-US" sz="3200" dirty="0">
                <a:latin typeface="Arial" panose="020B0604020202020204" pitchFamily="34" charset="0"/>
                <a:cs typeface="Arial" panose="020B0604020202020204" pitchFamily="34" charset="0"/>
              </a:rPr>
              <a:t>IMpower-010: patients with detectable ctDNA MRD after adjuvant chemotherapy have worse prognosis</a:t>
            </a:r>
            <a:endParaRPr lang="en-US" sz="28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7BEA0A4-0357-7A3C-7485-65EEEFB1697B}"/>
              </a:ext>
            </a:extLst>
          </p:cNvPr>
          <p:cNvPicPr>
            <a:picLocks noChangeAspect="1"/>
          </p:cNvPicPr>
          <p:nvPr/>
        </p:nvPicPr>
        <p:blipFill>
          <a:blip r:embed="rId3"/>
          <a:stretch>
            <a:fillRect/>
          </a:stretch>
        </p:blipFill>
        <p:spPr>
          <a:xfrm>
            <a:off x="377825" y="1557116"/>
            <a:ext cx="6458910" cy="4558241"/>
          </a:xfrm>
          <a:prstGeom prst="rect">
            <a:avLst/>
          </a:prstGeom>
        </p:spPr>
      </p:pic>
      <p:grpSp>
        <p:nvGrpSpPr>
          <p:cNvPr id="14" name="Group 13">
            <a:extLst>
              <a:ext uri="{FF2B5EF4-FFF2-40B4-BE49-F238E27FC236}">
                <a16:creationId xmlns:a16="http://schemas.microsoft.com/office/drawing/2014/main" id="{BD10C639-9AF2-0FCC-10F6-445F12332FB7}"/>
              </a:ext>
            </a:extLst>
          </p:cNvPr>
          <p:cNvGrpSpPr/>
          <p:nvPr/>
        </p:nvGrpSpPr>
        <p:grpSpPr>
          <a:xfrm>
            <a:off x="5158563" y="1842504"/>
            <a:ext cx="6941288" cy="4285183"/>
            <a:chOff x="5158563" y="1842504"/>
            <a:chExt cx="6941288" cy="4285183"/>
          </a:xfrm>
        </p:grpSpPr>
        <p:pic>
          <p:nvPicPr>
            <p:cNvPr id="12" name="Picture 11">
              <a:extLst>
                <a:ext uri="{FF2B5EF4-FFF2-40B4-BE49-F238E27FC236}">
                  <a16:creationId xmlns:a16="http://schemas.microsoft.com/office/drawing/2014/main" id="{50FB36C2-C21A-27B4-EAA3-F205348945A2}"/>
                </a:ext>
              </a:extLst>
            </p:cNvPr>
            <p:cNvPicPr>
              <a:picLocks noChangeAspect="1"/>
            </p:cNvPicPr>
            <p:nvPr/>
          </p:nvPicPr>
          <p:blipFill>
            <a:blip r:embed="rId4"/>
            <a:stretch>
              <a:fillRect/>
            </a:stretch>
          </p:blipFill>
          <p:spPr>
            <a:xfrm>
              <a:off x="5158563" y="1842504"/>
              <a:ext cx="6941288" cy="4285183"/>
            </a:xfrm>
            <a:prstGeom prst="rect">
              <a:avLst/>
            </a:prstGeom>
          </p:spPr>
        </p:pic>
        <p:sp>
          <p:nvSpPr>
            <p:cNvPr id="13" name="Rectangle 12">
              <a:extLst>
                <a:ext uri="{FF2B5EF4-FFF2-40B4-BE49-F238E27FC236}">
                  <a16:creationId xmlns:a16="http://schemas.microsoft.com/office/drawing/2014/main" id="{A6BE8404-8FAC-D333-80BA-70B5E7A009F6}"/>
                </a:ext>
              </a:extLst>
            </p:cNvPr>
            <p:cNvSpPr/>
            <p:nvPr/>
          </p:nvSpPr>
          <p:spPr>
            <a:xfrm>
              <a:off x="5222361" y="1945758"/>
              <a:ext cx="937437" cy="3827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4EC01029-A412-C76B-079C-878C10D62798}"/>
              </a:ext>
            </a:extLst>
          </p:cNvPr>
          <p:cNvSpPr txBox="1"/>
          <p:nvPr/>
        </p:nvSpPr>
        <p:spPr>
          <a:xfrm>
            <a:off x="2007781" y="6290656"/>
            <a:ext cx="9346019"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Presented by </a:t>
            </a:r>
            <a:r>
              <a:rPr lang="en-US" sz="1400" dirty="0" err="1">
                <a:latin typeface="Arial" panose="020B0604020202020204" pitchFamily="34" charset="0"/>
                <a:cs typeface="Arial" panose="020B0604020202020204" pitchFamily="34" charset="0"/>
              </a:rPr>
              <a:t>Enriquera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Felip</a:t>
            </a:r>
            <a:r>
              <a:rPr lang="en-US" sz="1400" dirty="0">
                <a:latin typeface="Arial" panose="020B0604020202020204" pitchFamily="34" charset="0"/>
                <a:cs typeface="Arial" panose="020B0604020202020204" pitchFamily="34" charset="0"/>
              </a:rPr>
              <a:t>. </a:t>
            </a:r>
            <a:r>
              <a:rPr lang="en-US" sz="1400" b="0" i="0" dirty="0">
                <a:solidFill>
                  <a:srgbClr val="212121"/>
                </a:solidFill>
                <a:effectLst/>
                <a:latin typeface="Arial" panose="020B0604020202020204" pitchFamily="34" charset="0"/>
                <a:cs typeface="Arial" panose="020B0604020202020204" pitchFamily="34" charset="0"/>
              </a:rPr>
              <a:t>ESMO Immuno-Oncology Congress 2022, Abstract 1O (https://bit.ly/3sZVgye)</a:t>
            </a:r>
            <a:endParaRPr lang="en-US" sz="1400" dirty="0">
              <a:latin typeface="Arial" panose="020B0604020202020204" pitchFamily="34" charset="0"/>
              <a:cs typeface="Arial" panose="020B0604020202020204" pitchFamily="34" charset="0"/>
            </a:endParaRPr>
          </a:p>
        </p:txBody>
      </p:sp>
      <p:sp>
        <p:nvSpPr>
          <p:cNvPr id="16" name="Frame 15">
            <a:extLst>
              <a:ext uri="{FF2B5EF4-FFF2-40B4-BE49-F238E27FC236}">
                <a16:creationId xmlns:a16="http://schemas.microsoft.com/office/drawing/2014/main" id="{53358486-22E7-AFA4-79C9-96B67FA1689D}"/>
              </a:ext>
            </a:extLst>
          </p:cNvPr>
          <p:cNvSpPr/>
          <p:nvPr/>
        </p:nvSpPr>
        <p:spPr>
          <a:xfrm>
            <a:off x="8601740" y="3094074"/>
            <a:ext cx="3413051" cy="425303"/>
          </a:xfrm>
          <a:prstGeom prst="fram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9528651"/>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EC673D-504A-BED8-1BC1-ACFF00A6905C}"/>
              </a:ext>
            </a:extLst>
          </p:cNvPr>
          <p:cNvSpPr>
            <a:spLocks noGrp="1"/>
          </p:cNvSpPr>
          <p:nvPr>
            <p:ph type="sldNum" sz="quarter" idx="12"/>
          </p:nvPr>
        </p:nvSpPr>
        <p:spPr/>
        <p:txBody>
          <a:bodyPr/>
          <a:lstStyle/>
          <a:p>
            <a:fld id="{6BA4E481-929C-6B40-8F72-F01C1848538C}" type="slidenum">
              <a:rPr lang="en-US" smtClean="0"/>
              <a:t>29</a:t>
            </a:fld>
            <a:endParaRPr lang="en-US" dirty="0"/>
          </a:p>
        </p:txBody>
      </p:sp>
      <p:sp>
        <p:nvSpPr>
          <p:cNvPr id="3" name="Title 1">
            <a:extLst>
              <a:ext uri="{FF2B5EF4-FFF2-40B4-BE49-F238E27FC236}">
                <a16:creationId xmlns:a16="http://schemas.microsoft.com/office/drawing/2014/main" id="{6E9B4F87-AD06-F4BC-388A-B769F06019EC}"/>
              </a:ext>
            </a:extLst>
          </p:cNvPr>
          <p:cNvSpPr txBox="1">
            <a:spLocks/>
          </p:cNvSpPr>
          <p:nvPr/>
        </p:nvSpPr>
        <p:spPr>
          <a:xfrm>
            <a:off x="433712" y="342827"/>
            <a:ext cx="10570912" cy="960037"/>
          </a:xfrm>
          <a:prstGeom prst="rect">
            <a:avLst/>
          </a:prstGeom>
        </p:spPr>
        <p:txBody>
          <a:bodyPr/>
          <a:lstStyle>
            <a:lvl1pPr algn="l" defTabSz="914400" rtl="0" eaLnBrk="1" latinLnBrk="0" hangingPunct="1">
              <a:lnSpc>
                <a:spcPct val="90000"/>
              </a:lnSpc>
              <a:spcBef>
                <a:spcPct val="0"/>
              </a:spcBef>
              <a:buNone/>
              <a:defRPr sz="3600" b="0" i="0" kern="1200" spc="0">
                <a:solidFill>
                  <a:schemeClr val="tx2"/>
                </a:solidFill>
                <a:latin typeface="Franklin Gothic Medium" panose="020B0603020102020204" pitchFamily="34" charset="0"/>
                <a:ea typeface="+mj-ea"/>
                <a:cs typeface="+mj-cs"/>
              </a:defRPr>
            </a:lvl1pPr>
          </a:lstStyle>
          <a:p>
            <a:pPr algn="ctr"/>
            <a:r>
              <a:rPr lang="en-US" sz="3200" dirty="0">
                <a:solidFill>
                  <a:schemeClr val="tx1"/>
                </a:solidFill>
                <a:latin typeface="Arial" panose="020B0604020202020204" pitchFamily="34" charset="0"/>
                <a:cs typeface="Arial" panose="020B0604020202020204" pitchFamily="34" charset="0"/>
              </a:rPr>
              <a:t>IMpower-010: data suggests adjuvant atezolizumab delays conversion to ctDNA +</a:t>
            </a:r>
            <a:endParaRPr lang="en-US" sz="28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B36AF6-0026-1A6D-C23A-2B8115A4ACBF}"/>
              </a:ext>
            </a:extLst>
          </p:cNvPr>
          <p:cNvSpPr txBox="1"/>
          <p:nvPr/>
        </p:nvSpPr>
        <p:spPr>
          <a:xfrm>
            <a:off x="1529776" y="6189794"/>
            <a:ext cx="9346019"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Presented by </a:t>
            </a:r>
            <a:r>
              <a:rPr lang="en-US" sz="1400" dirty="0" err="1">
                <a:latin typeface="Arial" panose="020B0604020202020204" pitchFamily="34" charset="0"/>
                <a:cs typeface="Arial" panose="020B0604020202020204" pitchFamily="34" charset="0"/>
              </a:rPr>
              <a:t>Enriquera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Felip</a:t>
            </a:r>
            <a:r>
              <a:rPr lang="en-US" sz="1400" dirty="0">
                <a:latin typeface="Arial" panose="020B0604020202020204" pitchFamily="34" charset="0"/>
                <a:cs typeface="Arial" panose="020B0604020202020204" pitchFamily="34" charset="0"/>
              </a:rPr>
              <a:t>. </a:t>
            </a:r>
            <a:r>
              <a:rPr lang="en-US" sz="1400" b="0" i="0" dirty="0">
                <a:solidFill>
                  <a:srgbClr val="212121"/>
                </a:solidFill>
                <a:effectLst/>
                <a:latin typeface="Arial" panose="020B0604020202020204" pitchFamily="34" charset="0"/>
                <a:cs typeface="Arial" panose="020B0604020202020204" pitchFamily="34" charset="0"/>
              </a:rPr>
              <a:t>ESMO Immuno-Oncology Congress 2022, Abstract 1O (https://bit.ly/3sZVgye)</a:t>
            </a:r>
            <a:endParaRPr lang="en-US" sz="14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6A2E875-DCBA-2E54-1D6D-80C30B6B129B}"/>
              </a:ext>
            </a:extLst>
          </p:cNvPr>
          <p:cNvGrpSpPr/>
          <p:nvPr/>
        </p:nvGrpSpPr>
        <p:grpSpPr>
          <a:xfrm>
            <a:off x="1040991" y="1625901"/>
            <a:ext cx="9963633" cy="4433937"/>
            <a:chOff x="1243012" y="2019308"/>
            <a:chExt cx="9963633" cy="4433937"/>
          </a:xfrm>
        </p:grpSpPr>
        <p:pic>
          <p:nvPicPr>
            <p:cNvPr id="6" name="Picture 5">
              <a:extLst>
                <a:ext uri="{FF2B5EF4-FFF2-40B4-BE49-F238E27FC236}">
                  <a16:creationId xmlns:a16="http://schemas.microsoft.com/office/drawing/2014/main" id="{FA9DE359-D809-BB70-E5DB-C2B60EF5B4CF}"/>
                </a:ext>
              </a:extLst>
            </p:cNvPr>
            <p:cNvPicPr>
              <a:picLocks noChangeAspect="1"/>
            </p:cNvPicPr>
            <p:nvPr/>
          </p:nvPicPr>
          <p:blipFill>
            <a:blip r:embed="rId2"/>
            <a:stretch>
              <a:fillRect/>
            </a:stretch>
          </p:blipFill>
          <p:spPr>
            <a:xfrm>
              <a:off x="1243012" y="2271770"/>
              <a:ext cx="9705975" cy="4181475"/>
            </a:xfrm>
            <a:prstGeom prst="rect">
              <a:avLst/>
            </a:prstGeom>
          </p:spPr>
        </p:pic>
        <p:sp>
          <p:nvSpPr>
            <p:cNvPr id="7" name="Rectangle 6">
              <a:extLst>
                <a:ext uri="{FF2B5EF4-FFF2-40B4-BE49-F238E27FC236}">
                  <a16:creationId xmlns:a16="http://schemas.microsoft.com/office/drawing/2014/main" id="{E7B01730-91D6-6B76-5196-D04C73D99CC7}"/>
                </a:ext>
              </a:extLst>
            </p:cNvPr>
            <p:cNvSpPr/>
            <p:nvPr/>
          </p:nvSpPr>
          <p:spPr>
            <a:xfrm>
              <a:off x="10579395" y="2019308"/>
              <a:ext cx="627250" cy="521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EFC2784-13BB-1A40-2186-D4326137EB36}"/>
              </a:ext>
            </a:extLst>
          </p:cNvPr>
          <p:cNvSpPr txBox="1"/>
          <p:nvPr/>
        </p:nvSpPr>
        <p:spPr>
          <a:xfrm>
            <a:off x="7151183" y="1444946"/>
            <a:ext cx="2079471"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ctDNA status post- adjuvant chemotherapy</a:t>
            </a:r>
          </a:p>
        </p:txBody>
      </p:sp>
      <p:sp>
        <p:nvSpPr>
          <p:cNvPr id="9" name="TextBox 8">
            <a:extLst>
              <a:ext uri="{FF2B5EF4-FFF2-40B4-BE49-F238E27FC236}">
                <a16:creationId xmlns:a16="http://schemas.microsoft.com/office/drawing/2014/main" id="{17E44C36-A92E-1912-45B9-E4D0424FD3FC}"/>
              </a:ext>
            </a:extLst>
          </p:cNvPr>
          <p:cNvSpPr txBox="1"/>
          <p:nvPr/>
        </p:nvSpPr>
        <p:spPr>
          <a:xfrm>
            <a:off x="3309545" y="1510751"/>
            <a:ext cx="3369051" cy="1015663"/>
          </a:xfrm>
          <a:prstGeom prst="rect">
            <a:avLst/>
          </a:prstGeom>
          <a:noFill/>
        </p:spPr>
        <p:txBody>
          <a:bodyPr wrap="square" rtlCol="0">
            <a:spAutoFit/>
          </a:bodyPr>
          <a:lstStyle/>
          <a:p>
            <a:pPr algn="ctr"/>
            <a:r>
              <a:rPr lang="en-US" sz="2000" dirty="0">
                <a:solidFill>
                  <a:schemeClr val="accent5">
                    <a:lumMod val="75000"/>
                  </a:schemeClr>
                </a:solidFill>
                <a:latin typeface="Arial" panose="020B0604020202020204" pitchFamily="34" charset="0"/>
                <a:cs typeface="Arial" panose="020B0604020202020204" pitchFamily="34" charset="0"/>
              </a:rPr>
              <a:t>Stages I-III NSCLC</a:t>
            </a:r>
          </a:p>
          <a:p>
            <a:pPr algn="ctr"/>
            <a:r>
              <a:rPr lang="en-US" sz="2000" dirty="0">
                <a:solidFill>
                  <a:schemeClr val="accent5">
                    <a:lumMod val="75000"/>
                  </a:schemeClr>
                </a:solidFill>
                <a:latin typeface="Arial" panose="020B0604020202020204" pitchFamily="34" charset="0"/>
                <a:cs typeface="Arial" panose="020B0604020202020204" pitchFamily="34" charset="0"/>
              </a:rPr>
              <a:t>Tumor-informed assay </a:t>
            </a:r>
          </a:p>
          <a:p>
            <a:pPr algn="ctr"/>
            <a:r>
              <a:rPr lang="en-US" sz="2000" dirty="0">
                <a:solidFill>
                  <a:schemeClr val="accent5">
                    <a:lumMod val="75000"/>
                  </a:schemeClr>
                </a:solidFill>
                <a:latin typeface="Arial" panose="020B0604020202020204" pitchFamily="34" charset="0"/>
                <a:cs typeface="Arial" panose="020B0604020202020204" pitchFamily="34" charset="0"/>
              </a:rPr>
              <a:t>(Signatera™)</a:t>
            </a:r>
            <a:endParaRPr lang="en-US" dirty="0">
              <a:solidFill>
                <a:schemeClr val="accent5">
                  <a:lumMod val="75000"/>
                </a:schemeClr>
              </a:solidFill>
              <a:latin typeface="Arial" panose="020B0604020202020204" pitchFamily="34" charset="0"/>
              <a:cs typeface="Arial" panose="020B0604020202020204" pitchFamily="34" charset="0"/>
            </a:endParaRPr>
          </a:p>
        </p:txBody>
      </p:sp>
      <p:sp>
        <p:nvSpPr>
          <p:cNvPr id="10" name="Frame 9">
            <a:extLst>
              <a:ext uri="{FF2B5EF4-FFF2-40B4-BE49-F238E27FC236}">
                <a16:creationId xmlns:a16="http://schemas.microsoft.com/office/drawing/2014/main" id="{22BBF537-015C-9B3F-F1D7-E1A1382B357A}"/>
              </a:ext>
            </a:extLst>
          </p:cNvPr>
          <p:cNvSpPr/>
          <p:nvPr/>
        </p:nvSpPr>
        <p:spPr>
          <a:xfrm>
            <a:off x="7204825" y="2367348"/>
            <a:ext cx="3542141" cy="1311514"/>
          </a:xfrm>
          <a:prstGeom prst="frame">
            <a:avLst>
              <a:gd name="adj1" fmla="val 532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ame 10">
            <a:extLst>
              <a:ext uri="{FF2B5EF4-FFF2-40B4-BE49-F238E27FC236}">
                <a16:creationId xmlns:a16="http://schemas.microsoft.com/office/drawing/2014/main" id="{A7F4CBAE-9CEC-5E27-E13A-64C1472E71F3}"/>
              </a:ext>
            </a:extLst>
          </p:cNvPr>
          <p:cNvSpPr/>
          <p:nvPr/>
        </p:nvSpPr>
        <p:spPr>
          <a:xfrm>
            <a:off x="7212963" y="3898430"/>
            <a:ext cx="3542141" cy="1311514"/>
          </a:xfrm>
          <a:prstGeom prst="frame">
            <a:avLst>
              <a:gd name="adj1" fmla="val 532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24783025"/>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1239059-FB55-4ABF-99E5-2818D2921B5E}"/>
              </a:ext>
            </a:extLst>
          </p:cNvPr>
          <p:cNvSpPr>
            <a:spLocks noGrp="1" noChangeArrowheads="1"/>
          </p:cNvSpPr>
          <p:nvPr>
            <p:ph type="title"/>
          </p:nvPr>
        </p:nvSpPr>
        <p:spPr bwMode="auto">
          <a:xfrm>
            <a:off x="190709" y="228600"/>
            <a:ext cx="103632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l" eaLnBrk="1" hangingPunct="1"/>
            <a:r>
              <a:rPr lang="en-US" altLang="en-US" sz="4000" b="0" dirty="0">
                <a:latin typeface="Arial" panose="020B0604020202020204" pitchFamily="34" charset="0"/>
                <a:cs typeface="Arial" panose="020B0604020202020204" pitchFamily="34" charset="0"/>
              </a:rPr>
              <a:t>Outline</a:t>
            </a:r>
          </a:p>
        </p:txBody>
      </p:sp>
      <p:sp>
        <p:nvSpPr>
          <p:cNvPr id="2" name="Rectangle 3">
            <a:extLst>
              <a:ext uri="{FF2B5EF4-FFF2-40B4-BE49-F238E27FC236}">
                <a16:creationId xmlns:a16="http://schemas.microsoft.com/office/drawing/2014/main" id="{B4C0CEE2-4573-48DF-BABA-6C447D6DC9AD}"/>
              </a:ext>
            </a:extLst>
          </p:cNvPr>
          <p:cNvSpPr>
            <a:spLocks noGrp="1" noChangeArrowheads="1"/>
          </p:cNvSpPr>
          <p:nvPr>
            <p:ph type="body" idx="1"/>
          </p:nvPr>
        </p:nvSpPr>
        <p:spPr bwMode="auto">
          <a:xfrm>
            <a:off x="190709" y="1041400"/>
            <a:ext cx="11063607" cy="4775200"/>
          </a:xfrm>
        </p:spPr>
        <p:txBody>
          <a:bodyPr vert="horz" wrap="square" lIns="121920" tIns="60960" rIns="121920" bIns="60960" numCol="1" rtlCol="0" anchor="t" anchorCtr="0" compatLnSpc="1">
            <a:prstTxWarp prst="textNoShape">
              <a:avLst/>
            </a:prstTxWarp>
            <a:noAutofit/>
          </a:bodyPr>
          <a:lstStyle/>
          <a:p>
            <a:pPr marL="285750" indent="-285750">
              <a:buFont typeface="Arial" panose="020B0604020202020204" pitchFamily="34" charset="0"/>
              <a:buChar char="•"/>
            </a:pPr>
            <a:r>
              <a:rPr lang="en-US" dirty="0"/>
              <a:t>ctDNA definition</a:t>
            </a:r>
            <a:endParaRPr lang="en-US" sz="2800" dirty="0"/>
          </a:p>
          <a:p>
            <a:pPr marL="285750" indent="-285750">
              <a:buFont typeface="Arial" panose="020B0604020202020204" pitchFamily="34" charset="0"/>
              <a:buChar char="•"/>
            </a:pPr>
            <a:r>
              <a:rPr lang="en-US" dirty="0"/>
              <a:t>Tumor-informed vs. tumor-naïve assays</a:t>
            </a:r>
            <a:endParaRPr lang="en-US" sz="2800" dirty="0"/>
          </a:p>
          <a:p>
            <a:pPr marL="285750" indent="-285750">
              <a:buFont typeface="Arial" panose="020B0604020202020204" pitchFamily="34" charset="0"/>
              <a:buChar char="•"/>
            </a:pPr>
            <a:r>
              <a:rPr lang="en-US" sz="2800" dirty="0"/>
              <a:t>ctDNA applications in oncology:</a:t>
            </a:r>
            <a:endParaRPr lang="en-US" dirty="0"/>
          </a:p>
          <a:p>
            <a:pPr marL="914400" lvl="1" indent="-457200">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Molecular Profiling </a:t>
            </a:r>
          </a:p>
          <a:p>
            <a:pPr marL="914400" lvl="1" indent="-457200">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Treatment Monitoring </a:t>
            </a:r>
          </a:p>
          <a:p>
            <a:pPr marL="914400" lvl="1" indent="-457200">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Minimal residual disease (MRD) detection</a:t>
            </a:r>
          </a:p>
          <a:p>
            <a:pPr eaLnBrk="1" hangingPunct="1">
              <a:defRPr/>
            </a:pPr>
            <a:endParaRPr lang="en-US" altLang="en-US" dirty="0">
              <a:solidFill>
                <a:srgbClr val="000000"/>
              </a:solidFill>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2667" dirty="0">
              <a:latin typeface="Arial" panose="020B0604020202020204" pitchFamily="34" charset="0"/>
              <a:cs typeface="Times" panose="02020603050405020304" pitchFamily="18" charset="0"/>
            </a:endParaRPr>
          </a:p>
          <a:p>
            <a:pPr marL="0" indent="0">
              <a:buNone/>
              <a:defRPr/>
            </a:pPr>
            <a:endParaRPr lang="en-US" altLang="en-US" sz="3200" dirty="0">
              <a:latin typeface="Times" panose="02020603050405020304" pitchFamily="18" charset="0"/>
              <a:cs typeface="Times" panose="02020603050405020304" pitchFamily="18" charset="0"/>
            </a:endParaRPr>
          </a:p>
          <a:p>
            <a:pPr eaLnBrk="1" hangingPunct="1">
              <a:defRPr/>
            </a:pPr>
            <a:endParaRPr lang="en-US" altLang="en-US" sz="32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0F6F3661-1503-424D-A509-26A746986851}"/>
              </a:ext>
            </a:extLst>
          </p:cNvPr>
          <p:cNvSpPr>
            <a:spLocks noGrp="1"/>
          </p:cNvSpPr>
          <p:nvPr>
            <p:ph type="sldNum" sz="quarter" idx="12"/>
          </p:nvPr>
        </p:nvSpPr>
        <p:spPr>
          <a:xfrm>
            <a:off x="8149573" y="6356350"/>
            <a:ext cx="3906159" cy="365125"/>
          </a:xfrm>
        </p:spPr>
        <p:txBody>
          <a:bodyPr/>
          <a:lstStyle/>
          <a:p>
            <a:pPr algn="r"/>
            <a:fld id="{6BA4E481-929C-6B40-8F72-F01C1848538C}" type="slidenum">
              <a:rPr lang="en-US" smtClean="0"/>
              <a:pPr algn="r"/>
              <a:t>3</a:t>
            </a:fld>
            <a:endParaRPr lang="en-US"/>
          </a:p>
        </p:txBody>
      </p:sp>
    </p:spTree>
    <p:extLst>
      <p:ext uri="{BB962C8B-B14F-4D97-AF65-F5344CB8AC3E}">
        <p14:creationId xmlns:p14="http://schemas.microsoft.com/office/powerpoint/2010/main" val="2192811454"/>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42585BE-09DE-4B28-A85F-0D06EB959448}"/>
              </a:ext>
            </a:extLst>
          </p:cNvPr>
          <p:cNvSpPr>
            <a:spLocks noGrp="1" noChangeArrowheads="1"/>
          </p:cNvSpPr>
          <p:nvPr>
            <p:ph type="title"/>
          </p:nvPr>
        </p:nvSpPr>
        <p:spPr bwMode="auto">
          <a:xfrm>
            <a:off x="317500" y="241674"/>
            <a:ext cx="10972800" cy="6714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ctr"/>
            <a:r>
              <a:rPr lang="en-US" altLang="en-US" sz="2800" b="0" dirty="0"/>
              <a:t>The sensitivity to detect disease recurrence is heterogenous across different platforms and may be too low</a:t>
            </a:r>
            <a:br>
              <a:rPr lang="en-US" altLang="en-US" sz="500" b="0" dirty="0"/>
            </a:br>
            <a:endParaRPr lang="en-US" altLang="en-US" sz="2800" b="0" dirty="0"/>
          </a:p>
        </p:txBody>
      </p:sp>
      <p:sp>
        <p:nvSpPr>
          <p:cNvPr id="5" name="Slide Number Placeholder 3">
            <a:extLst>
              <a:ext uri="{FF2B5EF4-FFF2-40B4-BE49-F238E27FC236}">
                <a16:creationId xmlns:a16="http://schemas.microsoft.com/office/drawing/2014/main" id="{A3C429FD-4077-4C3E-A6D4-48F2F9CA6C59}"/>
              </a:ext>
            </a:extLst>
          </p:cNvPr>
          <p:cNvSpPr>
            <a:spLocks noGrp="1"/>
          </p:cNvSpPr>
          <p:nvPr>
            <p:ph type="sldNum" sz="quarter" idx="12"/>
          </p:nvPr>
        </p:nvSpPr>
        <p:spPr>
          <a:xfrm>
            <a:off x="8149573" y="6412775"/>
            <a:ext cx="3906159" cy="365125"/>
          </a:xfrm>
        </p:spPr>
        <p:txBody>
          <a:bodyPr/>
          <a:lstStyle/>
          <a:p>
            <a:pPr algn="r"/>
            <a:fld id="{6BA4E481-929C-6B40-8F72-F01C1848538C}" type="slidenum">
              <a:rPr lang="en-US" smtClean="0"/>
              <a:pPr algn="r"/>
              <a:t>30</a:t>
            </a:fld>
            <a:endParaRPr lang="en-US" dirty="0"/>
          </a:p>
        </p:txBody>
      </p:sp>
      <p:graphicFrame>
        <p:nvGraphicFramePr>
          <p:cNvPr id="2" name="Table 5">
            <a:extLst>
              <a:ext uri="{FF2B5EF4-FFF2-40B4-BE49-F238E27FC236}">
                <a16:creationId xmlns:a16="http://schemas.microsoft.com/office/drawing/2014/main" id="{D8DE362D-4020-95B9-963F-28DB55F4BD65}"/>
              </a:ext>
            </a:extLst>
          </p:cNvPr>
          <p:cNvGraphicFramePr>
            <a:graphicFrameLocks noGrp="1"/>
          </p:cNvGraphicFramePr>
          <p:nvPr>
            <p:ph idx="1"/>
          </p:nvPr>
        </p:nvGraphicFramePr>
        <p:xfrm>
          <a:off x="427919" y="1355013"/>
          <a:ext cx="11336163" cy="4541520"/>
        </p:xfrm>
        <a:graphic>
          <a:graphicData uri="http://schemas.openxmlformats.org/drawingml/2006/table">
            <a:tbl>
              <a:tblPr firstRow="1" bandRow="1">
                <a:tableStyleId>{5202B0CA-FC54-4496-8BCA-5EF66A818D29}</a:tableStyleId>
              </a:tblPr>
              <a:tblGrid>
                <a:gridCol w="1679539">
                  <a:extLst>
                    <a:ext uri="{9D8B030D-6E8A-4147-A177-3AD203B41FA5}">
                      <a16:colId xmlns:a16="http://schemas.microsoft.com/office/drawing/2014/main" val="2216227911"/>
                    </a:ext>
                  </a:extLst>
                </a:gridCol>
                <a:gridCol w="1559364">
                  <a:extLst>
                    <a:ext uri="{9D8B030D-6E8A-4147-A177-3AD203B41FA5}">
                      <a16:colId xmlns:a16="http://schemas.microsoft.com/office/drawing/2014/main" val="3413858772"/>
                    </a:ext>
                  </a:extLst>
                </a:gridCol>
                <a:gridCol w="1357792">
                  <a:extLst>
                    <a:ext uri="{9D8B030D-6E8A-4147-A177-3AD203B41FA5}">
                      <a16:colId xmlns:a16="http://schemas.microsoft.com/office/drawing/2014/main" val="2986446103"/>
                    </a:ext>
                  </a:extLst>
                </a:gridCol>
                <a:gridCol w="1881112">
                  <a:extLst>
                    <a:ext uri="{9D8B030D-6E8A-4147-A177-3AD203B41FA5}">
                      <a16:colId xmlns:a16="http://schemas.microsoft.com/office/drawing/2014/main" val="2380243708"/>
                    </a:ext>
                  </a:extLst>
                </a:gridCol>
                <a:gridCol w="1619452">
                  <a:extLst>
                    <a:ext uri="{9D8B030D-6E8A-4147-A177-3AD203B41FA5}">
                      <a16:colId xmlns:a16="http://schemas.microsoft.com/office/drawing/2014/main" val="2437074183"/>
                    </a:ext>
                  </a:extLst>
                </a:gridCol>
                <a:gridCol w="1619452">
                  <a:extLst>
                    <a:ext uri="{9D8B030D-6E8A-4147-A177-3AD203B41FA5}">
                      <a16:colId xmlns:a16="http://schemas.microsoft.com/office/drawing/2014/main" val="1874437217"/>
                    </a:ext>
                  </a:extLst>
                </a:gridCol>
                <a:gridCol w="1619452">
                  <a:extLst>
                    <a:ext uri="{9D8B030D-6E8A-4147-A177-3AD203B41FA5}">
                      <a16:colId xmlns:a16="http://schemas.microsoft.com/office/drawing/2014/main" val="1346302003"/>
                    </a:ext>
                  </a:extLst>
                </a:gridCol>
              </a:tblGrid>
              <a:tr h="768569">
                <a:tc>
                  <a:txBody>
                    <a:bodyPr/>
                    <a:lstStyle/>
                    <a:p>
                      <a:pPr algn="ctr"/>
                      <a:r>
                        <a:rPr lang="en-US" sz="2400" dirty="0"/>
                        <a:t>Author &amp; Year</a:t>
                      </a:r>
                    </a:p>
                  </a:txBody>
                  <a:tcPr/>
                </a:tc>
                <a:tc>
                  <a:txBody>
                    <a:bodyPr/>
                    <a:lstStyle/>
                    <a:p>
                      <a:pPr algn="ctr"/>
                      <a:r>
                        <a:rPr lang="en-US" sz="2400" dirty="0" err="1"/>
                        <a:t>No.</a:t>
                      </a:r>
                      <a:r>
                        <a:rPr lang="en-US" sz="2400" baseline="30000" dirty="0" err="1"/>
                        <a:t>a</a:t>
                      </a:r>
                      <a:endParaRPr lang="en-US" sz="2400" baseline="30000" dirty="0"/>
                    </a:p>
                  </a:txBody>
                  <a:tcPr/>
                </a:tc>
                <a:tc>
                  <a:txBody>
                    <a:bodyPr/>
                    <a:lstStyle/>
                    <a:p>
                      <a:pPr algn="ctr"/>
                      <a:r>
                        <a:rPr lang="en-US" sz="2400" dirty="0"/>
                        <a:t>Clinical Stage</a:t>
                      </a:r>
                    </a:p>
                  </a:txBody>
                  <a:tcPr/>
                </a:tc>
                <a:tc>
                  <a:txBody>
                    <a:bodyPr/>
                    <a:lstStyle/>
                    <a:p>
                      <a:pPr algn="ctr"/>
                      <a:r>
                        <a:rPr lang="en-US" sz="2400" dirty="0"/>
                        <a:t>Treatment</a:t>
                      </a:r>
                    </a:p>
                  </a:txBody>
                  <a:tcPr/>
                </a:tc>
                <a:tc>
                  <a:txBody>
                    <a:bodyPr/>
                    <a:lstStyle/>
                    <a:p>
                      <a:pPr algn="ctr"/>
                      <a:r>
                        <a:rPr lang="en-US" sz="2400" dirty="0"/>
                        <a:t>ctDNA Assay</a:t>
                      </a:r>
                    </a:p>
                  </a:txBody>
                  <a:tcPr/>
                </a:tc>
                <a:tc>
                  <a:txBody>
                    <a:bodyPr/>
                    <a:lstStyle/>
                    <a:p>
                      <a:pPr algn="ctr"/>
                      <a:r>
                        <a:rPr lang="en-US" sz="2400" dirty="0"/>
                        <a:t>Sensitivity (%)</a:t>
                      </a:r>
                      <a:r>
                        <a:rPr lang="en-US" sz="2400" baseline="30000" dirty="0"/>
                        <a:t>b</a:t>
                      </a:r>
                    </a:p>
                  </a:txBody>
                  <a:tcPr/>
                </a:tc>
                <a:tc>
                  <a:txBody>
                    <a:bodyPr/>
                    <a:lstStyle/>
                    <a:p>
                      <a:pPr algn="ctr"/>
                      <a:r>
                        <a:rPr lang="en-US" sz="2400" dirty="0"/>
                        <a:t>Specificity</a:t>
                      </a:r>
                    </a:p>
                    <a:p>
                      <a:pPr algn="ctr"/>
                      <a:r>
                        <a:rPr lang="en-US" sz="2400" dirty="0"/>
                        <a:t>(%)</a:t>
                      </a:r>
                      <a:r>
                        <a:rPr lang="en-US" sz="2400" baseline="30000" dirty="0"/>
                        <a:t>b</a:t>
                      </a:r>
                      <a:endParaRPr lang="en-US" sz="2400" dirty="0"/>
                    </a:p>
                  </a:txBody>
                  <a:tcPr/>
                </a:tc>
                <a:extLst>
                  <a:ext uri="{0D108BD9-81ED-4DB2-BD59-A6C34878D82A}">
                    <a16:rowId xmlns:a16="http://schemas.microsoft.com/office/drawing/2014/main" val="857015967"/>
                  </a:ext>
                </a:extLst>
              </a:tr>
              <a:tr h="991895">
                <a:tc>
                  <a:txBody>
                    <a:bodyPr/>
                    <a:lstStyle/>
                    <a:p>
                      <a:pPr algn="ctr"/>
                      <a:r>
                        <a:rPr lang="da-DK" sz="2000" b="0" i="0" u="none" strike="noStrike" kern="1200" baseline="0" dirty="0">
                          <a:solidFill>
                            <a:schemeClr val="dk1"/>
                          </a:solidFill>
                          <a:latin typeface="Arial" panose="020B0604020202020204" pitchFamily="34" charset="0"/>
                          <a:ea typeface="+mn-ea"/>
                          <a:cs typeface="Arial" panose="020B0604020202020204" pitchFamily="34" charset="0"/>
                        </a:rPr>
                        <a:t>Chaudhuri et al (2017)</a:t>
                      </a:r>
                      <a:r>
                        <a:rPr lang="da-DK" sz="2000" b="0" i="0" u="none" strike="noStrike" kern="1200" baseline="30000" dirty="0">
                          <a:solidFill>
                            <a:schemeClr val="dk1"/>
                          </a:solidFill>
                          <a:latin typeface="Arial" panose="020B0604020202020204" pitchFamily="34" charset="0"/>
                          <a:ea typeface="+mn-ea"/>
                          <a:cs typeface="Arial" panose="020B0604020202020204" pitchFamily="34" charset="0"/>
                        </a:rPr>
                        <a:t>c</a:t>
                      </a:r>
                      <a:endParaRPr lang="en-US" sz="2000" baseline="30000" dirty="0">
                        <a:latin typeface="Arial" panose="020B0604020202020204" pitchFamily="34" charset="0"/>
                        <a:cs typeface="Arial" panose="020B0604020202020204" pitchFamily="34" charset="0"/>
                      </a:endParaRPr>
                    </a:p>
                  </a:txBody>
                  <a:tcPr/>
                </a:tc>
                <a:tc>
                  <a:txBody>
                    <a:bodyPr/>
                    <a:lstStyle/>
                    <a:p>
                      <a:pPr algn="ct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32</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IB-IIIB</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CRT or RT and/or surgery +/- chemo</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CAPP-Seq</a:t>
                      </a:r>
                    </a:p>
                  </a:txBody>
                  <a:tcPr/>
                </a:tc>
                <a:tc>
                  <a:txBody>
                    <a:bodyPr/>
                    <a:lstStyle/>
                    <a:p>
                      <a:pPr algn="ctr"/>
                      <a:r>
                        <a:rPr lang="en-US" sz="2000" dirty="0">
                          <a:latin typeface="Arial" panose="020B0604020202020204" pitchFamily="34" charset="0"/>
                          <a:cs typeface="Arial" panose="020B0604020202020204" pitchFamily="34" charset="0"/>
                        </a:rPr>
                        <a:t>94</a:t>
                      </a:r>
                    </a:p>
                  </a:txBody>
                  <a:tcPr/>
                </a:tc>
                <a:tc>
                  <a:txBody>
                    <a:bodyPr/>
                    <a:lstStyle/>
                    <a:p>
                      <a:pPr algn="ctr"/>
                      <a:r>
                        <a:rPr lang="en-US" sz="20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604765285"/>
                  </a:ext>
                </a:extLst>
              </a:tr>
              <a:tr h="939362">
                <a:tc>
                  <a:txBody>
                    <a:bodyPr/>
                    <a:lstStyle/>
                    <a:p>
                      <a:pPr algn="ctr"/>
                      <a:r>
                        <a:rPr lang="da-DK" sz="2000" b="0" i="0" u="none" strike="noStrike" kern="1200" baseline="0" dirty="0">
                          <a:solidFill>
                            <a:schemeClr val="dk1"/>
                          </a:solidFill>
                          <a:latin typeface="Arial" panose="020B0604020202020204" pitchFamily="34" charset="0"/>
                          <a:ea typeface="+mn-ea"/>
                          <a:cs typeface="Arial" panose="020B0604020202020204" pitchFamily="34" charset="0"/>
                        </a:rPr>
                        <a:t>Abbosh et al (2017)</a:t>
                      </a:r>
                      <a:r>
                        <a:rPr lang="da-DK" sz="2000" b="0" i="0" u="none" strike="noStrike" kern="1200" baseline="30000" dirty="0">
                          <a:solidFill>
                            <a:schemeClr val="dk1"/>
                          </a:solidFill>
                          <a:latin typeface="Arial" panose="020B0604020202020204" pitchFamily="34" charset="0"/>
                          <a:ea typeface="+mn-ea"/>
                          <a:cs typeface="Arial" panose="020B0604020202020204" pitchFamily="34" charset="0"/>
                        </a:rPr>
                        <a:t>d</a:t>
                      </a:r>
                      <a:endParaRPr lang="en-US" sz="2000" baseline="30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24</a:t>
                      </a:r>
                    </a:p>
                  </a:txBody>
                  <a:tcPr/>
                </a:tc>
                <a:tc>
                  <a:txBody>
                    <a:bodyPr/>
                    <a:lstStyle/>
                    <a:p>
                      <a:pPr algn="ct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IA-IIIB</a:t>
                      </a:r>
                      <a:endParaRPr lang="en-US" sz="2000" dirty="0">
                        <a:latin typeface="Arial" panose="020B0604020202020204" pitchFamily="34" charset="0"/>
                        <a:cs typeface="Arial" panose="020B0604020202020204" pitchFamily="34" charset="0"/>
                      </a:endParaRPr>
                    </a:p>
                  </a:txBody>
                  <a:tcPr/>
                </a:tc>
                <a:tc>
                  <a:txBody>
                    <a:bodyPr/>
                    <a:lstStyle/>
                    <a:p>
                      <a:pPr algn="ctr"/>
                      <a:r>
                        <a:rPr lang="fr-FR" sz="2000" b="0" i="0" u="none" strike="noStrike" kern="1200" baseline="0" dirty="0" err="1">
                          <a:solidFill>
                            <a:schemeClr val="dk1"/>
                          </a:solidFill>
                          <a:latin typeface="Arial" panose="020B0604020202020204" pitchFamily="34" charset="0"/>
                          <a:ea typeface="+mn-ea"/>
                          <a:cs typeface="Arial" panose="020B0604020202020204" pitchFamily="34" charset="0"/>
                        </a:rPr>
                        <a:t>Surgery</a:t>
                      </a:r>
                      <a:r>
                        <a:rPr lang="fr-FR" sz="2000" b="0" i="0" u="none" strike="noStrike" kern="1200" baseline="0" dirty="0">
                          <a:solidFill>
                            <a:schemeClr val="dk1"/>
                          </a:solidFill>
                          <a:latin typeface="Arial" panose="020B0604020202020204" pitchFamily="34" charset="0"/>
                          <a:ea typeface="+mn-ea"/>
                          <a:cs typeface="Arial" panose="020B0604020202020204" pitchFamily="34" charset="0"/>
                        </a:rPr>
                        <a:t> +/- chemo +/- PORT</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Signatera</a:t>
                      </a:r>
                    </a:p>
                  </a:txBody>
                  <a:tcPr/>
                </a:tc>
                <a:tc>
                  <a:txBody>
                    <a:bodyPr/>
                    <a:lstStyle/>
                    <a:p>
                      <a:pPr algn="ctr"/>
                      <a:r>
                        <a:rPr lang="en-US" sz="2000" dirty="0">
                          <a:latin typeface="Arial" panose="020B0604020202020204" pitchFamily="34" charset="0"/>
                          <a:cs typeface="Arial" panose="020B0604020202020204" pitchFamily="34" charset="0"/>
                        </a:rPr>
                        <a:t>36</a:t>
                      </a:r>
                    </a:p>
                  </a:txBody>
                  <a:tcPr/>
                </a:tc>
                <a:tc>
                  <a:txBody>
                    <a:bodyPr/>
                    <a:lstStyle/>
                    <a:p>
                      <a:pPr algn="ctr"/>
                      <a:r>
                        <a:rPr lang="en-US" sz="2000" dirty="0">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900071492"/>
                  </a:ext>
                </a:extLst>
              </a:tr>
              <a:tr h="654707">
                <a:tc>
                  <a:txBody>
                    <a:bodyPr/>
                    <a:lstStyle/>
                    <a:p>
                      <a:pPr algn="ct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Chen et al (2019)</a:t>
                      </a:r>
                      <a:r>
                        <a:rPr lang="en-US" sz="2000" b="0" i="0" u="none" strike="noStrike" kern="1200" baseline="30000" dirty="0">
                          <a:solidFill>
                            <a:schemeClr val="dk1"/>
                          </a:solidFill>
                          <a:latin typeface="Arial" panose="020B0604020202020204" pitchFamily="34" charset="0"/>
                          <a:ea typeface="+mn-ea"/>
                          <a:cs typeface="Arial" panose="020B0604020202020204" pitchFamily="34" charset="0"/>
                        </a:rPr>
                        <a:t>e</a:t>
                      </a:r>
                      <a:endParaRPr lang="en-US" sz="2000" baseline="30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25</a:t>
                      </a:r>
                    </a:p>
                  </a:txBody>
                  <a:tcPr/>
                </a:tc>
                <a:tc>
                  <a:txBody>
                    <a:bodyPr/>
                    <a:lstStyle/>
                    <a:p>
                      <a:pPr algn="ct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IIB-IIIB</a:t>
                      </a:r>
                      <a:endParaRPr lang="en-US" sz="2000" dirty="0">
                        <a:latin typeface="Arial" panose="020B0604020202020204" pitchFamily="34" charset="0"/>
                        <a:cs typeface="Arial" panose="020B0604020202020204" pitchFamily="34" charset="0"/>
                      </a:endParaRPr>
                    </a:p>
                  </a:txBody>
                  <a:tcPr/>
                </a:tc>
                <a:tc>
                  <a:txBody>
                    <a:bodyPr/>
                    <a:lstStyle/>
                    <a:p>
                      <a:pPr algn="ctr"/>
                      <a:r>
                        <a:rPr lang="fr-FR" sz="2000" b="0" i="0" u="none" strike="noStrike" kern="1200" baseline="0" dirty="0" err="1">
                          <a:solidFill>
                            <a:schemeClr val="dk1"/>
                          </a:solidFill>
                          <a:latin typeface="Arial" panose="020B0604020202020204" pitchFamily="34" charset="0"/>
                          <a:ea typeface="+mn-ea"/>
                          <a:cs typeface="Arial" panose="020B0604020202020204" pitchFamily="34" charset="0"/>
                        </a:rPr>
                        <a:t>Surgery</a:t>
                      </a:r>
                      <a:r>
                        <a:rPr lang="fr-FR" sz="2000" b="0" i="0" u="none" strike="noStrike" kern="1200" baseline="0" dirty="0">
                          <a:solidFill>
                            <a:schemeClr val="dk1"/>
                          </a:solidFill>
                          <a:latin typeface="Arial" panose="020B0604020202020204" pitchFamily="34" charset="0"/>
                          <a:ea typeface="+mn-ea"/>
                          <a:cs typeface="Arial" panose="020B0604020202020204" pitchFamily="34" charset="0"/>
                        </a:rPr>
                        <a:t> +/- chemo </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cSMART</a:t>
                      </a:r>
                    </a:p>
                  </a:txBody>
                  <a:tcPr/>
                </a:tc>
                <a:tc>
                  <a:txBody>
                    <a:bodyPr/>
                    <a:lstStyle/>
                    <a:p>
                      <a:pPr algn="ctr"/>
                      <a:r>
                        <a:rPr lang="en-US" sz="2000" dirty="0">
                          <a:latin typeface="Arial" panose="020B0604020202020204" pitchFamily="34" charset="0"/>
                          <a:cs typeface="Arial" panose="020B0604020202020204" pitchFamily="34" charset="0"/>
                        </a:rPr>
                        <a:t>44</a:t>
                      </a:r>
                    </a:p>
                  </a:txBody>
                  <a:tcPr/>
                </a:tc>
                <a:tc>
                  <a:txBody>
                    <a:bodyPr/>
                    <a:lstStyle/>
                    <a:p>
                      <a:pPr algn="ctr"/>
                      <a:r>
                        <a:rPr lang="en-US" sz="2000" dirty="0">
                          <a:latin typeface="Arial" panose="020B0604020202020204" pitchFamily="34" charset="0"/>
                          <a:cs typeface="Arial" panose="020B0604020202020204" pitchFamily="34" charset="0"/>
                        </a:rPr>
                        <a:t>88</a:t>
                      </a:r>
                    </a:p>
                  </a:txBody>
                  <a:tcPr/>
                </a:tc>
                <a:extLst>
                  <a:ext uri="{0D108BD9-81ED-4DB2-BD59-A6C34878D82A}">
                    <a16:rowId xmlns:a16="http://schemas.microsoft.com/office/drawing/2014/main" val="3742322762"/>
                  </a:ext>
                </a:extLst>
              </a:tr>
              <a:tr h="9918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chemeClr val="dk1"/>
                          </a:solidFill>
                          <a:latin typeface="Arial" panose="020B0604020202020204" pitchFamily="34" charset="0"/>
                          <a:ea typeface="+mn-ea"/>
                          <a:cs typeface="Arial" panose="020B0604020202020204" pitchFamily="34" charset="0"/>
                        </a:rPr>
                        <a:t>Zviran et al (2020)</a:t>
                      </a:r>
                      <a:r>
                        <a:rPr lang="en-US" sz="2000" b="0" i="0" u="none" strike="noStrike" kern="1200" baseline="30000" dirty="0">
                          <a:solidFill>
                            <a:schemeClr val="dk1"/>
                          </a:solidFill>
                          <a:latin typeface="Arial" panose="020B0604020202020204" pitchFamily="34" charset="0"/>
                          <a:ea typeface="+mn-ea"/>
                          <a:cs typeface="Arial" panose="020B0604020202020204" pitchFamily="34" charset="0"/>
                        </a:rPr>
                        <a:t>f</a:t>
                      </a:r>
                      <a:endParaRPr lang="en-US" sz="2000" baseline="30000" dirty="0">
                        <a:latin typeface="Arial" panose="020B0604020202020204" pitchFamily="34" charset="0"/>
                        <a:cs typeface="Arial" panose="020B0604020202020204" pitchFamily="34" charset="0"/>
                      </a:endParaRPr>
                    </a:p>
                    <a:p>
                      <a:pPr algn="ctr"/>
                      <a:endParaRPr lang="en-US" sz="2000" baseline="300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22</a:t>
                      </a:r>
                    </a:p>
                    <a:p>
                      <a:pPr algn="ctr"/>
                      <a:endParaRPr lang="en-US" sz="12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IA-III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b="0" i="0" u="none" strike="noStrike" kern="1200" baseline="0" dirty="0" err="1">
                          <a:solidFill>
                            <a:schemeClr val="dk1"/>
                          </a:solidFill>
                          <a:latin typeface="Arial" panose="020B0604020202020204" pitchFamily="34" charset="0"/>
                          <a:ea typeface="+mn-ea"/>
                          <a:cs typeface="Arial" panose="020B0604020202020204" pitchFamily="34" charset="0"/>
                        </a:rPr>
                        <a:t>Surgery</a:t>
                      </a:r>
                      <a:r>
                        <a:rPr lang="fr-FR" sz="2000" b="0" i="0" u="none" strike="noStrike" kern="1200" baseline="0" dirty="0">
                          <a:solidFill>
                            <a:schemeClr val="dk1"/>
                          </a:solidFill>
                          <a:latin typeface="Arial" panose="020B0604020202020204" pitchFamily="34" charset="0"/>
                          <a:ea typeface="+mn-ea"/>
                          <a:cs typeface="Arial" panose="020B0604020202020204" pitchFamily="34" charset="0"/>
                        </a:rPr>
                        <a:t> +/- chemo and RT </a:t>
                      </a:r>
                      <a:endParaRPr lang="en-US" sz="2000" dirty="0">
                        <a:latin typeface="Arial" panose="020B0604020202020204" pitchFamily="34" charset="0"/>
                        <a:cs typeface="Arial" panose="020B0604020202020204" pitchFamily="34" charset="0"/>
                      </a:endParaRPr>
                    </a:p>
                    <a:p>
                      <a:pPr algn="ct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MRDetect</a:t>
                      </a:r>
                    </a:p>
                  </a:txBody>
                  <a:tcPr/>
                </a:tc>
                <a:tc>
                  <a:txBody>
                    <a:bodyPr/>
                    <a:lstStyle/>
                    <a:p>
                      <a:pPr algn="ctr"/>
                      <a:r>
                        <a:rPr lang="en-US" sz="2000" dirty="0">
                          <a:latin typeface="Arial" panose="020B0604020202020204" pitchFamily="34" charset="0"/>
                          <a:cs typeface="Arial" panose="020B0604020202020204" pitchFamily="34" charset="0"/>
                        </a:rPr>
                        <a:t>100</a:t>
                      </a:r>
                    </a:p>
                  </a:txBody>
                  <a:tcPr/>
                </a:tc>
                <a:tc>
                  <a:txBody>
                    <a:bodyPr/>
                    <a:lstStyle/>
                    <a:p>
                      <a:pPr algn="ctr"/>
                      <a:r>
                        <a:rPr lang="en-US" sz="2000"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3262663479"/>
                  </a:ext>
                </a:extLst>
              </a:tr>
            </a:tbl>
          </a:graphicData>
        </a:graphic>
      </p:graphicFrame>
      <p:sp>
        <p:nvSpPr>
          <p:cNvPr id="3" name="TextBox 2">
            <a:extLst>
              <a:ext uri="{FF2B5EF4-FFF2-40B4-BE49-F238E27FC236}">
                <a16:creationId xmlns:a16="http://schemas.microsoft.com/office/drawing/2014/main" id="{69B60871-97E9-0C64-881A-051DB86979D3}"/>
              </a:ext>
            </a:extLst>
          </p:cNvPr>
          <p:cNvSpPr txBox="1"/>
          <p:nvPr/>
        </p:nvSpPr>
        <p:spPr>
          <a:xfrm>
            <a:off x="5247528" y="6180892"/>
            <a:ext cx="6449473" cy="677108"/>
          </a:xfrm>
          <a:prstGeom prst="rect">
            <a:avLst/>
          </a:prstGeom>
          <a:noFill/>
        </p:spPr>
        <p:txBody>
          <a:bodyPr wrap="square" rtlCol="0">
            <a:spAutoFit/>
          </a:bodyPr>
          <a:lstStyle/>
          <a:p>
            <a:pPr algn="r"/>
            <a:r>
              <a:rPr lang="en-US" sz="2000" dirty="0">
                <a:solidFill>
                  <a:srgbClr val="000000"/>
                </a:solidFill>
                <a:latin typeface="Arial" panose="020B0604020202020204" pitchFamily="34" charset="0"/>
                <a:cs typeface="Arial" panose="020B0604020202020204" pitchFamily="34" charset="0"/>
              </a:rPr>
              <a:t>Pellini B &amp; Chaudhuri A. </a:t>
            </a:r>
            <a:r>
              <a:rPr lang="en-US" sz="2000" i="1" dirty="0">
                <a:solidFill>
                  <a:srgbClr val="000000"/>
                </a:solidFill>
                <a:latin typeface="Arial" panose="020B0604020202020204" pitchFamily="34" charset="0"/>
                <a:cs typeface="Arial" panose="020B0604020202020204" pitchFamily="34" charset="0"/>
              </a:rPr>
              <a:t>J Clin Oncol</a:t>
            </a:r>
            <a:r>
              <a:rPr lang="en-US" sz="2000" dirty="0">
                <a:solidFill>
                  <a:srgbClr val="000000"/>
                </a:solidFill>
                <a:latin typeface="Arial" panose="020B0604020202020204" pitchFamily="34" charset="0"/>
                <a:cs typeface="Arial" panose="020B0604020202020204" pitchFamily="34" charset="0"/>
              </a:rPr>
              <a:t>. 2022</a:t>
            </a:r>
            <a:endParaRPr lang="en-US" sz="2000" dirty="0"/>
          </a:p>
          <a:p>
            <a:pPr algn="r"/>
            <a:endParaRPr lang="en-US" i="1" dirty="0">
              <a:solidFill>
                <a:srgbClr val="000000"/>
              </a:solidFill>
              <a:latin typeface="Arial" panose="020B0604020202020204" pitchFamily="34" charset="0"/>
              <a:cs typeface="Arial" panose="020B0604020202020204" pitchFamily="34" charset="0"/>
            </a:endParaRPr>
          </a:p>
        </p:txBody>
      </p:sp>
      <p:sp>
        <p:nvSpPr>
          <p:cNvPr id="4" name="Frame 3">
            <a:extLst>
              <a:ext uri="{FF2B5EF4-FFF2-40B4-BE49-F238E27FC236}">
                <a16:creationId xmlns:a16="http://schemas.microsoft.com/office/drawing/2014/main" id="{DC9D053A-5B11-741C-25E3-88BA50ACD1CE}"/>
              </a:ext>
            </a:extLst>
          </p:cNvPr>
          <p:cNvSpPr/>
          <p:nvPr/>
        </p:nvSpPr>
        <p:spPr>
          <a:xfrm>
            <a:off x="8472265" y="1355013"/>
            <a:ext cx="1701638" cy="4541520"/>
          </a:xfrm>
          <a:prstGeom prst="frame">
            <a:avLst>
              <a:gd name="adj1" fmla="val 385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C07B5B-838C-4EFB-89E4-DA56E704D339}"/>
              </a:ext>
            </a:extLst>
          </p:cNvPr>
          <p:cNvSpPr>
            <a:spLocks noGrp="1"/>
          </p:cNvSpPr>
          <p:nvPr>
            <p:ph type="sldNum" sz="quarter" idx="12"/>
          </p:nvPr>
        </p:nvSpPr>
        <p:spPr/>
        <p:txBody>
          <a:bodyPr/>
          <a:lstStyle/>
          <a:p>
            <a:fld id="{6BA4E481-929C-6B40-8F72-F01C1848538C}" type="slidenum">
              <a:rPr lang="en-US" smtClean="0"/>
              <a:pPr/>
              <a:t>31</a:t>
            </a:fld>
            <a:endParaRPr lang="en-US" dirty="0"/>
          </a:p>
        </p:txBody>
      </p:sp>
      <p:sp>
        <p:nvSpPr>
          <p:cNvPr id="5" name="TextBox 4">
            <a:extLst>
              <a:ext uri="{FF2B5EF4-FFF2-40B4-BE49-F238E27FC236}">
                <a16:creationId xmlns:a16="http://schemas.microsoft.com/office/drawing/2014/main" id="{93341984-F00A-4F69-B452-93F4BECF35FB}"/>
              </a:ext>
            </a:extLst>
          </p:cNvPr>
          <p:cNvSpPr txBox="1"/>
          <p:nvPr/>
        </p:nvSpPr>
        <p:spPr>
          <a:xfrm>
            <a:off x="5087888" y="5877261"/>
            <a:ext cx="6449473" cy="677108"/>
          </a:xfrm>
          <a:prstGeom prst="rect">
            <a:avLst/>
          </a:prstGeom>
          <a:noFill/>
        </p:spPr>
        <p:txBody>
          <a:bodyPr wrap="square" rtlCol="0">
            <a:spAutoFit/>
          </a:bodyPr>
          <a:lstStyle/>
          <a:p>
            <a:pPr algn="r"/>
            <a:r>
              <a:rPr lang="en-US" sz="2000" dirty="0">
                <a:solidFill>
                  <a:srgbClr val="000000"/>
                </a:solidFill>
                <a:latin typeface="Arial" panose="020B0604020202020204" pitchFamily="34" charset="0"/>
                <a:cs typeface="Arial" panose="020B0604020202020204" pitchFamily="34" charset="0"/>
              </a:rPr>
              <a:t>Pellini B &amp; Chaudhuri A. </a:t>
            </a:r>
            <a:r>
              <a:rPr lang="en-US" sz="2000" i="1" dirty="0">
                <a:solidFill>
                  <a:srgbClr val="000000"/>
                </a:solidFill>
                <a:latin typeface="Arial" panose="020B0604020202020204" pitchFamily="34" charset="0"/>
                <a:cs typeface="Arial" panose="020B0604020202020204" pitchFamily="34" charset="0"/>
              </a:rPr>
              <a:t>J Clin Oncol</a:t>
            </a:r>
            <a:r>
              <a:rPr lang="en-US" sz="2000" dirty="0">
                <a:solidFill>
                  <a:srgbClr val="000000"/>
                </a:solidFill>
                <a:latin typeface="Arial" panose="020B0604020202020204" pitchFamily="34" charset="0"/>
                <a:cs typeface="Arial" panose="020B0604020202020204" pitchFamily="34" charset="0"/>
              </a:rPr>
              <a:t>. 2022</a:t>
            </a:r>
            <a:endParaRPr lang="en-US" sz="2000" dirty="0"/>
          </a:p>
          <a:p>
            <a:pPr algn="r"/>
            <a:endParaRPr lang="en-US" i="1" dirty="0">
              <a:solidFill>
                <a:srgbClr val="000000"/>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573379D-881B-4A69-9E80-0953A76DEE82}"/>
              </a:ext>
            </a:extLst>
          </p:cNvPr>
          <p:cNvGraphicFramePr>
            <a:graphicFrameLocks/>
          </p:cNvGraphicFramePr>
          <p:nvPr/>
        </p:nvGraphicFramePr>
        <p:xfrm>
          <a:off x="539750" y="1880346"/>
          <a:ext cx="11112500" cy="3413760"/>
        </p:xfrm>
        <a:graphic>
          <a:graphicData uri="http://schemas.openxmlformats.org/drawingml/2006/table">
            <a:tbl>
              <a:tblPr firstRow="1" bandRow="1">
                <a:tableStyleId>{5202B0CA-FC54-4496-8BCA-5EF66A818D29}</a:tableStyleId>
              </a:tblPr>
              <a:tblGrid>
                <a:gridCol w="1677933">
                  <a:extLst>
                    <a:ext uri="{9D8B030D-6E8A-4147-A177-3AD203B41FA5}">
                      <a16:colId xmlns:a16="http://schemas.microsoft.com/office/drawing/2014/main" val="2216227911"/>
                    </a:ext>
                  </a:extLst>
                </a:gridCol>
                <a:gridCol w="1497067">
                  <a:extLst>
                    <a:ext uri="{9D8B030D-6E8A-4147-A177-3AD203B41FA5}">
                      <a16:colId xmlns:a16="http://schemas.microsoft.com/office/drawing/2014/main" val="3413858772"/>
                    </a:ext>
                  </a:extLst>
                </a:gridCol>
                <a:gridCol w="1587500">
                  <a:extLst>
                    <a:ext uri="{9D8B030D-6E8A-4147-A177-3AD203B41FA5}">
                      <a16:colId xmlns:a16="http://schemas.microsoft.com/office/drawing/2014/main" val="2986446103"/>
                    </a:ext>
                  </a:extLst>
                </a:gridCol>
                <a:gridCol w="1587500">
                  <a:extLst>
                    <a:ext uri="{9D8B030D-6E8A-4147-A177-3AD203B41FA5}">
                      <a16:colId xmlns:a16="http://schemas.microsoft.com/office/drawing/2014/main" val="2380243708"/>
                    </a:ext>
                  </a:extLst>
                </a:gridCol>
                <a:gridCol w="1587500">
                  <a:extLst>
                    <a:ext uri="{9D8B030D-6E8A-4147-A177-3AD203B41FA5}">
                      <a16:colId xmlns:a16="http://schemas.microsoft.com/office/drawing/2014/main" val="2437074183"/>
                    </a:ext>
                  </a:extLst>
                </a:gridCol>
                <a:gridCol w="1587500">
                  <a:extLst>
                    <a:ext uri="{9D8B030D-6E8A-4147-A177-3AD203B41FA5}">
                      <a16:colId xmlns:a16="http://schemas.microsoft.com/office/drawing/2014/main" val="1874437217"/>
                    </a:ext>
                  </a:extLst>
                </a:gridCol>
                <a:gridCol w="1587500">
                  <a:extLst>
                    <a:ext uri="{9D8B030D-6E8A-4147-A177-3AD203B41FA5}">
                      <a16:colId xmlns:a16="http://schemas.microsoft.com/office/drawing/2014/main" val="1346302003"/>
                    </a:ext>
                  </a:extLst>
                </a:gridCol>
              </a:tblGrid>
              <a:tr h="370840">
                <a:tc>
                  <a:txBody>
                    <a:bodyPr/>
                    <a:lstStyle/>
                    <a:p>
                      <a:pPr algn="ctr"/>
                      <a:r>
                        <a:rPr lang="en-US" sz="2000" dirty="0">
                          <a:latin typeface="Arial" panose="020B0604020202020204" pitchFamily="34" charset="0"/>
                          <a:cs typeface="Arial" panose="020B0604020202020204" pitchFamily="34" charset="0"/>
                        </a:rPr>
                        <a:t>Author &amp; Year</a:t>
                      </a:r>
                    </a:p>
                  </a:txBody>
                  <a:tcPr/>
                </a:tc>
                <a:tc>
                  <a:txBody>
                    <a:bodyPr/>
                    <a:lstStyle/>
                    <a:p>
                      <a:pPr algn="ctr"/>
                      <a:r>
                        <a:rPr lang="en-US" sz="2000" dirty="0" err="1">
                          <a:latin typeface="Arial" panose="020B0604020202020204" pitchFamily="34" charset="0"/>
                          <a:cs typeface="Arial" panose="020B0604020202020204" pitchFamily="34" charset="0"/>
                        </a:rPr>
                        <a:t>No.</a:t>
                      </a:r>
                      <a:r>
                        <a:rPr lang="en-US" sz="2000" baseline="30000" dirty="0" err="1">
                          <a:latin typeface="Arial" panose="020B0604020202020204" pitchFamily="34" charset="0"/>
                          <a:cs typeface="Arial" panose="020B0604020202020204" pitchFamily="34" charset="0"/>
                        </a:rPr>
                        <a:t>a</a:t>
                      </a:r>
                      <a:endParaRPr lang="en-US" sz="2000" baseline="30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Clinical Stage</a:t>
                      </a:r>
                    </a:p>
                  </a:txBody>
                  <a:tcPr/>
                </a:tc>
                <a:tc>
                  <a:txBody>
                    <a:bodyPr/>
                    <a:lstStyle/>
                    <a:p>
                      <a:pPr algn="ctr"/>
                      <a:r>
                        <a:rPr lang="en-US" sz="2000" dirty="0">
                          <a:latin typeface="Arial" panose="020B0604020202020204" pitchFamily="34" charset="0"/>
                          <a:cs typeface="Arial" panose="020B0604020202020204" pitchFamily="34" charset="0"/>
                        </a:rPr>
                        <a:t>Treatment</a:t>
                      </a:r>
                    </a:p>
                  </a:txBody>
                  <a:tcPr/>
                </a:tc>
                <a:tc>
                  <a:txBody>
                    <a:bodyPr/>
                    <a:lstStyle/>
                    <a:p>
                      <a:pPr algn="ctr"/>
                      <a:r>
                        <a:rPr lang="en-US" sz="2000" dirty="0">
                          <a:latin typeface="Arial" panose="020B0604020202020204" pitchFamily="34" charset="0"/>
                          <a:cs typeface="Arial" panose="020B0604020202020204" pitchFamily="34" charset="0"/>
                        </a:rPr>
                        <a:t>ctDNA Assay</a:t>
                      </a:r>
                    </a:p>
                  </a:txBody>
                  <a:tcPr/>
                </a:tc>
                <a:tc>
                  <a:txBody>
                    <a:bodyPr/>
                    <a:lstStyle/>
                    <a:p>
                      <a:pPr algn="ctr"/>
                      <a:r>
                        <a:rPr lang="en-US" sz="2000" dirty="0">
                          <a:latin typeface="Arial" panose="020B0604020202020204" pitchFamily="34" charset="0"/>
                          <a:cs typeface="Arial" panose="020B0604020202020204" pitchFamily="34" charset="0"/>
                        </a:rPr>
                        <a:t>Sensitivity (%)</a:t>
                      </a:r>
                      <a:r>
                        <a:rPr lang="en-US" sz="2000" baseline="30000" dirty="0">
                          <a:latin typeface="Arial" panose="020B0604020202020204" pitchFamily="34" charset="0"/>
                          <a:cs typeface="Arial" panose="020B0604020202020204" pitchFamily="34" charset="0"/>
                        </a:rPr>
                        <a:t>b</a:t>
                      </a:r>
                    </a:p>
                  </a:txBody>
                  <a:tcPr/>
                </a:tc>
                <a:tc>
                  <a:txBody>
                    <a:bodyPr/>
                    <a:lstStyle/>
                    <a:p>
                      <a:pPr algn="ctr"/>
                      <a:r>
                        <a:rPr lang="en-US" sz="2000" dirty="0">
                          <a:latin typeface="Arial" panose="020B0604020202020204" pitchFamily="34" charset="0"/>
                          <a:cs typeface="Arial" panose="020B0604020202020204" pitchFamily="34" charset="0"/>
                        </a:rPr>
                        <a:t>Specificity</a:t>
                      </a:r>
                    </a:p>
                    <a:p>
                      <a:pPr algn="ctr"/>
                      <a:r>
                        <a:rPr lang="en-US"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b</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57015967"/>
                  </a:ext>
                </a:extLst>
              </a:tr>
              <a:tr h="370840">
                <a:tc>
                  <a:txBody>
                    <a:bodyPr/>
                    <a:lstStyle/>
                    <a:p>
                      <a:pPr algn="ctr"/>
                      <a:r>
                        <a:rPr lang="da-DK" sz="2000" b="0" u="none" strike="noStrike" kern="1200" baseline="0" dirty="0">
                          <a:solidFill>
                            <a:schemeClr val="dk1"/>
                          </a:solidFill>
                          <a:latin typeface="Arial" panose="020B0604020202020204" pitchFamily="34" charset="0"/>
                          <a:cs typeface="Arial" panose="020B0604020202020204" pitchFamily="34" charset="0"/>
                        </a:rPr>
                        <a:t>Chaudhuri et al (2017)</a:t>
                      </a:r>
                      <a:r>
                        <a:rPr lang="da-DK" sz="2000" b="0" u="none" strike="noStrike" kern="1200" baseline="30000" dirty="0">
                          <a:solidFill>
                            <a:schemeClr val="dk1"/>
                          </a:solidFill>
                          <a:latin typeface="Arial" panose="020B0604020202020204" pitchFamily="34" charset="0"/>
                          <a:cs typeface="Arial" panose="020B0604020202020204" pitchFamily="34" charset="0"/>
                        </a:rPr>
                        <a:t>c</a:t>
                      </a:r>
                      <a:endParaRPr lang="en-US" sz="2000" baseline="30000" dirty="0">
                        <a:latin typeface="Arial" panose="020B0604020202020204" pitchFamily="34" charset="0"/>
                        <a:cs typeface="Arial" panose="020B0604020202020204" pitchFamily="34" charset="0"/>
                      </a:endParaRPr>
                    </a:p>
                  </a:txBody>
                  <a:tcPr/>
                </a:tc>
                <a:tc>
                  <a:txBody>
                    <a:bodyPr/>
                    <a:lstStyle/>
                    <a:p>
                      <a:pPr algn="ctr"/>
                      <a:r>
                        <a:rPr lang="en-US" sz="2000" b="0" u="none" strike="noStrike" kern="1200" baseline="0" dirty="0">
                          <a:solidFill>
                            <a:schemeClr val="dk1"/>
                          </a:solidFill>
                          <a:latin typeface="Arial" panose="020B0604020202020204" pitchFamily="34" charset="0"/>
                          <a:cs typeface="Arial" panose="020B0604020202020204" pitchFamily="34" charset="0"/>
                        </a:rPr>
                        <a:t>37</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b="0" u="none" strike="noStrike" kern="1200" baseline="0" dirty="0">
                          <a:solidFill>
                            <a:schemeClr val="dk1"/>
                          </a:solidFill>
                          <a:latin typeface="Arial" panose="020B0604020202020204" pitchFamily="34" charset="0"/>
                          <a:cs typeface="Arial" panose="020B0604020202020204" pitchFamily="34" charset="0"/>
                        </a:rPr>
                        <a:t>IB-IIIB</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b="0" u="none" strike="noStrike" kern="1200" baseline="0" dirty="0">
                          <a:solidFill>
                            <a:schemeClr val="dk1"/>
                          </a:solidFill>
                          <a:latin typeface="Arial" panose="020B0604020202020204" pitchFamily="34" charset="0"/>
                          <a:cs typeface="Arial" panose="020B0604020202020204" pitchFamily="34" charset="0"/>
                        </a:rPr>
                        <a:t>CRT or RT and/or surgery +/- chemo</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CAPP-Seq</a:t>
                      </a:r>
                    </a:p>
                  </a:txBody>
                  <a:tcPr/>
                </a:tc>
                <a:tc>
                  <a:txBody>
                    <a:bodyPr/>
                    <a:lstStyle/>
                    <a:p>
                      <a:pPr algn="ctr"/>
                      <a:r>
                        <a:rPr lang="en-US" sz="2000" dirty="0">
                          <a:latin typeface="Arial" panose="020B0604020202020204" pitchFamily="34" charset="0"/>
                          <a:cs typeface="Arial" panose="020B0604020202020204" pitchFamily="34" charset="0"/>
                        </a:rPr>
                        <a:t>100</a:t>
                      </a:r>
                    </a:p>
                  </a:txBody>
                  <a:tcPr/>
                </a:tc>
                <a:tc>
                  <a:txBody>
                    <a:bodyPr/>
                    <a:lstStyle/>
                    <a:p>
                      <a:pPr algn="ctr"/>
                      <a:r>
                        <a:rPr lang="en-US" sz="20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604765285"/>
                  </a:ext>
                </a:extLst>
              </a:tr>
              <a:tr h="370840">
                <a:tc>
                  <a:txBody>
                    <a:bodyPr/>
                    <a:lstStyle/>
                    <a:p>
                      <a:pPr algn="ctr"/>
                      <a:r>
                        <a:rPr lang="da-DK" sz="2000" b="0" u="none" strike="noStrike" kern="1200" baseline="0" dirty="0">
                          <a:solidFill>
                            <a:schemeClr val="dk1"/>
                          </a:solidFill>
                          <a:latin typeface="Arial" panose="020B0604020202020204" pitchFamily="34" charset="0"/>
                          <a:cs typeface="Arial" panose="020B0604020202020204" pitchFamily="34" charset="0"/>
                        </a:rPr>
                        <a:t>Abbosh et al (2017)</a:t>
                      </a:r>
                      <a:r>
                        <a:rPr lang="da-DK" sz="2000" b="0" u="none" strike="noStrike" kern="1200" baseline="30000" dirty="0">
                          <a:solidFill>
                            <a:schemeClr val="dk1"/>
                          </a:solidFill>
                          <a:latin typeface="Arial" panose="020B0604020202020204" pitchFamily="34" charset="0"/>
                          <a:cs typeface="Arial" panose="020B0604020202020204" pitchFamily="34" charset="0"/>
                        </a:rPr>
                        <a:t>d</a:t>
                      </a:r>
                      <a:endParaRPr lang="en-US" sz="2000" baseline="30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24</a:t>
                      </a:r>
                    </a:p>
                  </a:txBody>
                  <a:tcPr/>
                </a:tc>
                <a:tc>
                  <a:txBody>
                    <a:bodyPr/>
                    <a:lstStyle/>
                    <a:p>
                      <a:pPr algn="ctr"/>
                      <a:r>
                        <a:rPr lang="en-US" sz="2000" b="0" u="none" strike="noStrike" kern="1200" baseline="0" dirty="0">
                          <a:solidFill>
                            <a:schemeClr val="dk1"/>
                          </a:solidFill>
                          <a:latin typeface="Arial" panose="020B0604020202020204" pitchFamily="34" charset="0"/>
                          <a:cs typeface="Arial" panose="020B0604020202020204" pitchFamily="34" charset="0"/>
                        </a:rPr>
                        <a:t>IA-IIIB</a:t>
                      </a:r>
                      <a:endParaRPr lang="en-US" sz="2000" dirty="0">
                        <a:latin typeface="Arial" panose="020B0604020202020204" pitchFamily="34" charset="0"/>
                        <a:cs typeface="Arial" panose="020B0604020202020204" pitchFamily="34" charset="0"/>
                      </a:endParaRPr>
                    </a:p>
                  </a:txBody>
                  <a:tcPr/>
                </a:tc>
                <a:tc>
                  <a:txBody>
                    <a:bodyPr/>
                    <a:lstStyle/>
                    <a:p>
                      <a:pPr algn="ctr"/>
                      <a:r>
                        <a:rPr lang="fr-FR" sz="2000" b="0" u="none" strike="noStrike" kern="1200" baseline="0" dirty="0" err="1">
                          <a:solidFill>
                            <a:schemeClr val="dk1"/>
                          </a:solidFill>
                          <a:latin typeface="Arial" panose="020B0604020202020204" pitchFamily="34" charset="0"/>
                          <a:cs typeface="Arial" panose="020B0604020202020204" pitchFamily="34" charset="0"/>
                        </a:rPr>
                        <a:t>Surgery</a:t>
                      </a:r>
                      <a:r>
                        <a:rPr lang="fr-FR" sz="2000" b="0" u="none" strike="noStrike" kern="1200" baseline="0" dirty="0">
                          <a:solidFill>
                            <a:schemeClr val="dk1"/>
                          </a:solidFill>
                          <a:latin typeface="Arial" panose="020B0604020202020204" pitchFamily="34" charset="0"/>
                          <a:cs typeface="Arial" panose="020B0604020202020204" pitchFamily="34" charset="0"/>
                        </a:rPr>
                        <a:t> +/- chemo </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Signatera</a:t>
                      </a:r>
                    </a:p>
                  </a:txBody>
                  <a:tcPr/>
                </a:tc>
                <a:tc>
                  <a:txBody>
                    <a:bodyPr/>
                    <a:lstStyle/>
                    <a:p>
                      <a:pPr algn="ctr"/>
                      <a:r>
                        <a:rPr lang="en-US" sz="2000" dirty="0">
                          <a:latin typeface="Arial" panose="020B0604020202020204" pitchFamily="34" charset="0"/>
                          <a:cs typeface="Arial" panose="020B0604020202020204" pitchFamily="34" charset="0"/>
                        </a:rPr>
                        <a:t>93</a:t>
                      </a:r>
                    </a:p>
                  </a:txBody>
                  <a:tcPr/>
                </a:tc>
                <a:tc>
                  <a:txBody>
                    <a:bodyPr/>
                    <a:lstStyle/>
                    <a:p>
                      <a:pPr algn="ctr"/>
                      <a:r>
                        <a:rPr lang="en-US" sz="2000" dirty="0">
                          <a:latin typeface="Arial" panose="020B0604020202020204" pitchFamily="34" charset="0"/>
                          <a:cs typeface="Arial" panose="020B0604020202020204" pitchFamily="34" charset="0"/>
                        </a:rPr>
                        <a:t>70</a:t>
                      </a:r>
                    </a:p>
                  </a:txBody>
                  <a:tcPr/>
                </a:tc>
                <a:extLst>
                  <a:ext uri="{0D108BD9-81ED-4DB2-BD59-A6C34878D82A}">
                    <a16:rowId xmlns:a16="http://schemas.microsoft.com/office/drawing/2014/main" val="900071492"/>
                  </a:ext>
                </a:extLst>
              </a:tr>
              <a:tr h="370840">
                <a:tc>
                  <a:txBody>
                    <a:bodyPr/>
                    <a:lstStyle/>
                    <a:p>
                      <a:pPr algn="ctr"/>
                      <a:r>
                        <a:rPr lang="en-US" sz="2000" b="0" u="none" strike="noStrike" kern="1200" baseline="0" dirty="0">
                          <a:solidFill>
                            <a:schemeClr val="dk1"/>
                          </a:solidFill>
                          <a:latin typeface="Arial" panose="020B0604020202020204" pitchFamily="34" charset="0"/>
                          <a:cs typeface="Arial" panose="020B0604020202020204" pitchFamily="34" charset="0"/>
                        </a:rPr>
                        <a:t>Abbosh et al (2020)</a:t>
                      </a:r>
                      <a:r>
                        <a:rPr lang="en-US" sz="2000" b="0" u="none" strike="noStrike" kern="1200" baseline="30000" dirty="0">
                          <a:solidFill>
                            <a:schemeClr val="dk1"/>
                          </a:solidFill>
                          <a:latin typeface="Arial" panose="020B0604020202020204" pitchFamily="34" charset="0"/>
                          <a:cs typeface="Arial" panose="020B0604020202020204" pitchFamily="34" charset="0"/>
                        </a:rPr>
                        <a:t>e</a:t>
                      </a:r>
                      <a:endParaRPr lang="en-US" sz="2000" baseline="30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78</a:t>
                      </a:r>
                    </a:p>
                  </a:txBody>
                  <a:tcPr/>
                </a:tc>
                <a:tc>
                  <a:txBody>
                    <a:bodyPr/>
                    <a:lstStyle/>
                    <a:p>
                      <a:pPr algn="ctr"/>
                      <a:r>
                        <a:rPr lang="en-US" sz="2000" b="0" u="none" strike="noStrike" kern="1200" baseline="0" dirty="0">
                          <a:solidFill>
                            <a:schemeClr val="dk1"/>
                          </a:solidFill>
                          <a:latin typeface="Arial" panose="020B0604020202020204" pitchFamily="34" charset="0"/>
                          <a:cs typeface="Arial" panose="020B0604020202020204" pitchFamily="34" charset="0"/>
                        </a:rPr>
                        <a:t>I-III</a:t>
                      </a:r>
                      <a:endParaRPr lang="en-US" sz="2000" dirty="0">
                        <a:latin typeface="Arial" panose="020B0604020202020204" pitchFamily="34" charset="0"/>
                        <a:cs typeface="Arial" panose="020B0604020202020204" pitchFamily="34" charset="0"/>
                      </a:endParaRPr>
                    </a:p>
                  </a:txBody>
                  <a:tcPr/>
                </a:tc>
                <a:tc>
                  <a:txBody>
                    <a:bodyPr/>
                    <a:lstStyle/>
                    <a:p>
                      <a:pPr algn="ctr"/>
                      <a:r>
                        <a:rPr lang="fr-FR" sz="2000" b="0" u="none" strike="noStrike" kern="1200" baseline="0" dirty="0" err="1">
                          <a:solidFill>
                            <a:schemeClr val="dk1"/>
                          </a:solidFill>
                          <a:latin typeface="Arial" panose="020B0604020202020204" pitchFamily="34" charset="0"/>
                          <a:cs typeface="Arial" panose="020B0604020202020204" pitchFamily="34" charset="0"/>
                        </a:rPr>
                        <a:t>Surgery</a:t>
                      </a:r>
                      <a:r>
                        <a:rPr lang="fr-FR" sz="2000" b="0" u="none" strike="noStrike" kern="1200" baseline="0" dirty="0">
                          <a:solidFill>
                            <a:schemeClr val="dk1"/>
                          </a:solidFill>
                          <a:latin typeface="Arial" panose="020B0604020202020204" pitchFamily="34" charset="0"/>
                          <a:cs typeface="Arial" panose="020B0604020202020204" pitchFamily="34" charset="0"/>
                        </a:rPr>
                        <a:t> +/- chemo </a:t>
                      </a:r>
                      <a:endParaRPr lang="en-US"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ArcherDx</a:t>
                      </a:r>
                    </a:p>
                  </a:txBody>
                  <a:tcPr/>
                </a:tc>
                <a:tc>
                  <a:txBody>
                    <a:bodyPr/>
                    <a:lstStyle/>
                    <a:p>
                      <a:pPr algn="ctr"/>
                      <a:r>
                        <a:rPr lang="en-US" sz="2000" dirty="0">
                          <a:latin typeface="Arial" panose="020B0604020202020204" pitchFamily="34" charset="0"/>
                          <a:cs typeface="Arial" panose="020B0604020202020204" pitchFamily="34" charset="0"/>
                        </a:rPr>
                        <a:t>82</a:t>
                      </a:r>
                    </a:p>
                  </a:txBody>
                  <a:tcPr/>
                </a:tc>
                <a:tc>
                  <a:txBody>
                    <a:bodyPr/>
                    <a:lstStyle/>
                    <a:p>
                      <a:pPr algn="ctr"/>
                      <a:r>
                        <a:rPr lang="en-US" sz="2000" dirty="0">
                          <a:latin typeface="Arial" panose="020B0604020202020204" pitchFamily="34" charset="0"/>
                          <a:cs typeface="Arial" panose="020B0604020202020204" pitchFamily="34" charset="0"/>
                        </a:rPr>
                        <a:t>96</a:t>
                      </a:r>
                    </a:p>
                  </a:txBody>
                  <a:tcPr/>
                </a:tc>
                <a:extLst>
                  <a:ext uri="{0D108BD9-81ED-4DB2-BD59-A6C34878D82A}">
                    <a16:rowId xmlns:a16="http://schemas.microsoft.com/office/drawing/2014/main" val="3742322762"/>
                  </a:ext>
                </a:extLst>
              </a:tr>
            </a:tbl>
          </a:graphicData>
        </a:graphic>
      </p:graphicFrame>
      <p:sp>
        <p:nvSpPr>
          <p:cNvPr id="7" name="Title 1">
            <a:extLst>
              <a:ext uri="{FF2B5EF4-FFF2-40B4-BE49-F238E27FC236}">
                <a16:creationId xmlns:a16="http://schemas.microsoft.com/office/drawing/2014/main" id="{3CF7D53D-9005-46E5-A4BE-7C07FE82C0D8}"/>
              </a:ext>
            </a:extLst>
          </p:cNvPr>
          <p:cNvSpPr txBox="1">
            <a:spLocks/>
          </p:cNvSpPr>
          <p:nvPr/>
        </p:nvSpPr>
        <p:spPr>
          <a:xfrm>
            <a:off x="148270" y="322663"/>
            <a:ext cx="11112500" cy="65642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Interrogating ctDNA in multiple timepoints after curative-intent treatment improves the sensitivity to detect disease recurrence</a:t>
            </a:r>
          </a:p>
        </p:txBody>
      </p:sp>
      <p:sp>
        <p:nvSpPr>
          <p:cNvPr id="8" name="Frame 7">
            <a:extLst>
              <a:ext uri="{FF2B5EF4-FFF2-40B4-BE49-F238E27FC236}">
                <a16:creationId xmlns:a16="http://schemas.microsoft.com/office/drawing/2014/main" id="{70AF02A0-9526-4A2E-B1C2-C6E6EB900355}"/>
              </a:ext>
            </a:extLst>
          </p:cNvPr>
          <p:cNvSpPr/>
          <p:nvPr/>
        </p:nvSpPr>
        <p:spPr>
          <a:xfrm>
            <a:off x="8472265" y="1876460"/>
            <a:ext cx="3179986" cy="3413760"/>
          </a:xfrm>
          <a:prstGeom prst="frame">
            <a:avLst>
              <a:gd name="adj1" fmla="val 102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0056641F-7606-4AE8-A9E9-DA79ECD25A12}"/>
              </a:ext>
            </a:extLst>
          </p:cNvPr>
          <p:cNvSpPr/>
          <p:nvPr/>
        </p:nvSpPr>
        <p:spPr>
          <a:xfrm>
            <a:off x="539749" y="5572457"/>
            <a:ext cx="3777607" cy="553039"/>
          </a:xfrm>
          <a:prstGeom prst="rect">
            <a:avLst/>
          </a:prstGeom>
          <a:solidFill>
            <a:srgbClr val="FFD88B"/>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ctDNA post-treatment surveillance studies in NSCLC</a:t>
            </a:r>
          </a:p>
        </p:txBody>
      </p:sp>
    </p:spTree>
    <p:extLst>
      <p:ext uri="{BB962C8B-B14F-4D97-AF65-F5344CB8AC3E}">
        <p14:creationId xmlns:p14="http://schemas.microsoft.com/office/powerpoint/2010/main" val="356523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3F8B-D1B4-41A7-9EF5-192AB24E3456}"/>
              </a:ext>
            </a:extLst>
          </p:cNvPr>
          <p:cNvSpPr>
            <a:spLocks noGrp="1"/>
          </p:cNvSpPr>
          <p:nvPr>
            <p:ph type="title"/>
          </p:nvPr>
        </p:nvSpPr>
        <p:spPr/>
        <p:txBody>
          <a:bodyPr/>
          <a:lstStyle/>
          <a:p>
            <a:r>
              <a:rPr lang="en-US" b="0" dirty="0"/>
              <a:t>Will WGS solve the issue of clinical sensitivity?</a:t>
            </a:r>
          </a:p>
        </p:txBody>
      </p:sp>
      <p:sp>
        <p:nvSpPr>
          <p:cNvPr id="4" name="Slide Number Placeholder 3">
            <a:extLst>
              <a:ext uri="{FF2B5EF4-FFF2-40B4-BE49-F238E27FC236}">
                <a16:creationId xmlns:a16="http://schemas.microsoft.com/office/drawing/2014/main" id="{76F37206-43DC-3717-32E7-13C5417E7776}"/>
              </a:ext>
            </a:extLst>
          </p:cNvPr>
          <p:cNvSpPr>
            <a:spLocks noGrp="1"/>
          </p:cNvSpPr>
          <p:nvPr>
            <p:ph type="sldNum" sz="quarter" idx="12"/>
          </p:nvPr>
        </p:nvSpPr>
        <p:spPr/>
        <p:txBody>
          <a:bodyPr/>
          <a:lstStyle/>
          <a:p>
            <a:fld id="{6BA4E481-929C-6B40-8F72-F01C1848538C}" type="slidenum">
              <a:rPr lang="en-US" smtClean="0"/>
              <a:pPr/>
              <a:t>32</a:t>
            </a:fld>
            <a:endParaRPr lang="en-US" dirty="0"/>
          </a:p>
        </p:txBody>
      </p:sp>
      <p:sp>
        <p:nvSpPr>
          <p:cNvPr id="10" name="TextBox 9">
            <a:extLst>
              <a:ext uri="{FF2B5EF4-FFF2-40B4-BE49-F238E27FC236}">
                <a16:creationId xmlns:a16="http://schemas.microsoft.com/office/drawing/2014/main" id="{0D249F7A-4C4A-56BE-55FA-2258025501E2}"/>
              </a:ext>
            </a:extLst>
          </p:cNvPr>
          <p:cNvSpPr txBox="1"/>
          <p:nvPr/>
        </p:nvSpPr>
        <p:spPr>
          <a:xfrm>
            <a:off x="3741595" y="847780"/>
            <a:ext cx="4335665" cy="1015663"/>
          </a:xfrm>
          <a:prstGeom prst="rect">
            <a:avLst/>
          </a:prstGeom>
          <a:noFill/>
        </p:spPr>
        <p:txBody>
          <a:bodyPr wrap="square" rtlCol="0">
            <a:spAutoFit/>
          </a:bodyPr>
          <a:lstStyle/>
          <a:p>
            <a:pPr algn="ctr"/>
            <a:r>
              <a:rPr lang="en-US" sz="2000" dirty="0">
                <a:solidFill>
                  <a:srgbClr val="0066FF"/>
                </a:solidFill>
                <a:latin typeface="Arial" panose="020B0604020202020204" pitchFamily="34" charset="0"/>
                <a:cs typeface="Arial" panose="020B0604020202020204" pitchFamily="34" charset="0"/>
              </a:rPr>
              <a:t>Stages I-III NSCLC</a:t>
            </a:r>
          </a:p>
          <a:p>
            <a:pPr algn="ctr"/>
            <a:r>
              <a:rPr lang="en-US" sz="2000" dirty="0">
                <a:solidFill>
                  <a:schemeClr val="accent5"/>
                </a:solidFill>
                <a:latin typeface="Arial" panose="020B0604020202020204" pitchFamily="34" charset="0"/>
                <a:cs typeface="Arial" panose="020B0604020202020204" pitchFamily="34" charset="0"/>
              </a:rPr>
              <a:t>Tumor-informed assay </a:t>
            </a:r>
          </a:p>
          <a:p>
            <a:pPr algn="ctr"/>
            <a:r>
              <a:rPr lang="en-US" sz="2000" dirty="0">
                <a:solidFill>
                  <a:schemeClr val="accent5"/>
                </a:solidFill>
                <a:latin typeface="Arial" panose="020B0604020202020204" pitchFamily="34" charset="0"/>
                <a:cs typeface="Arial" panose="020B0604020202020204" pitchFamily="34" charset="0"/>
              </a:rPr>
              <a:t>(NeXT Personal®</a:t>
            </a:r>
            <a:r>
              <a:rPr lang="en-US" sz="2000" dirty="0">
                <a:solidFill>
                  <a:schemeClr val="accent6">
                    <a:lumMod val="75000"/>
                  </a:schemeClr>
                </a:solidFill>
                <a:latin typeface="Arial" panose="020B0604020202020204" pitchFamily="34" charset="0"/>
                <a:cs typeface="Arial" panose="020B0604020202020204" pitchFamily="34" charset="0"/>
              </a:rPr>
              <a:t>)</a:t>
            </a:r>
            <a:endParaRPr lang="en-US" dirty="0">
              <a:solidFill>
                <a:schemeClr val="accent6">
                  <a:lumMod val="7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AC300DB-14F7-00F4-F0F4-5AB218A824A3}"/>
              </a:ext>
            </a:extLst>
          </p:cNvPr>
          <p:cNvSpPr txBox="1"/>
          <p:nvPr/>
        </p:nvSpPr>
        <p:spPr>
          <a:xfrm>
            <a:off x="4983012" y="6077247"/>
            <a:ext cx="6731000" cy="861774"/>
          </a:xfrm>
          <a:prstGeom prst="rect">
            <a:avLst/>
          </a:prstGeom>
          <a:noFill/>
        </p:spPr>
        <p:txBody>
          <a:bodyPr wrap="square" rtlCol="0">
            <a:spAutoFit/>
          </a:bodyPr>
          <a:lstStyle/>
          <a:p>
            <a:pPr algn="r"/>
            <a:r>
              <a:rPr lang="en-US" sz="1600" dirty="0">
                <a:solidFill>
                  <a:srgbClr val="000000"/>
                </a:solidFill>
                <a:latin typeface="Arial" panose="020B0604020202020204" pitchFamily="34" charset="0"/>
                <a:cs typeface="Arial" panose="020B0604020202020204" pitchFamily="34" charset="0"/>
              </a:rPr>
              <a:t>Garcia-</a:t>
            </a:r>
            <a:r>
              <a:rPr lang="en-US" sz="1600" dirty="0" err="1">
                <a:solidFill>
                  <a:srgbClr val="000000"/>
                </a:solidFill>
                <a:latin typeface="Arial" panose="020B0604020202020204" pitchFamily="34" charset="0"/>
                <a:cs typeface="Arial" panose="020B0604020202020204" pitchFamily="34" charset="0"/>
              </a:rPr>
              <a:t>Murillas</a:t>
            </a:r>
            <a:r>
              <a:rPr lang="en-US" sz="1600" dirty="0">
                <a:solidFill>
                  <a:srgbClr val="000000"/>
                </a:solidFill>
                <a:latin typeface="Arial" panose="020B0604020202020204" pitchFamily="34" charset="0"/>
                <a:cs typeface="Arial" panose="020B0604020202020204" pitchFamily="34" charset="0"/>
              </a:rPr>
              <a:t>, I. ASCO 2024. </a:t>
            </a:r>
            <a:r>
              <a:rPr lang="pt-BR" sz="1600" b="0" i="0" dirty="0">
                <a:solidFill>
                  <a:srgbClr val="000000"/>
                </a:solidFill>
                <a:effectLst/>
                <a:latin typeface="Arial" panose="020B0604020202020204" pitchFamily="34" charset="0"/>
                <a:cs typeface="Arial" panose="020B0604020202020204" pitchFamily="34" charset="0"/>
              </a:rPr>
              <a:t> </a:t>
            </a:r>
            <a:r>
              <a:rPr lang="pt-BR" sz="1600" b="0" i="1" dirty="0">
                <a:solidFill>
                  <a:srgbClr val="000000"/>
                </a:solidFill>
                <a:effectLst/>
                <a:latin typeface="Arial" panose="020B0604020202020204" pitchFamily="34" charset="0"/>
                <a:cs typeface="Arial" panose="020B0604020202020204" pitchFamily="34" charset="0"/>
              </a:rPr>
              <a:t>JCO</a:t>
            </a:r>
            <a:r>
              <a:rPr lang="pt-BR" sz="1600" b="0" i="0" dirty="0">
                <a:solidFill>
                  <a:srgbClr val="000000"/>
                </a:solidFill>
                <a:effectLst/>
                <a:latin typeface="Arial" panose="020B0604020202020204" pitchFamily="34" charset="0"/>
                <a:cs typeface="Arial" panose="020B0604020202020204" pitchFamily="34" charset="0"/>
              </a:rPr>
              <a:t> </a:t>
            </a:r>
            <a:r>
              <a:rPr lang="pt-BR" sz="1600" b="1" i="0" dirty="0">
                <a:solidFill>
                  <a:srgbClr val="000000"/>
                </a:solidFill>
                <a:effectLst/>
                <a:latin typeface="Arial" panose="020B0604020202020204" pitchFamily="34" charset="0"/>
                <a:cs typeface="Arial" panose="020B0604020202020204" pitchFamily="34" charset="0"/>
              </a:rPr>
              <a:t>42</a:t>
            </a:r>
            <a:r>
              <a:rPr lang="pt-BR" sz="1600" b="0" i="0" dirty="0">
                <a:solidFill>
                  <a:srgbClr val="000000"/>
                </a:solidFill>
                <a:effectLst/>
                <a:latin typeface="Arial" panose="020B0604020202020204" pitchFamily="34" charset="0"/>
                <a:cs typeface="Arial" panose="020B0604020202020204" pitchFamily="34" charset="0"/>
              </a:rPr>
              <a:t>, 1010-1010(2024).</a:t>
            </a:r>
          </a:p>
          <a:p>
            <a:pPr algn="r"/>
            <a:r>
              <a:rPr lang="pt-BR" sz="1600" b="0" i="0" dirty="0">
                <a:solidFill>
                  <a:srgbClr val="000000"/>
                </a:solidFill>
                <a:effectLst/>
                <a:latin typeface="Arial" panose="020B0604020202020204" pitchFamily="34" charset="0"/>
                <a:cs typeface="Arial" panose="020B0604020202020204" pitchFamily="34" charset="0"/>
              </a:rPr>
              <a:t>DOI:</a:t>
            </a:r>
            <a:r>
              <a:rPr lang="pt-BR" sz="1600" b="0" i="0" u="sng" dirty="0">
                <a:solidFill>
                  <a:srgbClr val="000000"/>
                </a:solidFill>
                <a:effectLst/>
                <a:latin typeface="Arial" panose="020B0604020202020204" pitchFamily="34" charset="0"/>
                <a:cs typeface="Arial" panose="020B0604020202020204" pitchFamily="34" charset="0"/>
                <a:hlinkClick r:id="rId3" tooltip="Link to DOI">
                  <a:extLst>
                    <a:ext uri="{A12FA001-AC4F-418D-AE19-62706E023703}">
                      <ahyp:hlinkClr xmlns:ahyp="http://schemas.microsoft.com/office/drawing/2018/hyperlinkcolor" val="tx"/>
                    </a:ext>
                  </a:extLst>
                </a:hlinkClick>
              </a:rPr>
              <a:t>10.1200/JCO.2024.42.16_suppl.1010</a:t>
            </a:r>
            <a:endParaRPr lang="pt-BR" sz="1600" b="0" i="0" dirty="0">
              <a:solidFill>
                <a:srgbClr val="000000"/>
              </a:solidFill>
              <a:effectLst/>
              <a:latin typeface="Arial" panose="020B0604020202020204" pitchFamily="34" charset="0"/>
              <a:cs typeface="Arial" panose="020B0604020202020204" pitchFamily="34" charset="0"/>
            </a:endParaRPr>
          </a:p>
          <a:p>
            <a:pPr algn="r"/>
            <a:r>
              <a:rPr lang="en-US" dirty="0">
                <a:solidFill>
                  <a:srgbClr val="00161E"/>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8CA5C945-9E84-5EFD-F3A7-E0775E4A4C95}"/>
              </a:ext>
            </a:extLst>
          </p:cNvPr>
          <p:cNvPicPr>
            <a:picLocks noChangeAspect="1"/>
          </p:cNvPicPr>
          <p:nvPr/>
        </p:nvPicPr>
        <p:blipFill>
          <a:blip r:embed="rId4"/>
          <a:stretch>
            <a:fillRect/>
          </a:stretch>
        </p:blipFill>
        <p:spPr>
          <a:xfrm>
            <a:off x="344906" y="1399744"/>
            <a:ext cx="11502189" cy="3828886"/>
          </a:xfrm>
          <a:prstGeom prst="rect">
            <a:avLst/>
          </a:prstGeom>
        </p:spPr>
      </p:pic>
      <p:sp>
        <p:nvSpPr>
          <p:cNvPr id="11" name="TextBox 10">
            <a:extLst>
              <a:ext uri="{FF2B5EF4-FFF2-40B4-BE49-F238E27FC236}">
                <a16:creationId xmlns:a16="http://schemas.microsoft.com/office/drawing/2014/main" id="{11DBB4F6-F96E-AC26-33A1-C3EA0B4DDF7A}"/>
              </a:ext>
            </a:extLst>
          </p:cNvPr>
          <p:cNvSpPr txBox="1"/>
          <p:nvPr/>
        </p:nvSpPr>
        <p:spPr>
          <a:xfrm>
            <a:off x="9954794" y="5091572"/>
            <a:ext cx="2013656" cy="646331"/>
          </a:xfrm>
          <a:prstGeom prst="rect">
            <a:avLst/>
          </a:prstGeom>
          <a:noFill/>
        </p:spPr>
        <p:txBody>
          <a:bodyPr wrap="square" rtlCol="0">
            <a:spAutoFit/>
          </a:bodyPr>
          <a:lstStyle/>
          <a:p>
            <a:pPr algn="ctr"/>
            <a:r>
              <a:rPr lang="en-US" b="1" dirty="0">
                <a:solidFill>
                  <a:schemeClr val="tx2">
                    <a:lumMod val="60000"/>
                    <a:lumOff val="40000"/>
                  </a:schemeClr>
                </a:solidFill>
                <a:latin typeface="Arial" panose="020B0604020202020204" pitchFamily="34" charset="0"/>
                <a:cs typeface="Arial" panose="020B0604020202020204" pitchFamily="34" charset="0"/>
              </a:rPr>
              <a:t>LOD = 0.00037%</a:t>
            </a:r>
          </a:p>
          <a:p>
            <a:pPr algn="ctr"/>
            <a:r>
              <a:rPr lang="en-US" b="1" dirty="0">
                <a:solidFill>
                  <a:schemeClr val="tx2">
                    <a:lumMod val="60000"/>
                    <a:lumOff val="40000"/>
                  </a:schemeClr>
                </a:solidFill>
                <a:latin typeface="Arial" panose="020B0604020202020204" pitchFamily="34" charset="0"/>
                <a:cs typeface="Arial" panose="020B0604020202020204" pitchFamily="34" charset="0"/>
              </a:rPr>
              <a:t>(4ppm)</a:t>
            </a:r>
          </a:p>
        </p:txBody>
      </p:sp>
    </p:spTree>
    <p:extLst>
      <p:ext uri="{BB962C8B-B14F-4D97-AF65-F5344CB8AC3E}">
        <p14:creationId xmlns:p14="http://schemas.microsoft.com/office/powerpoint/2010/main" val="3672095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39DCCE-1447-C446-0AC1-0B2DE9946B45}"/>
              </a:ext>
            </a:extLst>
          </p:cNvPr>
          <p:cNvSpPr>
            <a:spLocks noGrp="1"/>
          </p:cNvSpPr>
          <p:nvPr>
            <p:ph type="sldNum" sz="quarter" idx="12"/>
          </p:nvPr>
        </p:nvSpPr>
        <p:spPr/>
        <p:txBody>
          <a:bodyPr/>
          <a:lstStyle/>
          <a:p>
            <a:fld id="{6BA4E481-929C-6B40-8F72-F01C1848538C}" type="slidenum">
              <a:rPr lang="en-US" smtClean="0"/>
              <a:t>33</a:t>
            </a:fld>
            <a:endParaRPr lang="en-US" dirty="0"/>
          </a:p>
        </p:txBody>
      </p:sp>
      <p:pic>
        <p:nvPicPr>
          <p:cNvPr id="4" name="Picture 3">
            <a:extLst>
              <a:ext uri="{FF2B5EF4-FFF2-40B4-BE49-F238E27FC236}">
                <a16:creationId xmlns:a16="http://schemas.microsoft.com/office/drawing/2014/main" id="{E5873F66-379E-F4CE-D827-4A242DE9A7A9}"/>
              </a:ext>
            </a:extLst>
          </p:cNvPr>
          <p:cNvPicPr>
            <a:picLocks noChangeAspect="1"/>
          </p:cNvPicPr>
          <p:nvPr/>
        </p:nvPicPr>
        <p:blipFill>
          <a:blip r:embed="rId3"/>
          <a:stretch>
            <a:fillRect/>
          </a:stretch>
        </p:blipFill>
        <p:spPr>
          <a:xfrm>
            <a:off x="0" y="96180"/>
            <a:ext cx="12192000" cy="6665640"/>
          </a:xfrm>
          <a:prstGeom prst="rect">
            <a:avLst/>
          </a:prstGeom>
        </p:spPr>
      </p:pic>
      <p:sp>
        <p:nvSpPr>
          <p:cNvPr id="5" name="TextBox 4">
            <a:extLst>
              <a:ext uri="{FF2B5EF4-FFF2-40B4-BE49-F238E27FC236}">
                <a16:creationId xmlns:a16="http://schemas.microsoft.com/office/drawing/2014/main" id="{D8582073-401D-4671-08BF-3E2E6A2AC685}"/>
              </a:ext>
            </a:extLst>
          </p:cNvPr>
          <p:cNvSpPr txBox="1"/>
          <p:nvPr/>
        </p:nvSpPr>
        <p:spPr>
          <a:xfrm>
            <a:off x="6818490" y="6412661"/>
            <a:ext cx="5111044" cy="369332"/>
          </a:xfrm>
          <a:prstGeom prst="rect">
            <a:avLst/>
          </a:prstGeom>
          <a:noFill/>
        </p:spPr>
        <p:txBody>
          <a:bodyPr wrap="square" rtlCol="0">
            <a:spAutoFit/>
          </a:bodyPr>
          <a:lstStyle/>
          <a:p>
            <a:pPr algn="r"/>
            <a:r>
              <a:rPr lang="en-US" i="1" dirty="0">
                <a:solidFill>
                  <a:srgbClr val="00161E"/>
                </a:solidFill>
                <a:latin typeface="Arial" panose="020B0604020202020204" pitchFamily="34" charset="0"/>
                <a:cs typeface="Arial" panose="020B0604020202020204" pitchFamily="34" charset="0"/>
              </a:rPr>
              <a:t>Slide courtesy from </a:t>
            </a:r>
            <a:r>
              <a:rPr lang="en-US" dirty="0">
                <a:solidFill>
                  <a:srgbClr val="00161E"/>
                </a:solidFill>
                <a:latin typeface="Arial" panose="020B0604020202020204" pitchFamily="34" charset="0"/>
                <a:cs typeface="Arial" panose="020B0604020202020204" pitchFamily="34" charset="0"/>
              </a:rPr>
              <a:t>Black JRM. 2023 ESMO</a:t>
            </a:r>
          </a:p>
        </p:txBody>
      </p:sp>
      <p:sp>
        <p:nvSpPr>
          <p:cNvPr id="6" name="Frame 5">
            <a:extLst>
              <a:ext uri="{FF2B5EF4-FFF2-40B4-BE49-F238E27FC236}">
                <a16:creationId xmlns:a16="http://schemas.microsoft.com/office/drawing/2014/main" id="{9A6AB591-E92F-0291-91B0-15B0FEC2555A}"/>
              </a:ext>
            </a:extLst>
          </p:cNvPr>
          <p:cNvSpPr/>
          <p:nvPr/>
        </p:nvSpPr>
        <p:spPr>
          <a:xfrm>
            <a:off x="3793067" y="2833512"/>
            <a:ext cx="4526844" cy="3273778"/>
          </a:xfrm>
          <a:prstGeom prst="frame">
            <a:avLst>
              <a:gd name="adj1" fmla="val 139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0872963"/>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68845-F499-628F-967B-6C36B415F50D}"/>
              </a:ext>
            </a:extLst>
          </p:cNvPr>
          <p:cNvSpPr>
            <a:spLocks noGrp="1"/>
          </p:cNvSpPr>
          <p:nvPr>
            <p:ph type="sldNum" sz="quarter" idx="12"/>
          </p:nvPr>
        </p:nvSpPr>
        <p:spPr/>
        <p:txBody>
          <a:bodyPr/>
          <a:lstStyle/>
          <a:p>
            <a:fld id="{6BA4E481-929C-6B40-8F72-F01C1848538C}" type="slidenum">
              <a:rPr lang="en-US" smtClean="0"/>
              <a:t>34</a:t>
            </a:fld>
            <a:endParaRPr lang="en-US" dirty="0"/>
          </a:p>
        </p:txBody>
      </p:sp>
      <p:sp>
        <p:nvSpPr>
          <p:cNvPr id="3" name="Title 1">
            <a:extLst>
              <a:ext uri="{FF2B5EF4-FFF2-40B4-BE49-F238E27FC236}">
                <a16:creationId xmlns:a16="http://schemas.microsoft.com/office/drawing/2014/main" id="{8E05E1AF-F0D8-41D3-E4AD-61F4F7538B15}"/>
              </a:ext>
            </a:extLst>
          </p:cNvPr>
          <p:cNvSpPr txBox="1">
            <a:spLocks/>
          </p:cNvSpPr>
          <p:nvPr/>
        </p:nvSpPr>
        <p:spPr>
          <a:xfrm>
            <a:off x="915055" y="475461"/>
            <a:ext cx="10067472" cy="60909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0" i="0" kern="1200" spc="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52F6D"/>
                </a:solidFill>
                <a:effectLst/>
                <a:uLnTx/>
                <a:uFillTx/>
                <a:latin typeface="Arial" panose="020B0604020202020204" pitchFamily="34" charset="0"/>
                <a:ea typeface="+mj-ea"/>
                <a:cs typeface="Arial" panose="020B0604020202020204" pitchFamily="34" charset="0"/>
              </a:rPr>
              <a:t>Current treatment landscape</a:t>
            </a:r>
            <a:r>
              <a:rPr kumimoji="0" lang="en-US" b="0" i="0" u="none" strike="noStrike" kern="1200" cap="none" spc="0" normalizeH="0" noProof="0" dirty="0">
                <a:ln>
                  <a:noFill/>
                </a:ln>
                <a:solidFill>
                  <a:srgbClr val="052F6D"/>
                </a:solidFill>
                <a:effectLst/>
                <a:uLnTx/>
                <a:uFillTx/>
                <a:latin typeface="Arial" panose="020B0604020202020204" pitchFamily="34" charset="0"/>
                <a:ea typeface="+mj-ea"/>
                <a:cs typeface="Arial" panose="020B0604020202020204" pitchFamily="34" charset="0"/>
              </a:rPr>
              <a:t> for resectable NSCLC </a:t>
            </a:r>
            <a:endParaRPr kumimoji="0" lang="en-US" b="0" i="0" u="none" strike="noStrike" kern="1200" cap="none" spc="0" normalizeH="0" baseline="0" noProof="0" dirty="0">
              <a:ln>
                <a:noFill/>
              </a:ln>
              <a:solidFill>
                <a:srgbClr val="052F6D"/>
              </a:solidFill>
              <a:effectLst/>
              <a:uLnTx/>
              <a:uFillTx/>
              <a:latin typeface="Arial" panose="020B0604020202020204" pitchFamily="34" charset="0"/>
              <a:ea typeface="+mj-ea"/>
              <a:cs typeface="Arial" panose="020B0604020202020204" pitchFamily="34" charset="0"/>
            </a:endParaRPr>
          </a:p>
        </p:txBody>
      </p:sp>
      <p:grpSp>
        <p:nvGrpSpPr>
          <p:cNvPr id="4" name="Group 3">
            <a:extLst>
              <a:ext uri="{FF2B5EF4-FFF2-40B4-BE49-F238E27FC236}">
                <a16:creationId xmlns:a16="http://schemas.microsoft.com/office/drawing/2014/main" id="{099514EC-0D95-3CFA-0F0D-F1B7962E39F8}"/>
              </a:ext>
            </a:extLst>
          </p:cNvPr>
          <p:cNvGrpSpPr/>
          <p:nvPr/>
        </p:nvGrpSpPr>
        <p:grpSpPr>
          <a:xfrm>
            <a:off x="505609" y="2022434"/>
            <a:ext cx="10372165" cy="882129"/>
            <a:chOff x="505609" y="2022434"/>
            <a:chExt cx="10372165" cy="882129"/>
          </a:xfrm>
        </p:grpSpPr>
        <p:sp>
          <p:nvSpPr>
            <p:cNvPr id="5" name="Rectangle: Rounded Corners 4">
              <a:extLst>
                <a:ext uri="{FF2B5EF4-FFF2-40B4-BE49-F238E27FC236}">
                  <a16:creationId xmlns:a16="http://schemas.microsoft.com/office/drawing/2014/main" id="{AA0AFFAB-C51D-503B-A2B8-31D59E1B18D3}"/>
                </a:ext>
              </a:extLst>
            </p:cNvPr>
            <p:cNvSpPr/>
            <p:nvPr/>
          </p:nvSpPr>
          <p:spPr>
            <a:xfrm>
              <a:off x="505609" y="2022436"/>
              <a:ext cx="2893807" cy="8821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Surgery</a:t>
              </a:r>
              <a:endParaRPr lang="en-US"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0BF9AD3-2B45-BF35-DDE9-9E896EDA51A2}"/>
                </a:ext>
              </a:extLst>
            </p:cNvPr>
            <p:cNvSpPr/>
            <p:nvPr/>
          </p:nvSpPr>
          <p:spPr>
            <a:xfrm>
              <a:off x="7983967" y="2022435"/>
              <a:ext cx="2893807" cy="882127"/>
            </a:xfrm>
            <a:prstGeom prst="roundRect">
              <a:avLst/>
            </a:prstGeom>
            <a:solidFill>
              <a:srgbClr val="FFD03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Adjuvant Immunotherapy</a:t>
              </a:r>
              <a:endParaRPr lang="en-US"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531AFA6-C88E-3A7D-1530-8A07AC42AD1A}"/>
                </a:ext>
              </a:extLst>
            </p:cNvPr>
            <p:cNvSpPr/>
            <p:nvPr/>
          </p:nvSpPr>
          <p:spPr>
            <a:xfrm>
              <a:off x="4194138" y="2022434"/>
              <a:ext cx="2893807" cy="88212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Adjuvant Chemotherapy</a:t>
              </a:r>
              <a:endParaRPr lang="en-US"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1082178B-35A4-21EB-0C85-E5F5B28A8205}"/>
                </a:ext>
              </a:extLst>
            </p:cNvPr>
            <p:cNvCxnSpPr>
              <a:stCxn id="5" idx="3"/>
              <a:endCxn id="7" idx="1"/>
            </p:cNvCxnSpPr>
            <p:nvPr/>
          </p:nvCxnSpPr>
          <p:spPr>
            <a:xfrm flipV="1">
              <a:off x="3399416" y="2463498"/>
              <a:ext cx="794722"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C359EA3-37DE-98EF-C34E-CCCFB14EBC9E}"/>
                </a:ext>
              </a:extLst>
            </p:cNvPr>
            <p:cNvCxnSpPr/>
            <p:nvPr/>
          </p:nvCxnSpPr>
          <p:spPr>
            <a:xfrm flipV="1">
              <a:off x="7089066" y="2443769"/>
              <a:ext cx="914400"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22E430F-4341-09C4-4CB9-1758012091B8}"/>
              </a:ext>
            </a:extLst>
          </p:cNvPr>
          <p:cNvGrpSpPr/>
          <p:nvPr/>
        </p:nvGrpSpPr>
        <p:grpSpPr>
          <a:xfrm>
            <a:off x="505608" y="3293636"/>
            <a:ext cx="6582337" cy="882127"/>
            <a:chOff x="505608" y="3293636"/>
            <a:chExt cx="6582337" cy="882127"/>
          </a:xfrm>
        </p:grpSpPr>
        <p:sp>
          <p:nvSpPr>
            <p:cNvPr id="11" name="Rectangle: Rounded Corners 10">
              <a:extLst>
                <a:ext uri="{FF2B5EF4-FFF2-40B4-BE49-F238E27FC236}">
                  <a16:creationId xmlns:a16="http://schemas.microsoft.com/office/drawing/2014/main" id="{371810C5-2510-D459-07CB-EA9E5ABAF73E}"/>
                </a:ext>
              </a:extLst>
            </p:cNvPr>
            <p:cNvSpPr/>
            <p:nvPr/>
          </p:nvSpPr>
          <p:spPr>
            <a:xfrm>
              <a:off x="4194138" y="3293636"/>
              <a:ext cx="2893807" cy="8821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Surgery</a:t>
              </a:r>
              <a:endParaRPr lang="en-US"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B99E4E6E-D411-C737-CE97-93B726B3729D}"/>
                </a:ext>
              </a:extLst>
            </p:cNvPr>
            <p:cNvSpPr/>
            <p:nvPr/>
          </p:nvSpPr>
          <p:spPr>
            <a:xfrm>
              <a:off x="505608" y="3293636"/>
              <a:ext cx="2893807" cy="882127"/>
            </a:xfrm>
            <a:prstGeom prst="roundRect">
              <a:avLst/>
            </a:prstGeom>
            <a:solidFill>
              <a:srgbClr val="EC77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Neoadjuvant Chemoimmunotherapy</a:t>
              </a:r>
              <a:endParaRPr lang="en-US" sz="1600" dirty="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875DF73C-59B5-767E-DDF6-A4656362C884}"/>
                </a:ext>
              </a:extLst>
            </p:cNvPr>
            <p:cNvCxnSpPr/>
            <p:nvPr/>
          </p:nvCxnSpPr>
          <p:spPr>
            <a:xfrm flipV="1">
              <a:off x="3399414" y="3797443"/>
              <a:ext cx="794722"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0EABD6C-AA72-7ADC-0130-5BCAD0229FD9}"/>
              </a:ext>
            </a:extLst>
          </p:cNvPr>
          <p:cNvGrpSpPr/>
          <p:nvPr/>
        </p:nvGrpSpPr>
        <p:grpSpPr>
          <a:xfrm>
            <a:off x="505608" y="4547974"/>
            <a:ext cx="10406981" cy="888221"/>
            <a:chOff x="505607" y="4547976"/>
            <a:chExt cx="10406981" cy="888221"/>
          </a:xfrm>
        </p:grpSpPr>
        <p:sp>
          <p:nvSpPr>
            <p:cNvPr id="15" name="Rectangle: Rounded Corners 14">
              <a:extLst>
                <a:ext uri="{FF2B5EF4-FFF2-40B4-BE49-F238E27FC236}">
                  <a16:creationId xmlns:a16="http://schemas.microsoft.com/office/drawing/2014/main" id="{F1AA6AA9-2299-2EE2-59DB-6B2E313656A8}"/>
                </a:ext>
              </a:extLst>
            </p:cNvPr>
            <p:cNvSpPr/>
            <p:nvPr/>
          </p:nvSpPr>
          <p:spPr>
            <a:xfrm>
              <a:off x="4194138" y="4554070"/>
              <a:ext cx="2893807" cy="8821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Surgery</a:t>
              </a:r>
              <a:endParaRPr lang="en-US"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915363D1-049F-EBBE-C3DD-5128D6F3E322}"/>
                </a:ext>
              </a:extLst>
            </p:cNvPr>
            <p:cNvSpPr/>
            <p:nvPr/>
          </p:nvSpPr>
          <p:spPr>
            <a:xfrm>
              <a:off x="8018781" y="4554069"/>
              <a:ext cx="2893807" cy="882127"/>
            </a:xfrm>
            <a:prstGeom prst="roundRect">
              <a:avLst/>
            </a:prstGeom>
            <a:solidFill>
              <a:srgbClr val="FFD03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Adjuvant Immunotherapy</a:t>
              </a:r>
              <a:endParaRPr lang="en-US"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10CB6655-1B9F-7304-B454-A88D77068AD5}"/>
                </a:ext>
              </a:extLst>
            </p:cNvPr>
            <p:cNvSpPr/>
            <p:nvPr/>
          </p:nvSpPr>
          <p:spPr>
            <a:xfrm>
              <a:off x="505607" y="4547976"/>
              <a:ext cx="2893807" cy="882127"/>
            </a:xfrm>
            <a:prstGeom prst="roundRect">
              <a:avLst/>
            </a:prstGeom>
            <a:solidFill>
              <a:srgbClr val="EC77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Neoadjuvant Chemoimmunotherapy</a:t>
              </a:r>
              <a:endParaRPr lang="en-US" sz="16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71B04AF2-22C3-0449-AFD7-14534EAE874F}"/>
                </a:ext>
              </a:extLst>
            </p:cNvPr>
            <p:cNvCxnSpPr/>
            <p:nvPr/>
          </p:nvCxnSpPr>
          <p:spPr>
            <a:xfrm flipV="1">
              <a:off x="3399414" y="4989037"/>
              <a:ext cx="794722"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3AB3C3-C81A-4F31-6458-1D5C678BCEDA}"/>
                </a:ext>
              </a:extLst>
            </p:cNvPr>
            <p:cNvCxnSpPr/>
            <p:nvPr/>
          </p:nvCxnSpPr>
          <p:spPr>
            <a:xfrm flipV="1">
              <a:off x="7104381" y="4989035"/>
              <a:ext cx="914400"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3E0D4953-14BA-85F7-FE97-4EADFF23622F}"/>
              </a:ext>
            </a:extLst>
          </p:cNvPr>
          <p:cNvSpPr txBox="1"/>
          <p:nvPr/>
        </p:nvSpPr>
        <p:spPr>
          <a:xfrm>
            <a:off x="6733242" y="3380756"/>
            <a:ext cx="2732443" cy="707886"/>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NADIM</a:t>
            </a:r>
          </a:p>
          <a:p>
            <a:pPr algn="ctr"/>
            <a:r>
              <a:rPr lang="en-US" sz="2000" dirty="0">
                <a:solidFill>
                  <a:srgbClr val="C00000"/>
                </a:solidFill>
                <a:latin typeface="Arial" panose="020B0604020202020204" pitchFamily="34" charset="0"/>
                <a:cs typeface="Arial" panose="020B0604020202020204" pitchFamily="34" charset="0"/>
              </a:rPr>
              <a:t>CheckMate-816</a:t>
            </a:r>
          </a:p>
        </p:txBody>
      </p:sp>
      <p:sp>
        <p:nvSpPr>
          <p:cNvPr id="21" name="TextBox 20">
            <a:extLst>
              <a:ext uri="{FF2B5EF4-FFF2-40B4-BE49-F238E27FC236}">
                <a16:creationId xmlns:a16="http://schemas.microsoft.com/office/drawing/2014/main" id="{134EF149-1FF0-6A3F-F7FF-1885DD41E0DC}"/>
              </a:ext>
            </a:extLst>
          </p:cNvPr>
          <p:cNvSpPr txBox="1"/>
          <p:nvPr/>
        </p:nvSpPr>
        <p:spPr>
          <a:xfrm>
            <a:off x="6180044" y="5447619"/>
            <a:ext cx="2732443" cy="1323439"/>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AEGEAN</a:t>
            </a:r>
          </a:p>
          <a:p>
            <a:pPr algn="ctr"/>
            <a:r>
              <a:rPr lang="en-US" sz="2000" dirty="0">
                <a:solidFill>
                  <a:srgbClr val="C00000"/>
                </a:solidFill>
                <a:latin typeface="Arial" panose="020B0604020202020204" pitchFamily="34" charset="0"/>
                <a:cs typeface="Arial" panose="020B0604020202020204" pitchFamily="34" charset="0"/>
              </a:rPr>
              <a:t>KEYNOTE-671</a:t>
            </a:r>
          </a:p>
          <a:p>
            <a:pPr algn="ctr"/>
            <a:r>
              <a:rPr lang="en-US" sz="2000" dirty="0" err="1">
                <a:solidFill>
                  <a:srgbClr val="C00000"/>
                </a:solidFill>
                <a:latin typeface="Arial" panose="020B0604020202020204" pitchFamily="34" charset="0"/>
                <a:cs typeface="Arial" panose="020B0604020202020204" pitchFamily="34" charset="0"/>
              </a:rPr>
              <a:t>Neotorch</a:t>
            </a:r>
            <a:endParaRPr lang="en-US" sz="2000" dirty="0">
              <a:solidFill>
                <a:srgbClr val="C00000"/>
              </a:solidFill>
              <a:latin typeface="Arial" panose="020B0604020202020204" pitchFamily="34" charset="0"/>
              <a:cs typeface="Arial" panose="020B0604020202020204" pitchFamily="34" charset="0"/>
            </a:endParaRPr>
          </a:p>
          <a:p>
            <a:pPr algn="ctr"/>
            <a:r>
              <a:rPr lang="en-US" sz="2000" dirty="0">
                <a:solidFill>
                  <a:srgbClr val="C00000"/>
                </a:solidFill>
                <a:latin typeface="Arial" panose="020B0604020202020204" pitchFamily="34" charset="0"/>
                <a:cs typeface="Arial" panose="020B0604020202020204" pitchFamily="34" charset="0"/>
              </a:rPr>
              <a:t>CM77T</a:t>
            </a:r>
          </a:p>
        </p:txBody>
      </p:sp>
      <p:sp>
        <p:nvSpPr>
          <p:cNvPr id="22" name="TextBox 21">
            <a:extLst>
              <a:ext uri="{FF2B5EF4-FFF2-40B4-BE49-F238E27FC236}">
                <a16:creationId xmlns:a16="http://schemas.microsoft.com/office/drawing/2014/main" id="{4749FB02-4244-D73F-B6BA-FEC178C9E0E1}"/>
              </a:ext>
            </a:extLst>
          </p:cNvPr>
          <p:cNvSpPr txBox="1"/>
          <p:nvPr/>
        </p:nvSpPr>
        <p:spPr>
          <a:xfrm>
            <a:off x="6195359" y="1270664"/>
            <a:ext cx="2732443" cy="707886"/>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IMpower-010</a:t>
            </a:r>
          </a:p>
          <a:p>
            <a:pPr algn="ctr"/>
            <a:r>
              <a:rPr lang="en-US" sz="2000" dirty="0">
                <a:solidFill>
                  <a:srgbClr val="C00000"/>
                </a:solidFill>
                <a:latin typeface="Arial" panose="020B0604020202020204" pitchFamily="34" charset="0"/>
                <a:cs typeface="Arial" panose="020B0604020202020204" pitchFamily="34" charset="0"/>
              </a:rPr>
              <a:t>KEYNOTE-091</a:t>
            </a:r>
          </a:p>
        </p:txBody>
      </p:sp>
    </p:spTree>
    <p:extLst>
      <p:ext uri="{BB962C8B-B14F-4D97-AF65-F5344CB8AC3E}">
        <p14:creationId xmlns:p14="http://schemas.microsoft.com/office/powerpoint/2010/main" val="2864590186"/>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68845-F499-628F-967B-6C36B415F50D}"/>
              </a:ext>
            </a:extLst>
          </p:cNvPr>
          <p:cNvSpPr>
            <a:spLocks noGrp="1"/>
          </p:cNvSpPr>
          <p:nvPr>
            <p:ph type="sldNum" sz="quarter" idx="12"/>
          </p:nvPr>
        </p:nvSpPr>
        <p:spPr/>
        <p:txBody>
          <a:bodyPr/>
          <a:lstStyle/>
          <a:p>
            <a:fld id="{6BA4E481-929C-6B40-8F72-F01C1848538C}" type="slidenum">
              <a:rPr lang="en-US" smtClean="0"/>
              <a:t>35</a:t>
            </a:fld>
            <a:endParaRPr lang="en-US" dirty="0"/>
          </a:p>
        </p:txBody>
      </p:sp>
      <p:sp>
        <p:nvSpPr>
          <p:cNvPr id="3" name="Title 1">
            <a:extLst>
              <a:ext uri="{FF2B5EF4-FFF2-40B4-BE49-F238E27FC236}">
                <a16:creationId xmlns:a16="http://schemas.microsoft.com/office/drawing/2014/main" id="{8E05E1AF-F0D8-41D3-E4AD-61F4F7538B15}"/>
              </a:ext>
            </a:extLst>
          </p:cNvPr>
          <p:cNvSpPr txBox="1">
            <a:spLocks/>
          </p:cNvSpPr>
          <p:nvPr/>
        </p:nvSpPr>
        <p:spPr>
          <a:xfrm>
            <a:off x="915055" y="475461"/>
            <a:ext cx="10067472" cy="60909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3200" b="0" i="0" kern="1200" spc="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052F6D"/>
                </a:solidFill>
                <a:effectLst/>
                <a:uLnTx/>
                <a:uFillTx/>
                <a:latin typeface="Arial" panose="020B0604020202020204" pitchFamily="34" charset="0"/>
                <a:ea typeface="+mj-ea"/>
                <a:cs typeface="Arial" panose="020B0604020202020204" pitchFamily="34" charset="0"/>
              </a:rPr>
              <a:t>Current treatment landscape</a:t>
            </a:r>
            <a:r>
              <a:rPr kumimoji="0" lang="en-US" b="0" i="0" u="none" strike="noStrike" kern="1200" cap="none" spc="0" normalizeH="0" noProof="0" dirty="0">
                <a:ln>
                  <a:noFill/>
                </a:ln>
                <a:solidFill>
                  <a:srgbClr val="052F6D"/>
                </a:solidFill>
                <a:effectLst/>
                <a:uLnTx/>
                <a:uFillTx/>
                <a:latin typeface="Arial" panose="020B0604020202020204" pitchFamily="34" charset="0"/>
                <a:ea typeface="+mj-ea"/>
                <a:cs typeface="Arial" panose="020B0604020202020204" pitchFamily="34" charset="0"/>
              </a:rPr>
              <a:t> for resectable NSCLC </a:t>
            </a:r>
            <a:endParaRPr kumimoji="0" lang="en-US" b="0" i="0" u="none" strike="noStrike" kern="1200" cap="none" spc="0" normalizeH="0" baseline="0" noProof="0" dirty="0">
              <a:ln>
                <a:noFill/>
              </a:ln>
              <a:solidFill>
                <a:srgbClr val="052F6D"/>
              </a:solidFill>
              <a:effectLst/>
              <a:uLnTx/>
              <a:uFillTx/>
              <a:latin typeface="Arial" panose="020B0604020202020204" pitchFamily="34" charset="0"/>
              <a:ea typeface="+mj-ea"/>
              <a:cs typeface="Arial" panose="020B0604020202020204" pitchFamily="34" charset="0"/>
            </a:endParaRPr>
          </a:p>
        </p:txBody>
      </p:sp>
      <p:grpSp>
        <p:nvGrpSpPr>
          <p:cNvPr id="4" name="Group 3">
            <a:extLst>
              <a:ext uri="{FF2B5EF4-FFF2-40B4-BE49-F238E27FC236}">
                <a16:creationId xmlns:a16="http://schemas.microsoft.com/office/drawing/2014/main" id="{099514EC-0D95-3CFA-0F0D-F1B7962E39F8}"/>
              </a:ext>
            </a:extLst>
          </p:cNvPr>
          <p:cNvGrpSpPr/>
          <p:nvPr/>
        </p:nvGrpSpPr>
        <p:grpSpPr>
          <a:xfrm>
            <a:off x="505609" y="2022434"/>
            <a:ext cx="10372165" cy="882129"/>
            <a:chOff x="505609" y="2022434"/>
            <a:chExt cx="10372165" cy="882129"/>
          </a:xfrm>
        </p:grpSpPr>
        <p:sp>
          <p:nvSpPr>
            <p:cNvPr id="5" name="Rectangle: Rounded Corners 4">
              <a:extLst>
                <a:ext uri="{FF2B5EF4-FFF2-40B4-BE49-F238E27FC236}">
                  <a16:creationId xmlns:a16="http://schemas.microsoft.com/office/drawing/2014/main" id="{AA0AFFAB-C51D-503B-A2B8-31D59E1B18D3}"/>
                </a:ext>
              </a:extLst>
            </p:cNvPr>
            <p:cNvSpPr/>
            <p:nvPr/>
          </p:nvSpPr>
          <p:spPr>
            <a:xfrm>
              <a:off x="505609" y="2022436"/>
              <a:ext cx="2893807" cy="88212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40000"/>
                      <a:lumOff val="60000"/>
                    </a:schemeClr>
                  </a:solidFill>
                  <a:latin typeface="Arial" panose="020B0604020202020204" pitchFamily="34" charset="0"/>
                  <a:cs typeface="Arial" panose="020B0604020202020204" pitchFamily="34" charset="0"/>
                </a:rPr>
                <a:t>Surgery</a:t>
              </a:r>
              <a:endParaRPr lang="en-US" dirty="0">
                <a:solidFill>
                  <a:schemeClr val="accent6">
                    <a:lumMod val="40000"/>
                    <a:lumOff val="60000"/>
                  </a:schemeClr>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90BF9AD3-2B45-BF35-DDE9-9E896EDA51A2}"/>
                </a:ext>
              </a:extLst>
            </p:cNvPr>
            <p:cNvSpPr/>
            <p:nvPr/>
          </p:nvSpPr>
          <p:spPr>
            <a:xfrm>
              <a:off x="7983967" y="2022435"/>
              <a:ext cx="2893807" cy="88212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accent6">
                      <a:lumMod val="40000"/>
                      <a:lumOff val="60000"/>
                    </a:schemeClr>
                  </a:solidFill>
                  <a:latin typeface="Arial" panose="020B0604020202020204" pitchFamily="34" charset="0"/>
                  <a:cs typeface="Arial" panose="020B0604020202020204" pitchFamily="34" charset="0"/>
                </a:rPr>
                <a:t>Adjuvant Immunotherapy</a:t>
              </a:r>
              <a:endParaRPr lang="en-US" dirty="0">
                <a:solidFill>
                  <a:schemeClr val="accent6">
                    <a:lumMod val="40000"/>
                    <a:lumOff val="60000"/>
                  </a:schemeClr>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C531AFA6-C88E-3A7D-1530-8A07AC42AD1A}"/>
                </a:ext>
              </a:extLst>
            </p:cNvPr>
            <p:cNvSpPr/>
            <p:nvPr/>
          </p:nvSpPr>
          <p:spPr>
            <a:xfrm>
              <a:off x="4194138" y="2022434"/>
              <a:ext cx="2893807" cy="882127"/>
            </a:xfrm>
            <a:prstGeom prst="roundRect">
              <a:avLst/>
            </a:prstGeom>
            <a:solidFill>
              <a:schemeClr val="accent6">
                <a:lumMod val="20000"/>
                <a:lumOff val="80000"/>
              </a:schemeClr>
            </a:solidFill>
            <a:ln>
              <a:solidFill>
                <a:schemeClr val="accent6">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accent6">
                      <a:lumMod val="40000"/>
                      <a:lumOff val="60000"/>
                    </a:schemeClr>
                  </a:solidFill>
                  <a:latin typeface="Arial" panose="020B0604020202020204" pitchFamily="34" charset="0"/>
                  <a:cs typeface="Arial" panose="020B0604020202020204" pitchFamily="34" charset="0"/>
                </a:rPr>
                <a:t>Adjuvant Chemotherapy</a:t>
              </a:r>
              <a:endParaRPr lang="en-US" dirty="0">
                <a:solidFill>
                  <a:schemeClr val="accent6">
                    <a:lumMod val="40000"/>
                    <a:lumOff val="60000"/>
                  </a:schemeClr>
                </a:solidFill>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1082178B-35A4-21EB-0C85-E5F5B28A8205}"/>
                </a:ext>
              </a:extLst>
            </p:cNvPr>
            <p:cNvCxnSpPr>
              <a:stCxn id="5" idx="3"/>
              <a:endCxn id="7" idx="1"/>
            </p:cNvCxnSpPr>
            <p:nvPr/>
          </p:nvCxnSpPr>
          <p:spPr>
            <a:xfrm flipV="1">
              <a:off x="3399416" y="2463498"/>
              <a:ext cx="794722" cy="2"/>
            </a:xfrm>
            <a:prstGeom prst="straightConnector1">
              <a:avLst/>
            </a:prstGeom>
            <a:ln w="381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C359EA3-37DE-98EF-C34E-CCCFB14EBC9E}"/>
                </a:ext>
              </a:extLst>
            </p:cNvPr>
            <p:cNvCxnSpPr/>
            <p:nvPr/>
          </p:nvCxnSpPr>
          <p:spPr>
            <a:xfrm flipV="1">
              <a:off x="7089066" y="2443769"/>
              <a:ext cx="914400" cy="2"/>
            </a:xfrm>
            <a:prstGeom prst="straightConnector1">
              <a:avLst/>
            </a:prstGeom>
            <a:ln w="381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22E430F-4341-09C4-4CB9-1758012091B8}"/>
              </a:ext>
            </a:extLst>
          </p:cNvPr>
          <p:cNvGrpSpPr/>
          <p:nvPr/>
        </p:nvGrpSpPr>
        <p:grpSpPr>
          <a:xfrm>
            <a:off x="505608" y="3293636"/>
            <a:ext cx="6582337" cy="882127"/>
            <a:chOff x="505608" y="3293636"/>
            <a:chExt cx="6582337" cy="882127"/>
          </a:xfrm>
        </p:grpSpPr>
        <p:sp>
          <p:nvSpPr>
            <p:cNvPr id="11" name="Rectangle: Rounded Corners 10">
              <a:extLst>
                <a:ext uri="{FF2B5EF4-FFF2-40B4-BE49-F238E27FC236}">
                  <a16:creationId xmlns:a16="http://schemas.microsoft.com/office/drawing/2014/main" id="{371810C5-2510-D459-07CB-EA9E5ABAF73E}"/>
                </a:ext>
              </a:extLst>
            </p:cNvPr>
            <p:cNvSpPr/>
            <p:nvPr/>
          </p:nvSpPr>
          <p:spPr>
            <a:xfrm>
              <a:off x="4194138" y="3293636"/>
              <a:ext cx="2893807" cy="8821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Surgery</a:t>
              </a:r>
              <a:endParaRPr lang="en-US"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B99E4E6E-D411-C737-CE97-93B726B3729D}"/>
                </a:ext>
              </a:extLst>
            </p:cNvPr>
            <p:cNvSpPr/>
            <p:nvPr/>
          </p:nvSpPr>
          <p:spPr>
            <a:xfrm>
              <a:off x="505608" y="3293636"/>
              <a:ext cx="2893807" cy="882127"/>
            </a:xfrm>
            <a:prstGeom prst="roundRect">
              <a:avLst/>
            </a:prstGeom>
            <a:solidFill>
              <a:srgbClr val="EC77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Neoadjuvant Chemoimmunotherapy</a:t>
              </a:r>
              <a:endParaRPr lang="en-US" sz="1600" dirty="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875DF73C-59B5-767E-DDF6-A4656362C884}"/>
                </a:ext>
              </a:extLst>
            </p:cNvPr>
            <p:cNvCxnSpPr/>
            <p:nvPr/>
          </p:nvCxnSpPr>
          <p:spPr>
            <a:xfrm flipV="1">
              <a:off x="3399414" y="3797443"/>
              <a:ext cx="794722"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0EABD6C-AA72-7ADC-0130-5BCAD0229FD9}"/>
              </a:ext>
            </a:extLst>
          </p:cNvPr>
          <p:cNvGrpSpPr/>
          <p:nvPr/>
        </p:nvGrpSpPr>
        <p:grpSpPr>
          <a:xfrm>
            <a:off x="505608" y="4547974"/>
            <a:ext cx="10406981" cy="888221"/>
            <a:chOff x="505607" y="4547976"/>
            <a:chExt cx="10406981" cy="888221"/>
          </a:xfrm>
        </p:grpSpPr>
        <p:sp>
          <p:nvSpPr>
            <p:cNvPr id="15" name="Rectangle: Rounded Corners 14">
              <a:extLst>
                <a:ext uri="{FF2B5EF4-FFF2-40B4-BE49-F238E27FC236}">
                  <a16:creationId xmlns:a16="http://schemas.microsoft.com/office/drawing/2014/main" id="{F1AA6AA9-2299-2EE2-59DB-6B2E313656A8}"/>
                </a:ext>
              </a:extLst>
            </p:cNvPr>
            <p:cNvSpPr/>
            <p:nvPr/>
          </p:nvSpPr>
          <p:spPr>
            <a:xfrm>
              <a:off x="4194138" y="4554070"/>
              <a:ext cx="2893807" cy="88212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Surgery</a:t>
              </a:r>
              <a:endParaRPr lang="en-US" dirty="0">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915363D1-049F-EBBE-C3DD-5128D6F3E322}"/>
                </a:ext>
              </a:extLst>
            </p:cNvPr>
            <p:cNvSpPr/>
            <p:nvPr/>
          </p:nvSpPr>
          <p:spPr>
            <a:xfrm>
              <a:off x="8018781" y="4554069"/>
              <a:ext cx="2893807" cy="882127"/>
            </a:xfrm>
            <a:prstGeom prst="roundRect">
              <a:avLst/>
            </a:prstGeom>
            <a:solidFill>
              <a:srgbClr val="FFD03B"/>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Adjuvant Immunotherapy</a:t>
              </a:r>
              <a:endParaRPr lang="en-US"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10CB6655-1B9F-7304-B454-A88D77068AD5}"/>
                </a:ext>
              </a:extLst>
            </p:cNvPr>
            <p:cNvSpPr/>
            <p:nvPr/>
          </p:nvSpPr>
          <p:spPr>
            <a:xfrm>
              <a:off x="505607" y="4547976"/>
              <a:ext cx="2893807" cy="882127"/>
            </a:xfrm>
            <a:prstGeom prst="roundRect">
              <a:avLst/>
            </a:prstGeom>
            <a:solidFill>
              <a:srgbClr val="EC77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Neoadjuvant Chemoimmunotherapy</a:t>
              </a:r>
              <a:endParaRPr lang="en-US" sz="1600" dirty="0">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71B04AF2-22C3-0449-AFD7-14534EAE874F}"/>
                </a:ext>
              </a:extLst>
            </p:cNvPr>
            <p:cNvCxnSpPr/>
            <p:nvPr/>
          </p:nvCxnSpPr>
          <p:spPr>
            <a:xfrm flipV="1">
              <a:off x="3399414" y="4989037"/>
              <a:ext cx="794722"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3AB3C3-C81A-4F31-6458-1D5C678BCEDA}"/>
                </a:ext>
              </a:extLst>
            </p:cNvPr>
            <p:cNvCxnSpPr/>
            <p:nvPr/>
          </p:nvCxnSpPr>
          <p:spPr>
            <a:xfrm flipV="1">
              <a:off x="7104381" y="4989035"/>
              <a:ext cx="914400" cy="2"/>
            </a:xfrm>
            <a:prstGeom prst="straightConnector1">
              <a:avLst/>
            </a:prstGeom>
            <a:ln w="381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3E0D4953-14BA-85F7-FE97-4EADFF23622F}"/>
              </a:ext>
            </a:extLst>
          </p:cNvPr>
          <p:cNvSpPr txBox="1"/>
          <p:nvPr/>
        </p:nvSpPr>
        <p:spPr>
          <a:xfrm>
            <a:off x="6733242" y="3380756"/>
            <a:ext cx="2732443" cy="707886"/>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NADIM</a:t>
            </a:r>
          </a:p>
          <a:p>
            <a:pPr algn="ctr"/>
            <a:r>
              <a:rPr lang="en-US" sz="2000" dirty="0">
                <a:solidFill>
                  <a:srgbClr val="C00000"/>
                </a:solidFill>
                <a:latin typeface="Arial" panose="020B0604020202020204" pitchFamily="34" charset="0"/>
                <a:cs typeface="Arial" panose="020B0604020202020204" pitchFamily="34" charset="0"/>
              </a:rPr>
              <a:t>CheckMate-816</a:t>
            </a:r>
          </a:p>
        </p:txBody>
      </p:sp>
      <p:sp>
        <p:nvSpPr>
          <p:cNvPr id="21" name="TextBox 20">
            <a:extLst>
              <a:ext uri="{FF2B5EF4-FFF2-40B4-BE49-F238E27FC236}">
                <a16:creationId xmlns:a16="http://schemas.microsoft.com/office/drawing/2014/main" id="{134EF149-1FF0-6A3F-F7FF-1885DD41E0DC}"/>
              </a:ext>
            </a:extLst>
          </p:cNvPr>
          <p:cNvSpPr txBox="1"/>
          <p:nvPr/>
        </p:nvSpPr>
        <p:spPr>
          <a:xfrm>
            <a:off x="6180044" y="5447619"/>
            <a:ext cx="2732443" cy="1323439"/>
          </a:xfrm>
          <a:prstGeom prst="rect">
            <a:avLst/>
          </a:prstGeom>
          <a:no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AEGEAN</a:t>
            </a:r>
          </a:p>
          <a:p>
            <a:pPr algn="ctr"/>
            <a:r>
              <a:rPr lang="en-US" sz="2000" dirty="0">
                <a:solidFill>
                  <a:srgbClr val="C00000"/>
                </a:solidFill>
                <a:latin typeface="Arial" panose="020B0604020202020204" pitchFamily="34" charset="0"/>
                <a:cs typeface="Arial" panose="020B0604020202020204" pitchFamily="34" charset="0"/>
              </a:rPr>
              <a:t>KEYNOTE-671</a:t>
            </a:r>
          </a:p>
          <a:p>
            <a:pPr algn="ctr"/>
            <a:r>
              <a:rPr lang="en-US" sz="2000" dirty="0" err="1">
                <a:solidFill>
                  <a:srgbClr val="C00000"/>
                </a:solidFill>
                <a:latin typeface="Arial" panose="020B0604020202020204" pitchFamily="34" charset="0"/>
                <a:cs typeface="Arial" panose="020B0604020202020204" pitchFamily="34" charset="0"/>
              </a:rPr>
              <a:t>Neotorch</a:t>
            </a:r>
            <a:endParaRPr lang="en-US" sz="2000" dirty="0">
              <a:solidFill>
                <a:srgbClr val="C00000"/>
              </a:solidFill>
              <a:latin typeface="Arial" panose="020B0604020202020204" pitchFamily="34" charset="0"/>
              <a:cs typeface="Arial" panose="020B0604020202020204" pitchFamily="34" charset="0"/>
            </a:endParaRPr>
          </a:p>
          <a:p>
            <a:pPr algn="ctr"/>
            <a:r>
              <a:rPr lang="en-US" sz="2000" dirty="0">
                <a:solidFill>
                  <a:srgbClr val="C00000"/>
                </a:solidFill>
                <a:latin typeface="Arial" panose="020B0604020202020204" pitchFamily="34" charset="0"/>
                <a:cs typeface="Arial" panose="020B0604020202020204" pitchFamily="34" charset="0"/>
              </a:rPr>
              <a:t>CM77T</a:t>
            </a:r>
          </a:p>
        </p:txBody>
      </p:sp>
      <p:sp>
        <p:nvSpPr>
          <p:cNvPr id="22" name="TextBox 21">
            <a:extLst>
              <a:ext uri="{FF2B5EF4-FFF2-40B4-BE49-F238E27FC236}">
                <a16:creationId xmlns:a16="http://schemas.microsoft.com/office/drawing/2014/main" id="{4749FB02-4244-D73F-B6BA-FEC178C9E0E1}"/>
              </a:ext>
            </a:extLst>
          </p:cNvPr>
          <p:cNvSpPr txBox="1"/>
          <p:nvPr/>
        </p:nvSpPr>
        <p:spPr>
          <a:xfrm>
            <a:off x="6195359" y="1270664"/>
            <a:ext cx="2732443" cy="707886"/>
          </a:xfrm>
          <a:prstGeom prst="rect">
            <a:avLst/>
          </a:prstGeom>
          <a:noFill/>
        </p:spPr>
        <p:txBody>
          <a:bodyPr wrap="square" rtlCol="0">
            <a:spAutoFit/>
          </a:bodyPr>
          <a:lstStyle/>
          <a:p>
            <a:pPr algn="ctr"/>
            <a:r>
              <a:rPr lang="en-US" sz="2000" dirty="0">
                <a:solidFill>
                  <a:schemeClr val="accent6">
                    <a:lumMod val="40000"/>
                    <a:lumOff val="60000"/>
                  </a:schemeClr>
                </a:solidFill>
                <a:latin typeface="Arial" panose="020B0604020202020204" pitchFamily="34" charset="0"/>
                <a:cs typeface="Arial" panose="020B0604020202020204" pitchFamily="34" charset="0"/>
              </a:rPr>
              <a:t>IMpower-010</a:t>
            </a:r>
          </a:p>
          <a:p>
            <a:pPr algn="ctr"/>
            <a:r>
              <a:rPr lang="en-US" sz="2000" dirty="0">
                <a:solidFill>
                  <a:schemeClr val="accent6">
                    <a:lumMod val="40000"/>
                    <a:lumOff val="60000"/>
                  </a:schemeClr>
                </a:solidFill>
                <a:latin typeface="Arial" panose="020B0604020202020204" pitchFamily="34" charset="0"/>
                <a:cs typeface="Arial" panose="020B0604020202020204" pitchFamily="34" charset="0"/>
              </a:rPr>
              <a:t>KEYNOTE-091</a:t>
            </a:r>
          </a:p>
        </p:txBody>
      </p:sp>
      <p:sp>
        <p:nvSpPr>
          <p:cNvPr id="23" name="TextBox 22">
            <a:extLst>
              <a:ext uri="{FF2B5EF4-FFF2-40B4-BE49-F238E27FC236}">
                <a16:creationId xmlns:a16="http://schemas.microsoft.com/office/drawing/2014/main" id="{ED55423A-C94E-D30B-CAFE-63BAC96821CC}"/>
              </a:ext>
            </a:extLst>
          </p:cNvPr>
          <p:cNvSpPr txBox="1"/>
          <p:nvPr/>
        </p:nvSpPr>
        <p:spPr>
          <a:xfrm>
            <a:off x="9344753" y="3380756"/>
            <a:ext cx="280349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latin typeface="Arial" panose="020B0604020202020204" pitchFamily="34" charset="0"/>
                <a:cs typeface="Arial" panose="020B0604020202020204" pitchFamily="34" charset="0"/>
              </a:rPr>
              <a:t>pCR rates= 17.2-24.9%</a:t>
            </a:r>
          </a:p>
          <a:p>
            <a:pPr algn="ctr"/>
            <a:r>
              <a:rPr lang="en-US" b="1" dirty="0">
                <a:latin typeface="Arial" panose="020B0604020202020204" pitchFamily="34" charset="0"/>
                <a:cs typeface="Arial" panose="020B0604020202020204" pitchFamily="34" charset="0"/>
              </a:rPr>
              <a:t>MPR rates= 30.2-48.5%</a:t>
            </a:r>
          </a:p>
        </p:txBody>
      </p:sp>
      <p:cxnSp>
        <p:nvCxnSpPr>
          <p:cNvPr id="26" name="Connector: Curved 25">
            <a:extLst>
              <a:ext uri="{FF2B5EF4-FFF2-40B4-BE49-F238E27FC236}">
                <a16:creationId xmlns:a16="http://schemas.microsoft.com/office/drawing/2014/main" id="{E86B83C4-1D0F-A6B9-2C1F-603C9A097E46}"/>
              </a:ext>
            </a:extLst>
          </p:cNvPr>
          <p:cNvCxnSpPr>
            <a:cxnSpLocks/>
          </p:cNvCxnSpPr>
          <p:nvPr/>
        </p:nvCxnSpPr>
        <p:spPr>
          <a:xfrm flipV="1">
            <a:off x="8444089" y="4088642"/>
            <a:ext cx="3048000" cy="2234643"/>
          </a:xfrm>
          <a:prstGeom prst="curvedConnector3">
            <a:avLst>
              <a:gd name="adj1" fmla="val 100000"/>
            </a:avLst>
          </a:prstGeom>
          <a:ln w="38100" cap="sq">
            <a:solidFill>
              <a:schemeClr val="tx1"/>
            </a:solidFill>
            <a:prstDash val="dash"/>
            <a:round/>
            <a:headEnd type="none" w="sm" len="lg"/>
            <a:tailEnd type="arrow"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7DADA6A-B612-36D4-8520-6F2412831713}"/>
              </a:ext>
            </a:extLst>
          </p:cNvPr>
          <p:cNvCxnSpPr/>
          <p:nvPr/>
        </p:nvCxnSpPr>
        <p:spPr>
          <a:xfrm>
            <a:off x="8624711" y="3680178"/>
            <a:ext cx="598311"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400672"/>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AD431-93F8-8292-6630-F8E24FAF5B36}"/>
              </a:ext>
            </a:extLst>
          </p:cNvPr>
          <p:cNvSpPr>
            <a:spLocks noGrp="1"/>
          </p:cNvSpPr>
          <p:nvPr>
            <p:ph type="sldNum" sz="quarter" idx="12"/>
          </p:nvPr>
        </p:nvSpPr>
        <p:spPr/>
        <p:txBody>
          <a:bodyPr/>
          <a:lstStyle/>
          <a:p>
            <a:fld id="{6BA4E481-929C-6B40-8F72-F01C1848538C}" type="slidenum">
              <a:rPr lang="en-US" smtClean="0"/>
              <a:pPr/>
              <a:t>36</a:t>
            </a:fld>
            <a:endParaRPr lang="en-US" dirty="0"/>
          </a:p>
        </p:txBody>
      </p:sp>
      <p:sp>
        <p:nvSpPr>
          <p:cNvPr id="8" name="Title 7">
            <a:extLst>
              <a:ext uri="{FF2B5EF4-FFF2-40B4-BE49-F238E27FC236}">
                <a16:creationId xmlns:a16="http://schemas.microsoft.com/office/drawing/2014/main" id="{62D9297F-90EC-4674-1CF1-50CE5BBD4137}"/>
              </a:ext>
            </a:extLst>
          </p:cNvPr>
          <p:cNvSpPr>
            <a:spLocks noGrp="1"/>
          </p:cNvSpPr>
          <p:nvPr>
            <p:ph type="title"/>
          </p:nvPr>
        </p:nvSpPr>
        <p:spPr/>
        <p:txBody>
          <a:bodyPr/>
          <a:lstStyle/>
          <a:p>
            <a:r>
              <a:rPr lang="en-US" b="0" dirty="0" err="1"/>
              <a:t>Neotorch</a:t>
            </a:r>
            <a:r>
              <a:rPr lang="en-US" b="0" dirty="0"/>
              <a:t>:</a:t>
            </a:r>
            <a:r>
              <a:rPr lang="en-US" dirty="0"/>
              <a:t> </a:t>
            </a:r>
            <a:r>
              <a:rPr lang="en-US" b="0" dirty="0"/>
              <a:t>EFS based on pCR and MPR</a:t>
            </a:r>
          </a:p>
        </p:txBody>
      </p:sp>
      <p:pic>
        <p:nvPicPr>
          <p:cNvPr id="12" name="Picture 11">
            <a:extLst>
              <a:ext uri="{FF2B5EF4-FFF2-40B4-BE49-F238E27FC236}">
                <a16:creationId xmlns:a16="http://schemas.microsoft.com/office/drawing/2014/main" id="{BD1FFE7E-8925-0214-C777-DC95EAB48040}"/>
              </a:ext>
            </a:extLst>
          </p:cNvPr>
          <p:cNvPicPr>
            <a:picLocks noChangeAspect="1"/>
          </p:cNvPicPr>
          <p:nvPr/>
        </p:nvPicPr>
        <p:blipFill>
          <a:blip r:embed="rId3"/>
          <a:stretch>
            <a:fillRect/>
          </a:stretch>
        </p:blipFill>
        <p:spPr>
          <a:xfrm>
            <a:off x="-24714" y="1499931"/>
            <a:ext cx="6133877" cy="4174654"/>
          </a:xfrm>
          <a:prstGeom prst="rect">
            <a:avLst/>
          </a:prstGeom>
        </p:spPr>
      </p:pic>
      <p:sp>
        <p:nvSpPr>
          <p:cNvPr id="14" name="TextBox 13">
            <a:extLst>
              <a:ext uri="{FF2B5EF4-FFF2-40B4-BE49-F238E27FC236}">
                <a16:creationId xmlns:a16="http://schemas.microsoft.com/office/drawing/2014/main" id="{B4E4C790-AF93-A833-C018-523A006382C5}"/>
              </a:ext>
            </a:extLst>
          </p:cNvPr>
          <p:cNvSpPr txBox="1"/>
          <p:nvPr/>
        </p:nvSpPr>
        <p:spPr>
          <a:xfrm>
            <a:off x="5606724" y="6115206"/>
            <a:ext cx="6107288" cy="400110"/>
          </a:xfrm>
          <a:prstGeom prst="rect">
            <a:avLst/>
          </a:prstGeom>
          <a:noFill/>
        </p:spPr>
        <p:txBody>
          <a:bodyPr wrap="square">
            <a:spAutoFit/>
          </a:bodyPr>
          <a:lstStyle/>
          <a:p>
            <a:pPr algn="r"/>
            <a:r>
              <a:rPr lang="en-US" sz="2000" b="0" i="0" dirty="0">
                <a:solidFill>
                  <a:srgbClr val="333333"/>
                </a:solidFill>
                <a:effectLst/>
                <a:highlight>
                  <a:srgbClr val="FFFFFF"/>
                </a:highlight>
                <a:latin typeface="Franklin Gothic Book" panose="020B0503020102020204" pitchFamily="34" charset="0"/>
              </a:rPr>
              <a:t>Lu S</a:t>
            </a:r>
            <a:r>
              <a:rPr lang="en-US" sz="2000" dirty="0">
                <a:solidFill>
                  <a:srgbClr val="333333"/>
                </a:solidFill>
                <a:highlight>
                  <a:srgbClr val="FFFFFF"/>
                </a:highlight>
                <a:latin typeface="Franklin Gothic Book" panose="020B0503020102020204" pitchFamily="34" charset="0"/>
              </a:rPr>
              <a:t> et al. </a:t>
            </a:r>
            <a:r>
              <a:rPr lang="en-US" sz="2000" b="0" i="1" dirty="0">
                <a:solidFill>
                  <a:srgbClr val="333333"/>
                </a:solidFill>
                <a:effectLst/>
                <a:highlight>
                  <a:srgbClr val="FFFFFF"/>
                </a:highlight>
                <a:latin typeface="Franklin Gothic Book" panose="020B0503020102020204" pitchFamily="34" charset="0"/>
              </a:rPr>
              <a:t>JAMA.</a:t>
            </a:r>
            <a:r>
              <a:rPr lang="en-US" sz="2000" b="0" i="0" dirty="0">
                <a:solidFill>
                  <a:srgbClr val="333333"/>
                </a:solidFill>
                <a:effectLst/>
                <a:highlight>
                  <a:srgbClr val="FFFFFF"/>
                </a:highlight>
                <a:latin typeface="Franklin Gothic Book" panose="020B0503020102020204" pitchFamily="34" charset="0"/>
              </a:rPr>
              <a:t> 2024</a:t>
            </a:r>
            <a:endParaRPr lang="en-US" sz="2000" dirty="0">
              <a:latin typeface="Franklin Gothic Book" panose="020B0503020102020204" pitchFamily="34" charset="0"/>
            </a:endParaRPr>
          </a:p>
        </p:txBody>
      </p:sp>
      <p:sp>
        <p:nvSpPr>
          <p:cNvPr id="15" name="TextBox 14">
            <a:extLst>
              <a:ext uri="{FF2B5EF4-FFF2-40B4-BE49-F238E27FC236}">
                <a16:creationId xmlns:a16="http://schemas.microsoft.com/office/drawing/2014/main" id="{1BA9B231-F79F-A651-0729-49888E8DF9DE}"/>
              </a:ext>
            </a:extLst>
          </p:cNvPr>
          <p:cNvSpPr txBox="1"/>
          <p:nvPr/>
        </p:nvSpPr>
        <p:spPr>
          <a:xfrm>
            <a:off x="3217202" y="1166834"/>
            <a:ext cx="824089" cy="461665"/>
          </a:xfrm>
          <a:prstGeom prst="rect">
            <a:avLst/>
          </a:prstGeom>
          <a:noFill/>
        </p:spPr>
        <p:txBody>
          <a:bodyPr wrap="square" rtlCol="0">
            <a:spAutoFit/>
          </a:bodyPr>
          <a:lstStyle/>
          <a:p>
            <a:r>
              <a:rPr lang="en-US" sz="2400" b="1" dirty="0">
                <a:latin typeface="Franklin Gothic Book" panose="020B0503020102020204" pitchFamily="34" charset="0"/>
              </a:rPr>
              <a:t>pCR</a:t>
            </a:r>
          </a:p>
        </p:txBody>
      </p:sp>
      <p:sp>
        <p:nvSpPr>
          <p:cNvPr id="16" name="TextBox 15">
            <a:extLst>
              <a:ext uri="{FF2B5EF4-FFF2-40B4-BE49-F238E27FC236}">
                <a16:creationId xmlns:a16="http://schemas.microsoft.com/office/drawing/2014/main" id="{9E7F9A8D-067A-C7D3-9771-469381AA5EAA}"/>
              </a:ext>
            </a:extLst>
          </p:cNvPr>
          <p:cNvSpPr txBox="1"/>
          <p:nvPr/>
        </p:nvSpPr>
        <p:spPr>
          <a:xfrm>
            <a:off x="8753043" y="1166834"/>
            <a:ext cx="824089" cy="461665"/>
          </a:xfrm>
          <a:prstGeom prst="rect">
            <a:avLst/>
          </a:prstGeom>
          <a:noFill/>
        </p:spPr>
        <p:txBody>
          <a:bodyPr wrap="square" rtlCol="0">
            <a:spAutoFit/>
          </a:bodyPr>
          <a:lstStyle/>
          <a:p>
            <a:r>
              <a:rPr lang="en-US" sz="2400" b="1" dirty="0">
                <a:latin typeface="Franklin Gothic Book" panose="020B0503020102020204" pitchFamily="34" charset="0"/>
              </a:rPr>
              <a:t>MPR</a:t>
            </a:r>
          </a:p>
        </p:txBody>
      </p:sp>
      <p:pic>
        <p:nvPicPr>
          <p:cNvPr id="18" name="Picture 17">
            <a:extLst>
              <a:ext uri="{FF2B5EF4-FFF2-40B4-BE49-F238E27FC236}">
                <a16:creationId xmlns:a16="http://schemas.microsoft.com/office/drawing/2014/main" id="{BAB4B072-F697-F88F-E20E-2676D9525461}"/>
              </a:ext>
            </a:extLst>
          </p:cNvPr>
          <p:cNvPicPr>
            <a:picLocks noChangeAspect="1"/>
          </p:cNvPicPr>
          <p:nvPr/>
        </p:nvPicPr>
        <p:blipFill>
          <a:blip r:embed="rId4"/>
          <a:stretch>
            <a:fillRect/>
          </a:stretch>
        </p:blipFill>
        <p:spPr>
          <a:xfrm>
            <a:off x="6058123" y="1642024"/>
            <a:ext cx="6133877" cy="3890468"/>
          </a:xfrm>
          <a:prstGeom prst="rect">
            <a:avLst/>
          </a:prstGeom>
        </p:spPr>
      </p:pic>
    </p:spTree>
    <p:extLst>
      <p:ext uri="{BB962C8B-B14F-4D97-AF65-F5344CB8AC3E}">
        <p14:creationId xmlns:p14="http://schemas.microsoft.com/office/powerpoint/2010/main" val="1200418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E1239059-FB55-4ABF-99E5-2818D2921B5E}"/>
              </a:ext>
            </a:extLst>
          </p:cNvPr>
          <p:cNvSpPr>
            <a:spLocks noGrp="1" noChangeArrowheads="1"/>
          </p:cNvSpPr>
          <p:nvPr>
            <p:ph type="title"/>
          </p:nvPr>
        </p:nvSpPr>
        <p:spPr bwMode="auto">
          <a:xfrm>
            <a:off x="190709" y="228600"/>
            <a:ext cx="103632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l" eaLnBrk="1" hangingPunct="1"/>
            <a:r>
              <a:rPr lang="en-US" altLang="en-US" sz="4000" b="0" dirty="0">
                <a:latin typeface="Arial" panose="020B0604020202020204" pitchFamily="34" charset="0"/>
                <a:cs typeface="Arial" panose="020B0604020202020204" pitchFamily="34" charset="0"/>
              </a:rPr>
              <a:t>Unanswered questions</a:t>
            </a:r>
          </a:p>
        </p:txBody>
      </p:sp>
      <p:sp>
        <p:nvSpPr>
          <p:cNvPr id="2" name="Rectangle 3">
            <a:extLst>
              <a:ext uri="{FF2B5EF4-FFF2-40B4-BE49-F238E27FC236}">
                <a16:creationId xmlns:a16="http://schemas.microsoft.com/office/drawing/2014/main" id="{B4C0CEE2-4573-48DF-BABA-6C447D6DC9AD}"/>
              </a:ext>
            </a:extLst>
          </p:cNvPr>
          <p:cNvSpPr>
            <a:spLocks noGrp="1" noChangeArrowheads="1"/>
          </p:cNvSpPr>
          <p:nvPr>
            <p:ph type="body" idx="1"/>
          </p:nvPr>
        </p:nvSpPr>
        <p:spPr bwMode="auto">
          <a:xfrm>
            <a:off x="190709" y="1041400"/>
            <a:ext cx="11063607" cy="4757516"/>
          </a:xfrm>
        </p:spPr>
        <p:txBody>
          <a:bodyPr vert="horz" wrap="square" lIns="121920" tIns="60960" rIns="121920" bIns="60960" numCol="1" rtlCol="0" anchor="t" anchorCtr="0" compatLnSpc="1">
            <a:prstTxWarp prst="textNoShape">
              <a:avLst/>
            </a:prstTxWarp>
            <a:noAutofit/>
          </a:bodyPr>
          <a:lstStyle/>
          <a:p>
            <a:pPr marL="285750" indent="-285750">
              <a:buFont typeface="Arial" panose="020B0604020202020204" pitchFamily="34" charset="0"/>
              <a:buChar char="•"/>
            </a:pPr>
            <a:r>
              <a:rPr lang="en-US" dirty="0">
                <a:solidFill>
                  <a:schemeClr val="tx2">
                    <a:lumMod val="60000"/>
                    <a:lumOff val="40000"/>
                  </a:schemeClr>
                </a:solidFill>
              </a:rPr>
              <a:t>Tumor-informed</a:t>
            </a:r>
            <a:r>
              <a:rPr lang="en-US" dirty="0">
                <a:solidFill>
                  <a:srgbClr val="00161E"/>
                </a:solidFill>
              </a:rPr>
              <a:t> vs. </a:t>
            </a:r>
            <a:r>
              <a:rPr lang="en-US" dirty="0">
                <a:solidFill>
                  <a:schemeClr val="tx2">
                    <a:lumMod val="60000"/>
                    <a:lumOff val="40000"/>
                  </a:schemeClr>
                </a:solidFill>
              </a:rPr>
              <a:t>tumor-naïve assays</a:t>
            </a:r>
            <a:r>
              <a:rPr lang="en-US" dirty="0">
                <a:solidFill>
                  <a:srgbClr val="00161E"/>
                </a:solidFill>
              </a:rPr>
              <a:t>– which one is better?</a:t>
            </a:r>
          </a:p>
          <a:p>
            <a:pPr marL="285750" indent="-285750">
              <a:buFont typeface="Arial" panose="020B0604020202020204" pitchFamily="34" charset="0"/>
              <a:buChar char="•"/>
            </a:pPr>
            <a:endParaRPr lang="en-US" sz="1000" dirty="0">
              <a:solidFill>
                <a:srgbClr val="00161E"/>
              </a:solidFill>
            </a:endParaRPr>
          </a:p>
          <a:p>
            <a:pPr marL="285750" indent="-285750">
              <a:buFont typeface="Arial" panose="020B0604020202020204" pitchFamily="34" charset="0"/>
              <a:buChar char="•"/>
            </a:pPr>
            <a:r>
              <a:rPr lang="en-US" sz="2800" dirty="0">
                <a:solidFill>
                  <a:srgbClr val="00161E"/>
                </a:solidFill>
              </a:rPr>
              <a:t>How many </a:t>
            </a:r>
            <a:r>
              <a:rPr lang="en-US" sz="2800" dirty="0">
                <a:solidFill>
                  <a:schemeClr val="tx2">
                    <a:lumMod val="60000"/>
                    <a:lumOff val="40000"/>
                  </a:schemeClr>
                </a:solidFill>
              </a:rPr>
              <a:t>timepoints</a:t>
            </a:r>
            <a:r>
              <a:rPr lang="en-US" sz="2800" dirty="0">
                <a:solidFill>
                  <a:srgbClr val="00161E"/>
                </a:solidFill>
              </a:rPr>
              <a:t> should we use to guide treatment </a:t>
            </a:r>
            <a:r>
              <a:rPr lang="en-US" sz="2800" dirty="0">
                <a:solidFill>
                  <a:schemeClr val="tx2">
                    <a:lumMod val="60000"/>
                    <a:lumOff val="40000"/>
                  </a:schemeClr>
                </a:solidFill>
              </a:rPr>
              <a:t>escalation or de-escalation </a:t>
            </a:r>
            <a:r>
              <a:rPr lang="en-US" sz="2800" dirty="0">
                <a:solidFill>
                  <a:srgbClr val="00161E"/>
                </a:solidFill>
              </a:rPr>
              <a:t>in trials and clinical practice?</a:t>
            </a:r>
          </a:p>
          <a:p>
            <a:pPr marL="285750" indent="-285750">
              <a:buFont typeface="Arial" panose="020B0604020202020204" pitchFamily="34" charset="0"/>
              <a:buChar char="•"/>
            </a:pPr>
            <a:endParaRPr lang="en-US" sz="1000" dirty="0">
              <a:solidFill>
                <a:srgbClr val="00161E"/>
              </a:solidFill>
            </a:endParaRPr>
          </a:p>
          <a:p>
            <a:pPr marL="285750" indent="-285750">
              <a:buFont typeface="Arial" panose="020B0604020202020204" pitchFamily="34" charset="0"/>
              <a:buChar char="•"/>
            </a:pPr>
            <a:r>
              <a:rPr lang="en-US" altLang="en-US" dirty="0">
                <a:solidFill>
                  <a:srgbClr val="00161E"/>
                </a:solidFill>
                <a:latin typeface="Arial" panose="020B0604020202020204" pitchFamily="34" charset="0"/>
                <a:cs typeface="Times" panose="02020603050405020304" pitchFamily="18" charset="0"/>
              </a:rPr>
              <a:t>Will treatment </a:t>
            </a:r>
            <a:r>
              <a:rPr lang="en-US" altLang="en-US" dirty="0">
                <a:solidFill>
                  <a:schemeClr val="tx1">
                    <a:lumMod val="60000"/>
                    <a:lumOff val="40000"/>
                  </a:schemeClr>
                </a:solidFill>
                <a:latin typeface="Arial" panose="020B0604020202020204" pitchFamily="34" charset="0"/>
                <a:cs typeface="Times" panose="02020603050405020304" pitchFamily="18" charset="0"/>
              </a:rPr>
              <a:t>de-escalation</a:t>
            </a:r>
            <a:r>
              <a:rPr lang="en-US" altLang="en-US" dirty="0">
                <a:solidFill>
                  <a:srgbClr val="00161E"/>
                </a:solidFill>
                <a:latin typeface="Arial" panose="020B0604020202020204" pitchFamily="34" charset="0"/>
                <a:cs typeface="Times" panose="02020603050405020304" pitchFamily="18" charset="0"/>
              </a:rPr>
              <a:t> based on </a:t>
            </a:r>
            <a:r>
              <a:rPr lang="en-US" altLang="en-US" dirty="0">
                <a:solidFill>
                  <a:schemeClr val="tx1">
                    <a:lumMod val="60000"/>
                    <a:lumOff val="40000"/>
                  </a:schemeClr>
                </a:solidFill>
                <a:latin typeface="Arial" panose="020B0604020202020204" pitchFamily="34" charset="0"/>
                <a:cs typeface="Times" panose="02020603050405020304" pitchFamily="18" charset="0"/>
              </a:rPr>
              <a:t>MRD status </a:t>
            </a:r>
            <a:r>
              <a:rPr lang="en-US" altLang="en-US" dirty="0">
                <a:solidFill>
                  <a:srgbClr val="00161E"/>
                </a:solidFill>
                <a:latin typeface="Arial" panose="020B0604020202020204" pitchFamily="34" charset="0"/>
                <a:cs typeface="Times" panose="02020603050405020304" pitchFamily="18" charset="0"/>
              </a:rPr>
              <a:t>be </a:t>
            </a:r>
            <a:r>
              <a:rPr lang="en-US" altLang="en-US" dirty="0">
                <a:solidFill>
                  <a:schemeClr val="tx1">
                    <a:lumMod val="60000"/>
                    <a:lumOff val="40000"/>
                  </a:schemeClr>
                </a:solidFill>
                <a:latin typeface="Arial" panose="020B0604020202020204" pitchFamily="34" charset="0"/>
                <a:cs typeface="Times" panose="02020603050405020304" pitchFamily="18" charset="0"/>
              </a:rPr>
              <a:t>equal to SOC</a:t>
            </a:r>
            <a:r>
              <a:rPr lang="en-US" altLang="en-US" dirty="0">
                <a:solidFill>
                  <a:srgbClr val="00161E"/>
                </a:solidFill>
                <a:latin typeface="Arial" panose="020B0604020202020204" pitchFamily="34" charset="0"/>
                <a:cs typeface="Times" panose="02020603050405020304" pitchFamily="18" charset="0"/>
              </a:rPr>
              <a:t>?</a:t>
            </a:r>
          </a:p>
          <a:p>
            <a:pPr marL="285750" indent="-285750">
              <a:buFont typeface="Arial" panose="020B0604020202020204" pitchFamily="34" charset="0"/>
              <a:buChar char="•"/>
            </a:pPr>
            <a:endParaRPr lang="en-US" altLang="en-US" sz="1000" dirty="0">
              <a:solidFill>
                <a:srgbClr val="00161E"/>
              </a:solidFill>
              <a:latin typeface="Arial" panose="020B0604020202020204" pitchFamily="34" charset="0"/>
              <a:cs typeface="Times" panose="02020603050405020304" pitchFamily="18" charset="0"/>
            </a:endParaRPr>
          </a:p>
          <a:p>
            <a:pPr marL="285750" indent="-285750"/>
            <a:r>
              <a:rPr lang="en-US" altLang="en-US" dirty="0">
                <a:solidFill>
                  <a:srgbClr val="00161E"/>
                </a:solidFill>
                <a:cs typeface="Times" panose="02020603050405020304" pitchFamily="18" charset="0"/>
              </a:rPr>
              <a:t>Will treatment </a:t>
            </a:r>
            <a:r>
              <a:rPr lang="en-US" altLang="en-US" dirty="0">
                <a:solidFill>
                  <a:schemeClr val="tx1">
                    <a:lumMod val="60000"/>
                    <a:lumOff val="40000"/>
                  </a:schemeClr>
                </a:solidFill>
                <a:cs typeface="Times" panose="02020603050405020304" pitchFamily="18" charset="0"/>
              </a:rPr>
              <a:t>escalation</a:t>
            </a:r>
            <a:r>
              <a:rPr lang="en-US" altLang="en-US" dirty="0">
                <a:solidFill>
                  <a:srgbClr val="00161E"/>
                </a:solidFill>
                <a:cs typeface="Times" panose="02020603050405020304" pitchFamily="18" charset="0"/>
              </a:rPr>
              <a:t> based </a:t>
            </a:r>
            <a:r>
              <a:rPr lang="en-US" altLang="en-US" dirty="0">
                <a:solidFill>
                  <a:schemeClr val="tx1">
                    <a:lumMod val="60000"/>
                    <a:lumOff val="40000"/>
                  </a:schemeClr>
                </a:solidFill>
                <a:cs typeface="Times" panose="02020603050405020304" pitchFamily="18" charset="0"/>
              </a:rPr>
              <a:t>MRD status</a:t>
            </a:r>
            <a:r>
              <a:rPr lang="en-US" altLang="en-US" dirty="0">
                <a:solidFill>
                  <a:srgbClr val="00161E"/>
                </a:solidFill>
                <a:cs typeface="Times" panose="02020603050405020304" pitchFamily="18" charset="0"/>
              </a:rPr>
              <a:t> </a:t>
            </a:r>
            <a:r>
              <a:rPr lang="en-US" altLang="en-US" dirty="0">
                <a:solidFill>
                  <a:schemeClr val="tx1">
                    <a:lumMod val="60000"/>
                    <a:lumOff val="40000"/>
                  </a:schemeClr>
                </a:solidFill>
                <a:cs typeface="Times" panose="02020603050405020304" pitchFamily="18" charset="0"/>
              </a:rPr>
              <a:t>improve DFS </a:t>
            </a:r>
            <a:r>
              <a:rPr lang="en-US" altLang="en-US" dirty="0">
                <a:solidFill>
                  <a:srgbClr val="00161E"/>
                </a:solidFill>
                <a:cs typeface="Times" panose="02020603050405020304" pitchFamily="18" charset="0"/>
              </a:rPr>
              <a:t>and </a:t>
            </a:r>
            <a:r>
              <a:rPr lang="en-US" altLang="en-US" dirty="0">
                <a:solidFill>
                  <a:schemeClr val="tx1">
                    <a:lumMod val="60000"/>
                    <a:lumOff val="40000"/>
                  </a:schemeClr>
                </a:solidFill>
                <a:cs typeface="Times" panose="02020603050405020304" pitchFamily="18" charset="0"/>
              </a:rPr>
              <a:t>OS</a:t>
            </a:r>
            <a:r>
              <a:rPr lang="en-US" altLang="en-US" dirty="0">
                <a:solidFill>
                  <a:srgbClr val="00161E"/>
                </a:solidFill>
                <a:cs typeface="Times" panose="02020603050405020304" pitchFamily="18" charset="0"/>
              </a:rPr>
              <a:t>?</a:t>
            </a:r>
          </a:p>
          <a:p>
            <a:pPr marL="0" indent="0">
              <a:buNone/>
            </a:pPr>
            <a:endParaRPr lang="en-US" altLang="en-US" dirty="0">
              <a:solidFill>
                <a:srgbClr val="000000"/>
              </a:solidFill>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2667" dirty="0">
              <a:latin typeface="Arial" panose="020B0604020202020204" pitchFamily="34" charset="0"/>
              <a:cs typeface="Times" panose="02020603050405020304" pitchFamily="18" charset="0"/>
            </a:endParaRPr>
          </a:p>
          <a:p>
            <a:pPr marL="0" indent="0">
              <a:buNone/>
              <a:defRPr/>
            </a:pPr>
            <a:endParaRPr lang="en-US" altLang="en-US" sz="3200" dirty="0">
              <a:latin typeface="Times" panose="02020603050405020304" pitchFamily="18" charset="0"/>
              <a:cs typeface="Times" panose="02020603050405020304" pitchFamily="18" charset="0"/>
            </a:endParaRPr>
          </a:p>
          <a:p>
            <a:pPr marL="0" indent="0" eaLnBrk="1" hangingPunct="1">
              <a:buNone/>
              <a:defRPr/>
            </a:pPr>
            <a:endParaRPr lang="en-US" altLang="en-US" sz="32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0F6F3661-1503-424D-A509-26A746986851}"/>
              </a:ext>
            </a:extLst>
          </p:cNvPr>
          <p:cNvSpPr>
            <a:spLocks noGrp="1"/>
          </p:cNvSpPr>
          <p:nvPr>
            <p:ph type="sldNum" sz="quarter" idx="12"/>
          </p:nvPr>
        </p:nvSpPr>
        <p:spPr>
          <a:xfrm>
            <a:off x="8149573" y="6356350"/>
            <a:ext cx="3906159" cy="365125"/>
          </a:xfrm>
        </p:spPr>
        <p:txBody>
          <a:bodyPr/>
          <a:lstStyle/>
          <a:p>
            <a:pPr algn="r"/>
            <a:fld id="{6BA4E481-929C-6B40-8F72-F01C1848538C}" type="slidenum">
              <a:rPr lang="en-US" smtClean="0"/>
              <a:pPr algn="r"/>
              <a:t>37</a:t>
            </a:fld>
            <a:endParaRPr lang="en-US" dirty="0"/>
          </a:p>
        </p:txBody>
      </p:sp>
    </p:spTree>
    <p:extLst>
      <p:ext uri="{BB962C8B-B14F-4D97-AF65-F5344CB8AC3E}">
        <p14:creationId xmlns:p14="http://schemas.microsoft.com/office/powerpoint/2010/main" val="292354945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69BAD7-57AE-7EB8-FA73-07C7F3FEFF7C}"/>
              </a:ext>
            </a:extLst>
          </p:cNvPr>
          <p:cNvSpPr>
            <a:spLocks noGrp="1"/>
          </p:cNvSpPr>
          <p:nvPr>
            <p:ph type="sldNum" sz="quarter" idx="12"/>
          </p:nvPr>
        </p:nvSpPr>
        <p:spPr/>
        <p:txBody>
          <a:bodyPr/>
          <a:lstStyle/>
          <a:p>
            <a:fld id="{6BA4E481-929C-6B40-8F72-F01C1848538C}" type="slidenum">
              <a:rPr lang="en-US" smtClean="0"/>
              <a:t>38</a:t>
            </a:fld>
            <a:endParaRPr lang="en-US" dirty="0"/>
          </a:p>
        </p:txBody>
      </p:sp>
      <p:sp>
        <p:nvSpPr>
          <p:cNvPr id="3" name="Rectangle 2">
            <a:extLst>
              <a:ext uri="{FF2B5EF4-FFF2-40B4-BE49-F238E27FC236}">
                <a16:creationId xmlns:a16="http://schemas.microsoft.com/office/drawing/2014/main" id="{E483AA19-19D4-4F8F-1857-70A6313EFCCD}"/>
              </a:ext>
            </a:extLst>
          </p:cNvPr>
          <p:cNvSpPr txBox="1">
            <a:spLocks noChangeArrowheads="1"/>
          </p:cNvSpPr>
          <p:nvPr/>
        </p:nvSpPr>
        <p:spPr bwMode="auto">
          <a:xfrm>
            <a:off x="190709" y="228600"/>
            <a:ext cx="10363200" cy="812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algn="l" defTabSz="914400" rtl="0" eaLnBrk="1" latinLnBrk="0" hangingPunct="1">
              <a:lnSpc>
                <a:spcPct val="90000"/>
              </a:lnSpc>
              <a:spcBef>
                <a:spcPct val="0"/>
              </a:spcBef>
              <a:buNone/>
              <a:defRPr sz="3600" b="0" i="0" kern="1200" spc="0">
                <a:solidFill>
                  <a:schemeClr val="tx2"/>
                </a:solidFill>
                <a:latin typeface="Franklin Gothic Book" panose="020B0503020102020204" pitchFamily="34" charset="0"/>
                <a:ea typeface="+mj-ea"/>
                <a:cs typeface="+mj-cs"/>
              </a:defRPr>
            </a:lvl1pPr>
          </a:lstStyle>
          <a:p>
            <a:r>
              <a:rPr lang="en-US" altLang="en-US" sz="2800" dirty="0">
                <a:latin typeface="Arial" panose="020B0604020202020204" pitchFamily="34" charset="0"/>
                <a:cs typeface="Arial" panose="020B0604020202020204" pitchFamily="34" charset="0"/>
              </a:rPr>
              <a:t>How do I treat ctDNA positive after a complete resection?</a:t>
            </a:r>
          </a:p>
        </p:txBody>
      </p:sp>
      <p:sp>
        <p:nvSpPr>
          <p:cNvPr id="4" name="TextBox 3">
            <a:extLst>
              <a:ext uri="{FF2B5EF4-FFF2-40B4-BE49-F238E27FC236}">
                <a16:creationId xmlns:a16="http://schemas.microsoft.com/office/drawing/2014/main" id="{B9E1EDD6-E66F-3310-2360-18E309CCA7E6}"/>
              </a:ext>
            </a:extLst>
          </p:cNvPr>
          <p:cNvSpPr txBox="1"/>
          <p:nvPr/>
        </p:nvSpPr>
        <p:spPr>
          <a:xfrm>
            <a:off x="301557" y="935928"/>
            <a:ext cx="10885252" cy="400110"/>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I do not order </a:t>
            </a:r>
            <a:r>
              <a:rPr lang="en-US" sz="2000" b="1" dirty="0">
                <a:solidFill>
                  <a:srgbClr val="C00000"/>
                </a:solidFill>
                <a:latin typeface="Arial" panose="020B0604020202020204" pitchFamily="34" charset="0"/>
                <a:cs typeface="Arial" panose="020B0604020202020204" pitchFamily="34" charset="0"/>
              </a:rPr>
              <a:t>ctDNA</a:t>
            </a:r>
            <a:r>
              <a:rPr lang="en-US" b="1" dirty="0">
                <a:solidFill>
                  <a:srgbClr val="C00000"/>
                </a:solidFill>
                <a:latin typeface="Arial" panose="020B0604020202020204" pitchFamily="34" charset="0"/>
                <a:cs typeface="Arial" panose="020B0604020202020204" pitchFamily="34" charset="0"/>
              </a:rPr>
              <a:t> in the MRD setting given assay limitations and lack of proven clinical utility</a:t>
            </a:r>
          </a:p>
        </p:txBody>
      </p:sp>
      <p:sp>
        <p:nvSpPr>
          <p:cNvPr id="5" name="TextBox 4">
            <a:extLst>
              <a:ext uri="{FF2B5EF4-FFF2-40B4-BE49-F238E27FC236}">
                <a16:creationId xmlns:a16="http://schemas.microsoft.com/office/drawing/2014/main" id="{3EC6C388-9127-82D9-DE72-9A6EC7027F41}"/>
              </a:ext>
            </a:extLst>
          </p:cNvPr>
          <p:cNvSpPr txBox="1"/>
          <p:nvPr/>
        </p:nvSpPr>
        <p:spPr>
          <a:xfrm>
            <a:off x="301557" y="1562986"/>
            <a:ext cx="1088525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If you choose to order ctDNA in the post-op setting, what would I recommend?</a:t>
            </a:r>
          </a:p>
        </p:txBody>
      </p:sp>
      <p:sp>
        <p:nvSpPr>
          <p:cNvPr id="6" name="TextBox 5">
            <a:extLst>
              <a:ext uri="{FF2B5EF4-FFF2-40B4-BE49-F238E27FC236}">
                <a16:creationId xmlns:a16="http://schemas.microsoft.com/office/drawing/2014/main" id="{5127089B-4B2F-BF5C-8994-DDC4807BE95F}"/>
              </a:ext>
            </a:extLst>
          </p:cNvPr>
          <p:cNvSpPr txBox="1"/>
          <p:nvPr/>
        </p:nvSpPr>
        <p:spPr>
          <a:xfrm>
            <a:off x="468548" y="2030819"/>
            <a:ext cx="1088525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Obtain a </a:t>
            </a:r>
            <a:r>
              <a:rPr lang="en-US" sz="2000" dirty="0">
                <a:solidFill>
                  <a:schemeClr val="tx2">
                    <a:lumMod val="60000"/>
                    <a:lumOff val="40000"/>
                  </a:schemeClr>
                </a:solidFill>
                <a:latin typeface="Arial" panose="020B0604020202020204" pitchFamily="34" charset="0"/>
                <a:cs typeface="Arial" panose="020B0604020202020204" pitchFamily="34" charset="0"/>
              </a:rPr>
              <a:t>pre-neoadjuvant or pre-surgical </a:t>
            </a:r>
            <a:r>
              <a:rPr lang="en-US" sz="2000" dirty="0">
                <a:latin typeface="Arial" panose="020B0604020202020204" pitchFamily="34" charset="0"/>
                <a:cs typeface="Arial" panose="020B0604020202020204" pitchFamily="34" charset="0"/>
              </a:rPr>
              <a:t>blood specimen for </a:t>
            </a:r>
            <a:r>
              <a:rPr lang="en-US" sz="2000" dirty="0">
                <a:solidFill>
                  <a:schemeClr val="tx2">
                    <a:lumMod val="60000"/>
                    <a:lumOff val="40000"/>
                  </a:schemeClr>
                </a:solidFill>
                <a:latin typeface="Arial" panose="020B0604020202020204" pitchFamily="34" charset="0"/>
                <a:cs typeface="Arial" panose="020B0604020202020204" pitchFamily="34" charset="0"/>
              </a:rPr>
              <a:t>ctDNA</a:t>
            </a:r>
            <a:r>
              <a:rPr lang="en-US" sz="2000" dirty="0">
                <a:latin typeface="Arial" panose="020B0604020202020204" pitchFamily="34" charset="0"/>
                <a:cs typeface="Arial" panose="020B0604020202020204" pitchFamily="34" charset="0"/>
              </a:rPr>
              <a:t> analysis</a:t>
            </a:r>
            <a:r>
              <a:rPr lang="en-US" sz="2000" dirty="0">
                <a:latin typeface="Arial" panose="020B0604020202020204" pitchFamily="34" charset="0"/>
                <a:cs typeface="Arial" panose="020B0604020202020204" pitchFamily="34" charset="0"/>
                <a:sym typeface="Wingdings" panose="05000000000000000000" pitchFamily="2" charset="2"/>
              </a:rPr>
              <a:t></a:t>
            </a:r>
            <a:r>
              <a:rPr lang="en-US" sz="2000" dirty="0">
                <a:latin typeface="Arial" panose="020B0604020202020204" pitchFamily="34" charset="0"/>
                <a:cs typeface="Arial" panose="020B0604020202020204" pitchFamily="34" charset="0"/>
              </a:rPr>
              <a:t> ctDNA </a:t>
            </a:r>
            <a:r>
              <a:rPr lang="en-US" sz="2000" dirty="0">
                <a:solidFill>
                  <a:srgbClr val="C00000"/>
                </a:solidFill>
                <a:latin typeface="Arial" panose="020B0604020202020204" pitchFamily="34" charset="0"/>
                <a:cs typeface="Arial" panose="020B0604020202020204" pitchFamily="34" charset="0"/>
              </a:rPr>
              <a:t>dynamics matter </a:t>
            </a:r>
            <a:r>
              <a:rPr lang="en-US" sz="2000" dirty="0">
                <a:latin typeface="Arial" panose="020B0604020202020204" pitchFamily="34" charset="0"/>
                <a:cs typeface="Arial" panose="020B0604020202020204" pitchFamily="34" charset="0"/>
              </a:rPr>
              <a:t>for risk stratification</a:t>
            </a:r>
          </a:p>
        </p:txBody>
      </p:sp>
      <p:sp>
        <p:nvSpPr>
          <p:cNvPr id="7" name="TextBox 6">
            <a:extLst>
              <a:ext uri="{FF2B5EF4-FFF2-40B4-BE49-F238E27FC236}">
                <a16:creationId xmlns:a16="http://schemas.microsoft.com/office/drawing/2014/main" id="{386F4019-9A2E-9C79-5236-C0C179ABAE1F}"/>
              </a:ext>
            </a:extLst>
          </p:cNvPr>
          <p:cNvSpPr txBox="1"/>
          <p:nvPr/>
        </p:nvSpPr>
        <p:spPr>
          <a:xfrm>
            <a:off x="468548" y="2829371"/>
            <a:ext cx="1088525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Assess </a:t>
            </a:r>
            <a:r>
              <a:rPr lang="en-US" sz="2000" dirty="0">
                <a:solidFill>
                  <a:schemeClr val="tx2">
                    <a:lumMod val="60000"/>
                    <a:lumOff val="40000"/>
                  </a:schemeClr>
                </a:solidFill>
                <a:latin typeface="Arial" panose="020B0604020202020204" pitchFamily="34" charset="0"/>
                <a:cs typeface="Arial" panose="020B0604020202020204" pitchFamily="34" charset="0"/>
              </a:rPr>
              <a:t>ctDNA after surgery </a:t>
            </a:r>
            <a:r>
              <a:rPr lang="en-US" sz="2000" dirty="0">
                <a:latin typeface="Arial" panose="020B0604020202020204" pitchFamily="34" charset="0"/>
                <a:cs typeface="Arial" panose="020B0604020202020204" pitchFamily="34" charset="0"/>
              </a:rPr>
              <a:t>if you have given neoadjuvant therapy </a:t>
            </a:r>
            <a:r>
              <a:rPr lang="en-US" sz="2000" dirty="0">
                <a:solidFill>
                  <a:schemeClr val="tx2">
                    <a:lumMod val="60000"/>
                    <a:lumOff val="40000"/>
                  </a:schemeClr>
                </a:solidFill>
                <a:latin typeface="Arial" panose="020B0604020202020204" pitchFamily="34" charset="0"/>
                <a:cs typeface="Arial" panose="020B0604020202020204" pitchFamily="34" charset="0"/>
              </a:rPr>
              <a:t>or after chemotherapy </a:t>
            </a:r>
            <a:r>
              <a:rPr lang="en-US" sz="2000" dirty="0">
                <a:latin typeface="Arial" panose="020B0604020202020204" pitchFamily="34" charset="0"/>
                <a:cs typeface="Arial" panose="020B0604020202020204" pitchFamily="34" charset="0"/>
              </a:rPr>
              <a:t>if you have opted for the surgery first approach</a:t>
            </a:r>
            <a:r>
              <a:rPr lang="en-US" sz="2000" dirty="0">
                <a:latin typeface="Arial" panose="020B0604020202020204" pitchFamily="34" charset="0"/>
                <a:cs typeface="Arial" panose="020B0604020202020204" pitchFamily="34" charset="0"/>
                <a:sym typeface="Wingdings" panose="05000000000000000000" pitchFamily="2" charset="2"/>
              </a:rPr>
              <a:t> your </a:t>
            </a:r>
            <a:r>
              <a:rPr lang="en-US" sz="2000" dirty="0">
                <a:solidFill>
                  <a:srgbClr val="C00000"/>
                </a:solidFill>
                <a:latin typeface="Arial" panose="020B0604020202020204" pitchFamily="34" charset="0"/>
                <a:cs typeface="Arial" panose="020B0604020202020204" pitchFamily="34" charset="0"/>
                <a:sym typeface="Wingdings" panose="05000000000000000000" pitchFamily="2" charset="2"/>
              </a:rPr>
              <a:t>MRD timepoint</a:t>
            </a:r>
            <a:r>
              <a:rPr lang="en-US" sz="2000" dirty="0">
                <a:latin typeface="Arial" panose="020B0604020202020204" pitchFamily="34" charset="0"/>
                <a:cs typeface="Arial" panose="020B0604020202020204" pitchFamily="34" charset="0"/>
                <a:sym typeface="Wingdings" panose="05000000000000000000" pitchFamily="2" charset="2"/>
              </a:rPr>
              <a:t> should be </a:t>
            </a:r>
            <a:r>
              <a:rPr lang="en-US" sz="2000" dirty="0">
                <a:solidFill>
                  <a:srgbClr val="C00000"/>
                </a:solidFill>
                <a:latin typeface="Arial" panose="020B0604020202020204" pitchFamily="34" charset="0"/>
                <a:cs typeface="Arial" panose="020B0604020202020204" pitchFamily="34" charset="0"/>
                <a:sym typeface="Wingdings" panose="05000000000000000000" pitchFamily="2" charset="2"/>
              </a:rPr>
              <a:t>prior </a:t>
            </a:r>
            <a:r>
              <a:rPr lang="en-US" sz="2000" dirty="0">
                <a:latin typeface="Arial" panose="020B0604020202020204" pitchFamily="34" charset="0"/>
                <a:cs typeface="Arial" panose="020B0604020202020204" pitchFamily="34" charset="0"/>
                <a:sym typeface="Wingdings" panose="05000000000000000000" pitchFamily="2" charset="2"/>
              </a:rPr>
              <a:t>to </a:t>
            </a:r>
            <a:r>
              <a:rPr lang="en-US" sz="2000" dirty="0">
                <a:solidFill>
                  <a:srgbClr val="C00000"/>
                </a:solidFill>
                <a:latin typeface="Arial" panose="020B0604020202020204" pitchFamily="34" charset="0"/>
                <a:cs typeface="Arial" panose="020B0604020202020204" pitchFamily="34" charset="0"/>
                <a:sym typeface="Wingdings" panose="05000000000000000000" pitchFamily="2" charset="2"/>
              </a:rPr>
              <a:t>adjuvant immunotherapy </a:t>
            </a:r>
            <a:r>
              <a:rPr lang="en-US" sz="2000" dirty="0">
                <a:latin typeface="Arial" panose="020B0604020202020204" pitchFamily="34" charset="0"/>
                <a:cs typeface="Arial" panose="020B0604020202020204" pitchFamily="34" charset="0"/>
                <a:sym typeface="Wingdings" panose="05000000000000000000" pitchFamily="2" charset="2"/>
              </a:rPr>
              <a:t>selection</a:t>
            </a:r>
          </a:p>
        </p:txBody>
      </p:sp>
      <p:sp>
        <p:nvSpPr>
          <p:cNvPr id="8" name="TextBox 7">
            <a:extLst>
              <a:ext uri="{FF2B5EF4-FFF2-40B4-BE49-F238E27FC236}">
                <a16:creationId xmlns:a16="http://schemas.microsoft.com/office/drawing/2014/main" id="{2C1A369E-6C0A-0533-7933-69B035F563B9}"/>
              </a:ext>
            </a:extLst>
          </p:cNvPr>
          <p:cNvSpPr txBox="1"/>
          <p:nvPr/>
        </p:nvSpPr>
        <p:spPr>
          <a:xfrm>
            <a:off x="468548" y="3939516"/>
            <a:ext cx="1088525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If clinically feasible, obtain </a:t>
            </a:r>
            <a:r>
              <a:rPr lang="en-US" sz="2000" dirty="0">
                <a:solidFill>
                  <a:schemeClr val="tx1">
                    <a:lumMod val="60000"/>
                    <a:lumOff val="40000"/>
                  </a:schemeClr>
                </a:solidFill>
                <a:latin typeface="Arial" panose="020B0604020202020204" pitchFamily="34" charset="0"/>
                <a:cs typeface="Arial" panose="020B0604020202020204" pitchFamily="34" charset="0"/>
              </a:rPr>
              <a:t>blood samples in 2 MRD timepoints</a:t>
            </a:r>
            <a:r>
              <a:rPr lang="en-US" sz="2000" dirty="0">
                <a:latin typeface="Arial" panose="020B0604020202020204" pitchFamily="34" charset="0"/>
                <a:cs typeface="Arial" panose="020B0604020202020204" pitchFamily="34" charset="0"/>
                <a:sym typeface="Wingdings" panose="05000000000000000000" pitchFamily="2" charset="2"/>
              </a:rPr>
              <a:t> </a:t>
            </a:r>
            <a:r>
              <a:rPr lang="en-US" sz="2000" dirty="0">
                <a:solidFill>
                  <a:srgbClr val="C00000"/>
                </a:solidFill>
                <a:latin typeface="Arial" panose="020B0604020202020204" pitchFamily="34" charset="0"/>
                <a:cs typeface="Arial" panose="020B0604020202020204" pitchFamily="34" charset="0"/>
                <a:sym typeface="Wingdings" panose="05000000000000000000" pitchFamily="2" charset="2"/>
              </a:rPr>
              <a:t>2 weeks </a:t>
            </a:r>
            <a:r>
              <a:rPr lang="en-US" sz="2000" dirty="0">
                <a:latin typeface="Arial" panose="020B0604020202020204" pitchFamily="34" charset="0"/>
                <a:cs typeface="Arial" panose="020B0604020202020204" pitchFamily="34" charset="0"/>
                <a:sym typeface="Wingdings" panose="05000000000000000000" pitchFamily="2" charset="2"/>
              </a:rPr>
              <a:t>post-op &amp; </a:t>
            </a:r>
            <a:r>
              <a:rPr lang="en-US" sz="2000" dirty="0">
                <a:solidFill>
                  <a:srgbClr val="C00000"/>
                </a:solidFill>
                <a:latin typeface="Arial" panose="020B0604020202020204" pitchFamily="34" charset="0"/>
                <a:cs typeface="Arial" panose="020B0604020202020204" pitchFamily="34" charset="0"/>
                <a:sym typeface="Wingdings" panose="05000000000000000000" pitchFamily="2" charset="2"/>
              </a:rPr>
              <a:t>4 weeks </a:t>
            </a:r>
            <a:r>
              <a:rPr lang="en-US" sz="2000" dirty="0">
                <a:latin typeface="Arial" panose="020B0604020202020204" pitchFamily="34" charset="0"/>
                <a:cs typeface="Arial" panose="020B0604020202020204" pitchFamily="34" charset="0"/>
                <a:sym typeface="Wingdings" panose="05000000000000000000" pitchFamily="2" charset="2"/>
              </a:rPr>
              <a:t>post-op</a:t>
            </a:r>
          </a:p>
        </p:txBody>
      </p:sp>
      <p:sp>
        <p:nvSpPr>
          <p:cNvPr id="9" name="TextBox 8">
            <a:extLst>
              <a:ext uri="{FF2B5EF4-FFF2-40B4-BE49-F238E27FC236}">
                <a16:creationId xmlns:a16="http://schemas.microsoft.com/office/drawing/2014/main" id="{45496A54-7D3E-6A5B-A1A5-C12B75AEE21D}"/>
              </a:ext>
            </a:extLst>
          </p:cNvPr>
          <p:cNvSpPr txBox="1"/>
          <p:nvPr/>
        </p:nvSpPr>
        <p:spPr>
          <a:xfrm>
            <a:off x="468548" y="4765935"/>
            <a:ext cx="10885252"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Analyze your </a:t>
            </a:r>
            <a:r>
              <a:rPr lang="en-US" sz="2000" dirty="0">
                <a:solidFill>
                  <a:schemeClr val="tx2">
                    <a:lumMod val="60000"/>
                    <a:lumOff val="40000"/>
                  </a:schemeClr>
                </a:solidFill>
                <a:latin typeface="Arial" panose="020B0604020202020204" pitchFamily="34" charset="0"/>
                <a:cs typeface="Arial" panose="020B0604020202020204" pitchFamily="34" charset="0"/>
              </a:rPr>
              <a:t>ctDNA MRD </a:t>
            </a:r>
            <a:r>
              <a:rPr lang="en-US" sz="2000" dirty="0">
                <a:latin typeface="Arial" panose="020B0604020202020204" pitchFamily="34" charset="0"/>
                <a:cs typeface="Arial" panose="020B0604020202020204" pitchFamily="34" charset="0"/>
              </a:rPr>
              <a:t>results </a:t>
            </a:r>
            <a:r>
              <a:rPr lang="en-US" sz="2000" dirty="0">
                <a:solidFill>
                  <a:schemeClr val="tx2">
                    <a:lumMod val="60000"/>
                    <a:lumOff val="40000"/>
                  </a:schemeClr>
                </a:solidFill>
                <a:latin typeface="Arial" panose="020B0604020202020204" pitchFamily="34" charset="0"/>
                <a:cs typeface="Arial" panose="020B0604020202020204" pitchFamily="34" charset="0"/>
              </a:rPr>
              <a:t>together</a:t>
            </a:r>
            <a:r>
              <a:rPr lang="en-US" sz="2000" dirty="0">
                <a:latin typeface="Arial" panose="020B0604020202020204" pitchFamily="34" charset="0"/>
                <a:cs typeface="Arial" panose="020B0604020202020204" pitchFamily="34" charset="0"/>
              </a:rPr>
              <a:t> with your </a:t>
            </a:r>
            <a:r>
              <a:rPr lang="en-US" sz="2000" dirty="0">
                <a:solidFill>
                  <a:schemeClr val="tx2">
                    <a:lumMod val="60000"/>
                    <a:lumOff val="40000"/>
                  </a:schemeClr>
                </a:solidFill>
                <a:latin typeface="Arial" panose="020B0604020202020204" pitchFamily="34" charset="0"/>
                <a:cs typeface="Arial" panose="020B0604020202020204" pitchFamily="34" charset="0"/>
              </a:rPr>
              <a:t>pathological response </a:t>
            </a:r>
            <a:r>
              <a:rPr lang="en-US" sz="2000" dirty="0">
                <a:latin typeface="Arial" panose="020B0604020202020204" pitchFamily="34" charset="0"/>
                <a:cs typeface="Arial" panose="020B0604020202020204" pitchFamily="34" charset="0"/>
              </a:rPr>
              <a:t>findings</a:t>
            </a:r>
            <a:endParaRPr lang="en-US" sz="2000" dirty="0">
              <a:latin typeface="Arial" panose="020B0604020202020204" pitchFamily="34" charset="0"/>
              <a:cs typeface="Arial" panose="020B0604020202020204" pitchFamily="34" charset="0"/>
              <a:sym typeface="Wingdings" panose="05000000000000000000" pitchFamily="2" charset="2"/>
            </a:endParaRPr>
          </a:p>
        </p:txBody>
      </p:sp>
      <p:sp>
        <p:nvSpPr>
          <p:cNvPr id="10" name="Rectangle: Rounded Corners 9">
            <a:extLst>
              <a:ext uri="{FF2B5EF4-FFF2-40B4-BE49-F238E27FC236}">
                <a16:creationId xmlns:a16="http://schemas.microsoft.com/office/drawing/2014/main" id="{A73442D6-D376-4AB5-F080-6351FC1971A0}"/>
              </a:ext>
            </a:extLst>
          </p:cNvPr>
          <p:cNvSpPr/>
          <p:nvPr/>
        </p:nvSpPr>
        <p:spPr>
          <a:xfrm>
            <a:off x="3194756" y="5380205"/>
            <a:ext cx="5802489" cy="108373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latin typeface="Arial" panose="020B0604020202020204" pitchFamily="34" charset="0"/>
                <a:cs typeface="Arial" panose="020B0604020202020204" pitchFamily="34" charset="0"/>
              </a:rPr>
              <a:t>You need to analyze</a:t>
            </a:r>
            <a:r>
              <a:rPr lang="en-US" sz="2000" dirty="0">
                <a:solidFill>
                  <a:srgbClr val="DB17D2"/>
                </a:solidFill>
                <a:latin typeface="Arial" panose="020B0604020202020204" pitchFamily="34" charset="0"/>
                <a:cs typeface="Arial" panose="020B0604020202020204" pitchFamily="34" charset="0"/>
              </a:rPr>
              <a:t> ctDNA </a:t>
            </a:r>
            <a:r>
              <a:rPr lang="en-US" sz="2000" dirty="0">
                <a:latin typeface="Arial" panose="020B0604020202020204" pitchFamily="34" charset="0"/>
                <a:cs typeface="Arial" panose="020B0604020202020204" pitchFamily="34" charset="0"/>
              </a:rPr>
              <a:t>in at least </a:t>
            </a:r>
            <a:r>
              <a:rPr lang="en-US" sz="2000" dirty="0">
                <a:solidFill>
                  <a:srgbClr val="DB17D2"/>
                </a:solidFill>
                <a:latin typeface="Arial" panose="020B0604020202020204" pitchFamily="34" charset="0"/>
                <a:cs typeface="Arial" panose="020B0604020202020204" pitchFamily="34" charset="0"/>
              </a:rPr>
              <a:t>3</a:t>
            </a:r>
            <a:r>
              <a:rPr lang="en-US" sz="2000" dirty="0">
                <a:solidFill>
                  <a:srgbClr val="0070C0"/>
                </a:solidFill>
                <a:latin typeface="Arial" panose="020B0604020202020204" pitchFamily="34" charset="0"/>
                <a:cs typeface="Arial" panose="020B0604020202020204" pitchFamily="34" charset="0"/>
              </a:rPr>
              <a:t> </a:t>
            </a:r>
            <a:r>
              <a:rPr lang="en-US" sz="2000" dirty="0">
                <a:solidFill>
                  <a:srgbClr val="DB17D2"/>
                </a:solidFill>
                <a:latin typeface="Arial" panose="020B0604020202020204" pitchFamily="34" charset="0"/>
                <a:cs typeface="Arial" panose="020B0604020202020204" pitchFamily="34" charset="0"/>
              </a:rPr>
              <a:t>timepoints</a:t>
            </a:r>
            <a:r>
              <a:rPr lang="en-US" sz="2000" dirty="0">
                <a:latin typeface="Arial" panose="020B0604020202020204" pitchFamily="34" charset="0"/>
                <a:cs typeface="Arial" panose="020B0604020202020204" pitchFamily="34" charset="0"/>
              </a:rPr>
              <a:t> to increase the odds of obtaining clinically meaningful information</a:t>
            </a:r>
          </a:p>
        </p:txBody>
      </p:sp>
    </p:spTree>
    <p:extLst>
      <p:ext uri="{BB962C8B-B14F-4D97-AF65-F5344CB8AC3E}">
        <p14:creationId xmlns:p14="http://schemas.microsoft.com/office/powerpoint/2010/main" val="3502662369"/>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64A5BC-2ABD-BE31-D34A-28AECBC28C68}"/>
              </a:ext>
            </a:extLst>
          </p:cNvPr>
          <p:cNvSpPr>
            <a:spLocks noGrp="1"/>
          </p:cNvSpPr>
          <p:nvPr>
            <p:ph type="sldNum" sz="quarter" idx="12"/>
          </p:nvPr>
        </p:nvSpPr>
        <p:spPr/>
        <p:txBody>
          <a:bodyPr/>
          <a:lstStyle/>
          <a:p>
            <a:fld id="{6BA4E481-929C-6B40-8F72-F01C1848538C}" type="slidenum">
              <a:rPr lang="en-US" smtClean="0"/>
              <a:t>39</a:t>
            </a:fld>
            <a:endParaRPr lang="en-US" dirty="0"/>
          </a:p>
        </p:txBody>
      </p:sp>
      <p:sp>
        <p:nvSpPr>
          <p:cNvPr id="5" name="TextBox 4">
            <a:extLst>
              <a:ext uri="{FF2B5EF4-FFF2-40B4-BE49-F238E27FC236}">
                <a16:creationId xmlns:a16="http://schemas.microsoft.com/office/drawing/2014/main" id="{F9CAAB5D-B885-FA6B-06F3-6EB4B4AA9F78}"/>
              </a:ext>
            </a:extLst>
          </p:cNvPr>
          <p:cNvSpPr txBox="1"/>
          <p:nvPr/>
        </p:nvSpPr>
        <p:spPr>
          <a:xfrm>
            <a:off x="-181085" y="305859"/>
            <a:ext cx="1175961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We need clinical trials that will investigate escalation and de-escalation based on MRD status to then change our clinical practice</a:t>
            </a:r>
          </a:p>
        </p:txBody>
      </p:sp>
      <p:grpSp>
        <p:nvGrpSpPr>
          <p:cNvPr id="25" name="Group 24">
            <a:extLst>
              <a:ext uri="{FF2B5EF4-FFF2-40B4-BE49-F238E27FC236}">
                <a16:creationId xmlns:a16="http://schemas.microsoft.com/office/drawing/2014/main" id="{789882F2-DEC8-5413-A368-383D625BFD0D}"/>
              </a:ext>
            </a:extLst>
          </p:cNvPr>
          <p:cNvGrpSpPr/>
          <p:nvPr/>
        </p:nvGrpSpPr>
        <p:grpSpPr>
          <a:xfrm>
            <a:off x="846667" y="1474610"/>
            <a:ext cx="10507133" cy="4664677"/>
            <a:chOff x="904875" y="1384300"/>
            <a:chExt cx="7496175" cy="3411538"/>
          </a:xfrm>
        </p:grpSpPr>
        <p:sp>
          <p:nvSpPr>
            <p:cNvPr id="6" name="TextBox 5">
              <a:extLst>
                <a:ext uri="{FF2B5EF4-FFF2-40B4-BE49-F238E27FC236}">
                  <a16:creationId xmlns:a16="http://schemas.microsoft.com/office/drawing/2014/main" id="{544A2553-7A93-2C78-F53B-1662465769EE}"/>
                </a:ext>
              </a:extLst>
            </p:cNvPr>
            <p:cNvSpPr txBox="1"/>
            <p:nvPr/>
          </p:nvSpPr>
          <p:spPr>
            <a:xfrm>
              <a:off x="904875" y="1662113"/>
              <a:ext cx="1554163" cy="22734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2000" dirty="0">
                  <a:latin typeface="Franklin Gothic Book" panose="020B0503020102020204" pitchFamily="34" charset="0"/>
                  <a:cs typeface="Times New Roman" panose="02020603050405020304" pitchFamily="18" charset="0"/>
                </a:rPr>
                <a:t>Stage II-</a:t>
              </a:r>
              <a:r>
                <a:rPr lang="en-US" sz="2000" dirty="0" err="1">
                  <a:latin typeface="Franklin Gothic Book" panose="020B0503020102020204" pitchFamily="34" charset="0"/>
                  <a:cs typeface="Times New Roman" panose="02020603050405020304" pitchFamily="18" charset="0"/>
                </a:rPr>
                <a:t>IIIb</a:t>
              </a:r>
              <a:r>
                <a:rPr lang="en-US" sz="2000" dirty="0">
                  <a:latin typeface="Franklin Gothic Book" panose="020B0503020102020204" pitchFamily="34" charset="0"/>
                  <a:cs typeface="Times New Roman" panose="02020603050405020304" pitchFamily="18" charset="0"/>
                </a:rPr>
                <a:t> NSCLC (EGFR and ALK </a:t>
              </a:r>
              <a:r>
                <a:rPr lang="en-US" sz="2000" dirty="0" err="1">
                  <a:latin typeface="Franklin Gothic Book" panose="020B0503020102020204" pitchFamily="34" charset="0"/>
                  <a:cs typeface="Times New Roman" panose="02020603050405020304" pitchFamily="18" charset="0"/>
                </a:rPr>
                <a:t>wt</a:t>
              </a:r>
              <a:r>
                <a:rPr lang="en-US" sz="2000" dirty="0">
                  <a:latin typeface="Franklin Gothic Book" panose="020B0503020102020204" pitchFamily="34" charset="0"/>
                  <a:cs typeface="Times New Roman" panose="02020603050405020304" pitchFamily="18" charset="0"/>
                </a:rPr>
                <a:t> locally)</a:t>
              </a:r>
            </a:p>
            <a:p>
              <a:pPr algn="ctr">
                <a:defRPr/>
              </a:pPr>
              <a:endParaRPr lang="en-US" sz="2000" dirty="0">
                <a:latin typeface="Franklin Gothic Book" panose="020B0503020102020204" pitchFamily="34" charset="0"/>
                <a:cs typeface="Times New Roman" panose="02020603050405020304" pitchFamily="18" charset="0"/>
              </a:endParaRPr>
            </a:p>
            <a:p>
              <a:pPr algn="ctr">
                <a:defRPr/>
              </a:pPr>
              <a:r>
                <a:rPr lang="en-US" sz="2000" dirty="0">
                  <a:latin typeface="Franklin Gothic Book" panose="020B0503020102020204" pitchFamily="34" charset="0"/>
                  <a:cs typeface="Times New Roman" panose="02020603050405020304" pitchFamily="18" charset="0"/>
                </a:rPr>
                <a:t>3-4 Cycles of Histology Specific Chemotherapy</a:t>
              </a:r>
            </a:p>
            <a:p>
              <a:pPr algn="ctr">
                <a:defRPr/>
              </a:pPr>
              <a:r>
                <a:rPr lang="en-US" sz="2000" dirty="0">
                  <a:latin typeface="Franklin Gothic Book" panose="020B0503020102020204" pitchFamily="34" charset="0"/>
                  <a:cs typeface="Times New Roman" panose="02020603050405020304" pitchFamily="18" charset="0"/>
                </a:rPr>
                <a:t>+</a:t>
              </a:r>
            </a:p>
            <a:p>
              <a:pPr algn="ctr">
                <a:defRPr/>
              </a:pPr>
              <a:r>
                <a:rPr lang="en-US" sz="2000" dirty="0">
                  <a:latin typeface="Franklin Gothic Book" panose="020B0503020102020204" pitchFamily="34" charset="0"/>
                  <a:cs typeface="Times New Roman" panose="02020603050405020304" pitchFamily="18" charset="0"/>
                </a:rPr>
                <a:t>Anti-PD-1/L1</a:t>
              </a:r>
            </a:p>
            <a:p>
              <a:pPr algn="ctr">
                <a:defRPr/>
              </a:pPr>
              <a:endParaRPr lang="en-US" sz="1600" dirty="0">
                <a:latin typeface="Times New Roman" panose="02020603050405020304" pitchFamily="18" charset="0"/>
                <a:cs typeface="Times New Roman" panose="02020603050405020304" pitchFamily="18" charset="0"/>
              </a:endParaRPr>
            </a:p>
          </p:txBody>
        </p:sp>
        <p:sp>
          <p:nvSpPr>
            <p:cNvPr id="7" name="TextBox 22">
              <a:extLst>
                <a:ext uri="{FF2B5EF4-FFF2-40B4-BE49-F238E27FC236}">
                  <a16:creationId xmlns:a16="http://schemas.microsoft.com/office/drawing/2014/main" id="{15E3BDDF-628A-6CBE-9294-D45E2163F8E0}"/>
                </a:ext>
              </a:extLst>
            </p:cNvPr>
            <p:cNvSpPr txBox="1">
              <a:spLocks noChangeArrowheads="1"/>
            </p:cNvSpPr>
            <p:nvPr/>
          </p:nvSpPr>
          <p:spPr bwMode="auto">
            <a:xfrm>
              <a:off x="4416425" y="3822700"/>
              <a:ext cx="1090613" cy="517716"/>
            </a:xfrm>
            <a:prstGeom prst="rect">
              <a:avLst/>
            </a:prstGeom>
            <a:solidFill>
              <a:srgbClr val="FF0000">
                <a:alpha val="5137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Franklin Gothic Book" panose="020B0503020102020204" pitchFamily="34" charset="0"/>
                  <a:cs typeface="Times New Roman" panose="02020603050405020304" pitchFamily="18" charset="0"/>
                </a:rPr>
                <a:t>Non-path CR</a:t>
              </a:r>
            </a:p>
          </p:txBody>
        </p:sp>
        <p:cxnSp>
          <p:nvCxnSpPr>
            <p:cNvPr id="8" name="Straight Arrow Connector 7">
              <a:extLst>
                <a:ext uri="{FF2B5EF4-FFF2-40B4-BE49-F238E27FC236}">
                  <a16:creationId xmlns:a16="http://schemas.microsoft.com/office/drawing/2014/main" id="{E545F985-49C0-AD20-ED70-505E6FACB10D}"/>
                </a:ext>
              </a:extLst>
            </p:cNvPr>
            <p:cNvCxnSpPr>
              <a:cxnSpLocks/>
            </p:cNvCxnSpPr>
            <p:nvPr/>
          </p:nvCxnSpPr>
          <p:spPr>
            <a:xfrm>
              <a:off x="3429000" y="2633663"/>
              <a:ext cx="86042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394A544-CB99-39CB-DAA0-66261BAE0447}"/>
                </a:ext>
              </a:extLst>
            </p:cNvPr>
            <p:cNvSpPr txBox="1"/>
            <p:nvPr/>
          </p:nvSpPr>
          <p:spPr>
            <a:xfrm>
              <a:off x="6705600" y="4341813"/>
              <a:ext cx="1606550" cy="29262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US" sz="2000" dirty="0">
                  <a:latin typeface="Franklin Gothic Book" panose="020B0503020102020204" pitchFamily="34" charset="0"/>
                  <a:cs typeface="Times New Roman" panose="02020603050405020304" pitchFamily="18" charset="0"/>
                </a:rPr>
                <a:t>Durvalumab</a:t>
              </a:r>
            </a:p>
          </p:txBody>
        </p:sp>
        <p:sp>
          <p:nvSpPr>
            <p:cNvPr id="10" name="TextBox 9">
              <a:extLst>
                <a:ext uri="{FF2B5EF4-FFF2-40B4-BE49-F238E27FC236}">
                  <a16:creationId xmlns:a16="http://schemas.microsoft.com/office/drawing/2014/main" id="{68F75B1F-9D79-6931-DD86-F19DA2FC8367}"/>
                </a:ext>
              </a:extLst>
            </p:cNvPr>
            <p:cNvSpPr txBox="1"/>
            <p:nvPr/>
          </p:nvSpPr>
          <p:spPr>
            <a:xfrm>
              <a:off x="6705600" y="3567113"/>
              <a:ext cx="1606550" cy="517716"/>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sz="2000" dirty="0">
                  <a:latin typeface="Franklin Gothic Book" panose="020B0503020102020204" pitchFamily="34" charset="0"/>
                  <a:cs typeface="Times New Roman" panose="02020603050405020304" pitchFamily="18" charset="0"/>
                </a:rPr>
                <a:t>Treatment Escalation</a:t>
              </a:r>
            </a:p>
          </p:txBody>
        </p:sp>
        <p:cxnSp>
          <p:nvCxnSpPr>
            <p:cNvPr id="11" name="Straight Arrow Connector 10">
              <a:extLst>
                <a:ext uri="{FF2B5EF4-FFF2-40B4-BE49-F238E27FC236}">
                  <a16:creationId xmlns:a16="http://schemas.microsoft.com/office/drawing/2014/main" id="{61459BA5-3C8C-B8AB-28F3-8744AFF559C2}"/>
                </a:ext>
              </a:extLst>
            </p:cNvPr>
            <p:cNvCxnSpPr>
              <a:cxnSpLocks/>
            </p:cNvCxnSpPr>
            <p:nvPr/>
          </p:nvCxnSpPr>
          <p:spPr>
            <a:xfrm flipV="1">
              <a:off x="6107113" y="3824288"/>
              <a:ext cx="571500" cy="244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31">
              <a:extLst>
                <a:ext uri="{FF2B5EF4-FFF2-40B4-BE49-F238E27FC236}">
                  <a16:creationId xmlns:a16="http://schemas.microsoft.com/office/drawing/2014/main" id="{2C16D317-DB78-EDBC-EE69-9F3E131A5313}"/>
                </a:ext>
              </a:extLst>
            </p:cNvPr>
            <p:cNvSpPr txBox="1">
              <a:spLocks noChangeArrowheads="1"/>
            </p:cNvSpPr>
            <p:nvPr/>
          </p:nvSpPr>
          <p:spPr bwMode="auto">
            <a:xfrm rot="10800000">
              <a:off x="5673480" y="2062163"/>
              <a:ext cx="351327" cy="27336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eaVe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Franklin Gothic Book" panose="020B0503020102020204" pitchFamily="34" charset="0"/>
                  <a:cs typeface="Times New Roman" panose="02020603050405020304" pitchFamily="18" charset="0"/>
                </a:rPr>
                <a:t>Randomize</a:t>
              </a:r>
            </a:p>
          </p:txBody>
        </p:sp>
        <p:sp>
          <p:nvSpPr>
            <p:cNvPr id="13" name="TextBox 12">
              <a:extLst>
                <a:ext uri="{FF2B5EF4-FFF2-40B4-BE49-F238E27FC236}">
                  <a16:creationId xmlns:a16="http://schemas.microsoft.com/office/drawing/2014/main" id="{DDF96240-BB5F-177E-577C-433EDA41EEF0}"/>
                </a:ext>
              </a:extLst>
            </p:cNvPr>
            <p:cNvSpPr txBox="1"/>
            <p:nvPr/>
          </p:nvSpPr>
          <p:spPr>
            <a:xfrm>
              <a:off x="3330575" y="1384300"/>
              <a:ext cx="2117725" cy="382660"/>
            </a:xfrm>
            <a:prstGeom prst="rect">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en-US"/>
              </a:defPPr>
              <a:lvl1pPr algn="ctr">
                <a:defRPr>
                  <a:solidFill>
                    <a:schemeClr val="tx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en-US" sz="2800" dirty="0">
                  <a:latin typeface="Franklin Gothic Book" panose="020B0503020102020204" pitchFamily="34" charset="0"/>
                </a:rPr>
                <a:t>Enrollment</a:t>
              </a:r>
              <a:r>
                <a:rPr lang="en-US" sz="2000" dirty="0">
                  <a:latin typeface="Franklin Gothic Book" panose="020B0503020102020204" pitchFamily="34" charset="0"/>
                </a:rPr>
                <a:t> </a:t>
              </a:r>
            </a:p>
          </p:txBody>
        </p:sp>
        <p:sp>
          <p:nvSpPr>
            <p:cNvPr id="14" name="TextBox 13">
              <a:extLst>
                <a:ext uri="{FF2B5EF4-FFF2-40B4-BE49-F238E27FC236}">
                  <a16:creationId xmlns:a16="http://schemas.microsoft.com/office/drawing/2014/main" id="{A00E0D59-F7E7-35C1-5F8C-44D6BB181F52}"/>
                </a:ext>
              </a:extLst>
            </p:cNvPr>
            <p:cNvSpPr txBox="1"/>
            <p:nvPr/>
          </p:nvSpPr>
          <p:spPr>
            <a:xfrm>
              <a:off x="4451350" y="2481263"/>
              <a:ext cx="996950" cy="29262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en-US" sz="2000" dirty="0" err="1">
                  <a:latin typeface="Franklin Gothic Book" panose="020B0503020102020204" pitchFamily="34" charset="0"/>
                  <a:cs typeface="Times New Roman" panose="02020603050405020304" pitchFamily="18" charset="0"/>
                </a:rPr>
                <a:t>PathCR</a:t>
              </a:r>
              <a:endParaRPr lang="en-US" sz="2000" dirty="0">
                <a:latin typeface="Franklin Gothic Book" panose="020B0503020102020204" pitchFamily="34"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C4365D85-6A45-50FB-8F0C-887DAF25B288}"/>
                </a:ext>
              </a:extLst>
            </p:cNvPr>
            <p:cNvCxnSpPr>
              <a:cxnSpLocks/>
            </p:cNvCxnSpPr>
            <p:nvPr/>
          </p:nvCxnSpPr>
          <p:spPr>
            <a:xfrm>
              <a:off x="6107113" y="4144963"/>
              <a:ext cx="561975" cy="244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3CA259BC-74D5-7758-1F08-BEE3D2CF0662}"/>
                </a:ext>
              </a:extLst>
            </p:cNvPr>
            <p:cNvCxnSpPr>
              <a:cxnSpLocks/>
            </p:cNvCxnSpPr>
            <p:nvPr/>
          </p:nvCxnSpPr>
          <p:spPr>
            <a:xfrm>
              <a:off x="3429000" y="4067161"/>
              <a:ext cx="82391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8B8ADB7-6233-4E1B-5400-8A62730BE61C}"/>
                </a:ext>
              </a:extLst>
            </p:cNvPr>
            <p:cNvSpPr txBox="1"/>
            <p:nvPr/>
          </p:nvSpPr>
          <p:spPr>
            <a:xfrm>
              <a:off x="4416425" y="3452813"/>
              <a:ext cx="1069975" cy="292623"/>
            </a:xfrm>
            <a:prstGeom prst="rect">
              <a:avLst/>
            </a:prstGeom>
            <a:solidFill>
              <a:schemeClr val="accent5">
                <a:lumMod val="20000"/>
                <a:lumOff val="80000"/>
              </a:schemeClr>
            </a:solidFill>
            <a:ln>
              <a:solidFill>
                <a:schemeClr val="tx1"/>
              </a:solidFill>
            </a:ln>
          </p:spPr>
          <p:txBody>
            <a:bodyPr>
              <a:spAutoFit/>
            </a:bodyPr>
            <a:lstStyle/>
            <a:p>
              <a:pPr algn="ctr">
                <a:defRPr/>
              </a:pPr>
              <a:r>
                <a:rPr lang="en-US" sz="2000" dirty="0">
                  <a:latin typeface="Franklin Gothic Book" panose="020B0503020102020204" pitchFamily="34" charset="0"/>
                </a:rPr>
                <a:t>ECOG</a:t>
              </a:r>
            </a:p>
          </p:txBody>
        </p:sp>
        <p:sp>
          <p:nvSpPr>
            <p:cNvPr id="18" name="TextBox 17">
              <a:extLst>
                <a:ext uri="{FF2B5EF4-FFF2-40B4-BE49-F238E27FC236}">
                  <a16:creationId xmlns:a16="http://schemas.microsoft.com/office/drawing/2014/main" id="{EAA71CC7-F31E-234F-F070-2EBC7ADD1F72}"/>
                </a:ext>
              </a:extLst>
            </p:cNvPr>
            <p:cNvSpPr txBox="1"/>
            <p:nvPr/>
          </p:nvSpPr>
          <p:spPr>
            <a:xfrm>
              <a:off x="6794500" y="2586038"/>
              <a:ext cx="1606550" cy="29262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a:defRPr/>
              </a:pPr>
              <a:r>
                <a:rPr lang="en-US" sz="2000" dirty="0">
                  <a:latin typeface="Franklin Gothic Book" panose="020B0503020102020204" pitchFamily="34" charset="0"/>
                  <a:cs typeface="Times New Roman" panose="02020603050405020304" pitchFamily="18" charset="0"/>
                </a:rPr>
                <a:t>Surveillance</a:t>
              </a:r>
            </a:p>
          </p:txBody>
        </p:sp>
        <p:sp>
          <p:nvSpPr>
            <p:cNvPr id="19" name="TextBox 18">
              <a:extLst>
                <a:ext uri="{FF2B5EF4-FFF2-40B4-BE49-F238E27FC236}">
                  <a16:creationId xmlns:a16="http://schemas.microsoft.com/office/drawing/2014/main" id="{5DC08A1B-1CA7-C542-82AF-BD79FAB4B970}"/>
                </a:ext>
              </a:extLst>
            </p:cNvPr>
            <p:cNvSpPr txBox="1"/>
            <p:nvPr/>
          </p:nvSpPr>
          <p:spPr>
            <a:xfrm>
              <a:off x="6765925" y="1914525"/>
              <a:ext cx="1606550" cy="292623"/>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sz="2000" dirty="0">
                  <a:latin typeface="Franklin Gothic Book" panose="020B0503020102020204" pitchFamily="34" charset="0"/>
                  <a:cs typeface="Times New Roman" panose="02020603050405020304" pitchFamily="18" charset="0"/>
                </a:rPr>
                <a:t>Durvalumab</a:t>
              </a:r>
            </a:p>
          </p:txBody>
        </p:sp>
        <p:cxnSp>
          <p:nvCxnSpPr>
            <p:cNvPr id="20" name="Straight Arrow Connector 19">
              <a:extLst>
                <a:ext uri="{FF2B5EF4-FFF2-40B4-BE49-F238E27FC236}">
                  <a16:creationId xmlns:a16="http://schemas.microsoft.com/office/drawing/2014/main" id="{23BA1082-DACC-6576-A7B1-009DE5C123F0}"/>
                </a:ext>
              </a:extLst>
            </p:cNvPr>
            <p:cNvCxnSpPr>
              <a:cxnSpLocks/>
            </p:cNvCxnSpPr>
            <p:nvPr/>
          </p:nvCxnSpPr>
          <p:spPr>
            <a:xfrm flipV="1">
              <a:off x="6124575" y="2098675"/>
              <a:ext cx="571500" cy="309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9F473A60-3BF9-C69F-3ABC-5F2D04667C86}"/>
                </a:ext>
              </a:extLst>
            </p:cNvPr>
            <p:cNvCxnSpPr>
              <a:cxnSpLocks/>
            </p:cNvCxnSpPr>
            <p:nvPr/>
          </p:nvCxnSpPr>
          <p:spPr>
            <a:xfrm>
              <a:off x="6111875" y="2511425"/>
              <a:ext cx="561975" cy="244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Box 2">
              <a:extLst>
                <a:ext uri="{FF2B5EF4-FFF2-40B4-BE49-F238E27FC236}">
                  <a16:creationId xmlns:a16="http://schemas.microsoft.com/office/drawing/2014/main" id="{A8A8CC1E-CEC4-F68C-5D97-58689CB6B2DD}"/>
                </a:ext>
              </a:extLst>
            </p:cNvPr>
            <p:cNvSpPr txBox="1">
              <a:spLocks noChangeArrowheads="1"/>
            </p:cNvSpPr>
            <p:nvPr/>
          </p:nvSpPr>
          <p:spPr bwMode="auto">
            <a:xfrm rot="16200000">
              <a:off x="2314614" y="3179080"/>
              <a:ext cx="1662039" cy="2854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err="1">
                  <a:latin typeface="Franklin Gothic Book" panose="020B0503020102020204" pitchFamily="34" charset="0"/>
                  <a:cs typeface="Times New Roman" panose="02020603050405020304" pitchFamily="18" charset="0"/>
                </a:rPr>
                <a:t>Defintive</a:t>
              </a:r>
              <a:r>
                <a:rPr lang="en-US" altLang="en-US" sz="2000" dirty="0">
                  <a:latin typeface="Franklin Gothic Book" panose="020B0503020102020204" pitchFamily="34" charset="0"/>
                  <a:cs typeface="Times New Roman" panose="02020603050405020304" pitchFamily="18" charset="0"/>
                </a:rPr>
                <a:t>  resection</a:t>
              </a:r>
            </a:p>
          </p:txBody>
        </p:sp>
        <p:cxnSp>
          <p:nvCxnSpPr>
            <p:cNvPr id="23" name="Straight Arrow Connector 22">
              <a:extLst>
                <a:ext uri="{FF2B5EF4-FFF2-40B4-BE49-F238E27FC236}">
                  <a16:creationId xmlns:a16="http://schemas.microsoft.com/office/drawing/2014/main" id="{5696DB42-A29A-3D5B-68AB-971C4555140F}"/>
                </a:ext>
              </a:extLst>
            </p:cNvPr>
            <p:cNvCxnSpPr>
              <a:cxnSpLocks/>
            </p:cNvCxnSpPr>
            <p:nvPr/>
          </p:nvCxnSpPr>
          <p:spPr>
            <a:xfrm>
              <a:off x="2465388" y="3359150"/>
              <a:ext cx="4953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25303878-6ED5-F204-26CA-6C71C473797E}"/>
                </a:ext>
              </a:extLst>
            </p:cNvPr>
            <p:cNvSpPr txBox="1"/>
            <p:nvPr/>
          </p:nvSpPr>
          <p:spPr>
            <a:xfrm>
              <a:off x="4445000" y="2122488"/>
              <a:ext cx="996950" cy="292623"/>
            </a:xfrm>
            <a:prstGeom prst="rect">
              <a:avLst/>
            </a:prstGeom>
            <a:solidFill>
              <a:schemeClr val="accent5">
                <a:lumMod val="20000"/>
                <a:lumOff val="80000"/>
              </a:schemeClr>
            </a:solidFill>
            <a:ln>
              <a:solidFill>
                <a:schemeClr val="tx1"/>
              </a:solidFill>
            </a:ln>
          </p:spPr>
          <p:txBody>
            <a:bodyPr>
              <a:spAutoFit/>
            </a:bodyPr>
            <a:lstStyle/>
            <a:p>
              <a:pPr algn="ctr">
                <a:defRPr/>
              </a:pPr>
              <a:r>
                <a:rPr lang="en-US" sz="2000" dirty="0">
                  <a:latin typeface="Franklin Gothic Book" panose="020B0503020102020204" pitchFamily="34" charset="0"/>
                </a:rPr>
                <a:t>SWOG</a:t>
              </a:r>
            </a:p>
          </p:txBody>
        </p:sp>
      </p:grpSp>
      <p:sp>
        <p:nvSpPr>
          <p:cNvPr id="26" name="Rectangle 25">
            <a:extLst>
              <a:ext uri="{FF2B5EF4-FFF2-40B4-BE49-F238E27FC236}">
                <a16:creationId xmlns:a16="http://schemas.microsoft.com/office/drawing/2014/main" id="{58BC79C4-635E-08DC-076B-74B018FE6B0C}"/>
              </a:ext>
            </a:extLst>
          </p:cNvPr>
          <p:cNvSpPr/>
          <p:nvPr/>
        </p:nvSpPr>
        <p:spPr>
          <a:xfrm>
            <a:off x="4307431" y="3957885"/>
            <a:ext cx="3107860" cy="1769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91C2D-1007-D822-37FA-1E74C8881EF6}"/>
              </a:ext>
            </a:extLst>
          </p:cNvPr>
          <p:cNvSpPr/>
          <p:nvPr/>
        </p:nvSpPr>
        <p:spPr>
          <a:xfrm>
            <a:off x="8127452" y="4189201"/>
            <a:ext cx="3158937" cy="17691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AAF4F0-0CB4-A176-7905-58EBE53FA9F1}"/>
              </a:ext>
            </a:extLst>
          </p:cNvPr>
          <p:cNvSpPr txBox="1"/>
          <p:nvPr/>
        </p:nvSpPr>
        <p:spPr>
          <a:xfrm>
            <a:off x="516337" y="5449136"/>
            <a:ext cx="6184230" cy="1200329"/>
          </a:xfrm>
          <a:prstGeom prst="rect">
            <a:avLst/>
          </a:prstGeom>
          <a:noFill/>
        </p:spPr>
        <p:txBody>
          <a:bodyPr wrap="square">
            <a:spAutoFit/>
          </a:bodyPr>
          <a:lstStyle/>
          <a:p>
            <a:r>
              <a:rPr lang="en-US" b="1" dirty="0"/>
              <a:t>S2414, </a:t>
            </a:r>
            <a:r>
              <a:rPr lang="en-US" dirty="0"/>
              <a:t>“A Randomized Phase III Trial </a:t>
            </a:r>
            <a:r>
              <a:rPr lang="en-US" dirty="0" err="1"/>
              <a:t>INcorporating</a:t>
            </a:r>
            <a:r>
              <a:rPr lang="en-US" dirty="0"/>
              <a:t> Pathologic Complete </a:t>
            </a:r>
            <a:r>
              <a:rPr lang="en-US" dirty="0" err="1"/>
              <a:t>ReSponse</a:t>
            </a:r>
            <a:r>
              <a:rPr lang="en-US" dirty="0"/>
              <a:t> in Participants with Early </a:t>
            </a:r>
            <a:r>
              <a:rPr lang="en-US" dirty="0" err="1"/>
              <a:t>StaGe</a:t>
            </a:r>
            <a:r>
              <a:rPr lang="en-US" dirty="0"/>
              <a:t> Non Small Cell Lung Cancer to Optimize </a:t>
            </a:r>
            <a:r>
              <a:rPr lang="en-US" dirty="0" err="1"/>
              <a:t>ImmunotHerapy</a:t>
            </a:r>
            <a:r>
              <a:rPr lang="en-US" dirty="0"/>
              <a:t> in the </a:t>
            </a:r>
            <a:r>
              <a:rPr lang="en-US" dirty="0" err="1"/>
              <a:t>AdjuvanT</a:t>
            </a:r>
            <a:r>
              <a:rPr lang="en-US" dirty="0"/>
              <a:t> Setting </a:t>
            </a:r>
            <a:r>
              <a:rPr lang="en-US" b="1" dirty="0"/>
              <a:t>(INSIGHT)</a:t>
            </a:r>
            <a:r>
              <a:rPr lang="en-US" dirty="0"/>
              <a:t>”</a:t>
            </a:r>
          </a:p>
        </p:txBody>
      </p:sp>
    </p:spTree>
    <p:extLst>
      <p:ext uri="{BB962C8B-B14F-4D97-AF65-F5344CB8AC3E}">
        <p14:creationId xmlns:p14="http://schemas.microsoft.com/office/powerpoint/2010/main" val="3647886634"/>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42585BE-09DE-4B28-A85F-0D06EB959448}"/>
              </a:ext>
            </a:extLst>
          </p:cNvPr>
          <p:cNvSpPr>
            <a:spLocks noGrp="1" noChangeArrowheads="1"/>
          </p:cNvSpPr>
          <p:nvPr>
            <p:ph type="title"/>
          </p:nvPr>
        </p:nvSpPr>
        <p:spPr bwMode="auto">
          <a:xfrm>
            <a:off x="317500" y="183799"/>
            <a:ext cx="10972800" cy="6714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ctr"/>
            <a:r>
              <a:rPr lang="en-US" sz="2800" b="0" dirty="0">
                <a:solidFill>
                  <a:schemeClr val="tx1"/>
                </a:solidFill>
              </a:rPr>
              <a:t>Tumor-derived fragments of nucleic acids identified in the blood are called circulating tumor DNA (ctDNA)</a:t>
            </a:r>
            <a:br>
              <a:rPr lang="en-US" sz="2400" dirty="0">
                <a:solidFill>
                  <a:schemeClr val="tx1"/>
                </a:solidFill>
              </a:rPr>
            </a:br>
            <a:r>
              <a:rPr lang="en-US" altLang="en-US" sz="2800" b="0" dirty="0"/>
              <a:t>)</a:t>
            </a:r>
            <a:br>
              <a:rPr lang="en-US" altLang="en-US" sz="500" b="0" dirty="0"/>
            </a:br>
            <a:endParaRPr lang="en-US" altLang="en-US" sz="2800" b="0" dirty="0"/>
          </a:p>
        </p:txBody>
      </p:sp>
      <p:sp>
        <p:nvSpPr>
          <p:cNvPr id="5" name="Slide Number Placeholder 3">
            <a:extLst>
              <a:ext uri="{FF2B5EF4-FFF2-40B4-BE49-F238E27FC236}">
                <a16:creationId xmlns:a16="http://schemas.microsoft.com/office/drawing/2014/main" id="{A3C429FD-4077-4C3E-A6D4-48F2F9CA6C59}"/>
              </a:ext>
            </a:extLst>
          </p:cNvPr>
          <p:cNvSpPr>
            <a:spLocks noGrp="1"/>
          </p:cNvSpPr>
          <p:nvPr>
            <p:ph type="sldNum" sz="quarter" idx="12"/>
          </p:nvPr>
        </p:nvSpPr>
        <p:spPr>
          <a:xfrm>
            <a:off x="8149573" y="6470650"/>
            <a:ext cx="3906159" cy="365125"/>
          </a:xfrm>
        </p:spPr>
        <p:txBody>
          <a:bodyPr/>
          <a:lstStyle/>
          <a:p>
            <a:pPr algn="r"/>
            <a:fld id="{6BA4E481-929C-6B40-8F72-F01C1848538C}" type="slidenum">
              <a:rPr lang="en-US" smtClean="0"/>
              <a:pPr algn="r"/>
              <a:t>4</a:t>
            </a:fld>
            <a:endParaRPr lang="en-US"/>
          </a:p>
        </p:txBody>
      </p:sp>
      <p:pic>
        <p:nvPicPr>
          <p:cNvPr id="6" name="Picture 5">
            <a:extLst>
              <a:ext uri="{FF2B5EF4-FFF2-40B4-BE49-F238E27FC236}">
                <a16:creationId xmlns:a16="http://schemas.microsoft.com/office/drawing/2014/main" id="{A611E8E2-FB32-482D-8B38-50F3C3F8D730}"/>
              </a:ext>
            </a:extLst>
          </p:cNvPr>
          <p:cNvPicPr>
            <a:picLocks noChangeAspect="1"/>
          </p:cNvPicPr>
          <p:nvPr/>
        </p:nvPicPr>
        <p:blipFill>
          <a:blip r:embed="rId3"/>
          <a:stretch>
            <a:fillRect/>
          </a:stretch>
        </p:blipFill>
        <p:spPr>
          <a:xfrm>
            <a:off x="1005524" y="1077758"/>
            <a:ext cx="10180951" cy="5596443"/>
          </a:xfrm>
          <a:prstGeom prst="rect">
            <a:avLst/>
          </a:prstGeom>
        </p:spPr>
      </p:pic>
      <p:sp>
        <p:nvSpPr>
          <p:cNvPr id="19459" name="TextBox 1">
            <a:extLst>
              <a:ext uri="{FF2B5EF4-FFF2-40B4-BE49-F238E27FC236}">
                <a16:creationId xmlns:a16="http://schemas.microsoft.com/office/drawing/2014/main" id="{AED09284-60D3-4631-808C-7C7081A129E5}"/>
              </a:ext>
            </a:extLst>
          </p:cNvPr>
          <p:cNvSpPr txBox="1">
            <a:spLocks noChangeArrowheads="1"/>
          </p:cNvSpPr>
          <p:nvPr/>
        </p:nvSpPr>
        <p:spPr bwMode="auto">
          <a:xfrm>
            <a:off x="6352674" y="6246796"/>
            <a:ext cx="54915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dirty="0">
                <a:solidFill>
                  <a:srgbClr val="000000"/>
                </a:solidFill>
              </a:rPr>
              <a:t>Pellini B et al. </a:t>
            </a:r>
            <a:r>
              <a:rPr lang="en-US" altLang="en-US" sz="2000" i="1" dirty="0" err="1">
                <a:solidFill>
                  <a:srgbClr val="000000"/>
                </a:solidFill>
              </a:rPr>
              <a:t>Thorac</a:t>
            </a:r>
            <a:r>
              <a:rPr lang="en-US" altLang="en-US" sz="2000" i="1" dirty="0">
                <a:solidFill>
                  <a:srgbClr val="000000"/>
                </a:solidFill>
              </a:rPr>
              <a:t> Surg Clin</a:t>
            </a:r>
            <a:r>
              <a:rPr lang="en-US" altLang="en-US" sz="2000" dirty="0">
                <a:solidFill>
                  <a:srgbClr val="000000"/>
                </a:solidFill>
              </a:rPr>
              <a:t>. 2020</a:t>
            </a:r>
          </a:p>
          <a:p>
            <a:pPr algn="r"/>
            <a:endParaRPr lang="en-US" altLang="en-US" sz="2000" dirty="0">
              <a:solidFill>
                <a:srgbClr val="000000"/>
              </a:solidFill>
            </a:endParaRPr>
          </a:p>
          <a:p>
            <a:pPr algn="r"/>
            <a:endParaRPr lang="en-US" altLang="en-US"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4178F3-B275-8D4D-9A72-3E7FEC013BED}"/>
              </a:ext>
            </a:extLst>
          </p:cNvPr>
          <p:cNvSpPr>
            <a:spLocks noGrp="1"/>
          </p:cNvSpPr>
          <p:nvPr>
            <p:ph type="title"/>
          </p:nvPr>
        </p:nvSpPr>
        <p:spPr/>
        <p:txBody>
          <a:bodyPr/>
          <a:lstStyle/>
          <a:p>
            <a:r>
              <a:rPr lang="en-US" b="1" dirty="0"/>
              <a:t>Take home points</a:t>
            </a:r>
          </a:p>
        </p:txBody>
      </p:sp>
      <p:sp>
        <p:nvSpPr>
          <p:cNvPr id="5" name="Content Placeholder 4">
            <a:extLst>
              <a:ext uri="{FF2B5EF4-FFF2-40B4-BE49-F238E27FC236}">
                <a16:creationId xmlns:a16="http://schemas.microsoft.com/office/drawing/2014/main" id="{D725F222-A8B1-5841-A491-90D6FB762F49}"/>
              </a:ext>
            </a:extLst>
          </p:cNvPr>
          <p:cNvSpPr>
            <a:spLocks noGrp="1"/>
          </p:cNvSpPr>
          <p:nvPr>
            <p:ph idx="1"/>
          </p:nvPr>
        </p:nvSpPr>
        <p:spPr/>
        <p:txBody>
          <a:bodyPr>
            <a:normAutofit fontScale="92500" lnSpcReduction="10000"/>
          </a:bodyPr>
          <a:lstStyle/>
          <a:p>
            <a:pPr marL="457200" indent="-457200" algn="l">
              <a:buFont typeface="Arial" panose="020B0604020202020204" pitchFamily="34" charset="0"/>
              <a:buChar char="•"/>
            </a:pPr>
            <a:r>
              <a:rPr lang="en-US" sz="2600" b="0" i="0" u="none" strike="noStrike" baseline="0" dirty="0">
                <a:solidFill>
                  <a:srgbClr val="C00000"/>
                </a:solidFill>
              </a:rPr>
              <a:t>ctDNA detection </a:t>
            </a:r>
            <a:r>
              <a:rPr lang="en-US" sz="2600" b="0" i="0" u="none" strike="noStrike" baseline="0" dirty="0"/>
              <a:t>during </a:t>
            </a:r>
            <a:r>
              <a:rPr lang="en-US" sz="2600" b="0" i="0" u="none" strike="noStrike" baseline="0" dirty="0">
                <a:solidFill>
                  <a:srgbClr val="C00000"/>
                </a:solidFill>
              </a:rPr>
              <a:t>induction chemoIO </a:t>
            </a:r>
            <a:r>
              <a:rPr lang="en-US" sz="2600" b="0" i="0" u="none" strike="noStrike" baseline="0" dirty="0"/>
              <a:t>may offer an opportunity to identify patients at </a:t>
            </a:r>
            <a:r>
              <a:rPr lang="en-US" sz="2600" b="0" i="0" u="none" strike="noStrike" baseline="0" dirty="0">
                <a:solidFill>
                  <a:srgbClr val="C00000"/>
                </a:solidFill>
              </a:rPr>
              <a:t>high-risk</a:t>
            </a:r>
            <a:r>
              <a:rPr lang="en-US" sz="2600" b="0" i="0" u="none" strike="noStrike" baseline="0" dirty="0"/>
              <a:t> for </a:t>
            </a:r>
            <a:r>
              <a:rPr lang="en-US" sz="2600" b="0" i="0" u="none" strike="noStrike" baseline="0" dirty="0">
                <a:solidFill>
                  <a:srgbClr val="C00000"/>
                </a:solidFill>
              </a:rPr>
              <a:t>disease progression </a:t>
            </a:r>
            <a:r>
              <a:rPr lang="en-US" sz="2600" b="0" i="0" u="none" strike="noStrike" baseline="0" dirty="0"/>
              <a:t>and inform selection of novel personalized maintenance treatment strategies</a:t>
            </a:r>
          </a:p>
          <a:p>
            <a:pPr marL="457200" indent="-457200" algn="l">
              <a:buFont typeface="Arial" panose="020B0604020202020204" pitchFamily="34" charset="0"/>
              <a:buChar char="•"/>
            </a:pPr>
            <a:r>
              <a:rPr lang="en-US" sz="2600" dirty="0">
                <a:solidFill>
                  <a:srgbClr val="C00000"/>
                </a:solidFill>
              </a:rPr>
              <a:t>Tumor-uninformed (agnostic) ctDNA molecular response </a:t>
            </a:r>
            <a:r>
              <a:rPr lang="en-US" sz="2600" dirty="0"/>
              <a:t>at </a:t>
            </a:r>
            <a:r>
              <a:rPr lang="en-US" sz="2600" dirty="0">
                <a:solidFill>
                  <a:srgbClr val="C00000"/>
                </a:solidFill>
              </a:rPr>
              <a:t>6-8 weeks </a:t>
            </a:r>
            <a:r>
              <a:rPr lang="en-US" sz="2600" dirty="0"/>
              <a:t>into IO monotherapy in advanced PD-L1(+) NSCLC is </a:t>
            </a:r>
            <a:r>
              <a:rPr lang="en-US" sz="2600" dirty="0">
                <a:solidFill>
                  <a:srgbClr val="C00000"/>
                </a:solidFill>
              </a:rPr>
              <a:t>can identify patients with improved clinical outcomes</a:t>
            </a:r>
          </a:p>
          <a:p>
            <a:pPr marL="457200" indent="-457200">
              <a:buFont typeface="Arial" panose="020B0604020202020204" pitchFamily="34" charset="0"/>
              <a:buChar char="•"/>
            </a:pPr>
            <a:r>
              <a:rPr lang="en-US" sz="2600" dirty="0">
                <a:solidFill>
                  <a:srgbClr val="00161E"/>
                </a:solidFill>
              </a:rPr>
              <a:t>ctDNA</a:t>
            </a:r>
            <a:r>
              <a:rPr lang="en-US" sz="2600" dirty="0"/>
              <a:t> can </a:t>
            </a:r>
            <a:r>
              <a:rPr lang="en-US" sz="2600" dirty="0">
                <a:solidFill>
                  <a:srgbClr val="00161E"/>
                </a:solidFill>
              </a:rPr>
              <a:t>detect </a:t>
            </a:r>
            <a:r>
              <a:rPr lang="en-US" sz="2600" dirty="0">
                <a:solidFill>
                  <a:srgbClr val="C00000"/>
                </a:solidFill>
              </a:rPr>
              <a:t>MRD </a:t>
            </a:r>
            <a:r>
              <a:rPr lang="en-US" sz="2600" dirty="0"/>
              <a:t>and it is a strong </a:t>
            </a:r>
            <a:r>
              <a:rPr lang="en-US" sz="2600" dirty="0">
                <a:solidFill>
                  <a:srgbClr val="C00000"/>
                </a:solidFill>
              </a:rPr>
              <a:t>prognostic biomarke</a:t>
            </a:r>
            <a:r>
              <a:rPr lang="en-US" sz="2600" dirty="0">
                <a:solidFill>
                  <a:srgbClr val="00161E"/>
                </a:solidFill>
              </a:rPr>
              <a:t>r</a:t>
            </a:r>
          </a:p>
          <a:p>
            <a:pPr marL="457200" indent="-457200">
              <a:buFont typeface="Arial" panose="020B0604020202020204" pitchFamily="34" charset="0"/>
              <a:buChar char="•"/>
            </a:pPr>
            <a:r>
              <a:rPr lang="en-US" sz="2600" dirty="0">
                <a:solidFill>
                  <a:srgbClr val="C00000"/>
                </a:solidFill>
              </a:rPr>
              <a:t>One timepoint MRD </a:t>
            </a:r>
            <a:r>
              <a:rPr lang="en-US" sz="2600" dirty="0">
                <a:solidFill>
                  <a:srgbClr val="00161E"/>
                </a:solidFill>
              </a:rPr>
              <a:t>status </a:t>
            </a:r>
            <a:r>
              <a:rPr lang="en-US" sz="2600" dirty="0">
                <a:solidFill>
                  <a:srgbClr val="C00000"/>
                </a:solidFill>
              </a:rPr>
              <a:t>may not be enough </a:t>
            </a:r>
            <a:r>
              <a:rPr lang="en-US" sz="2600" dirty="0">
                <a:solidFill>
                  <a:srgbClr val="00161E"/>
                </a:solidFill>
              </a:rPr>
              <a:t>to inform clinical-decision making</a:t>
            </a:r>
          </a:p>
          <a:p>
            <a:pPr marL="457200" indent="-457200">
              <a:buFont typeface="Arial" panose="020B0604020202020204" pitchFamily="34" charset="0"/>
              <a:buChar char="•"/>
            </a:pPr>
            <a:r>
              <a:rPr lang="en-US" sz="2600" dirty="0">
                <a:solidFill>
                  <a:srgbClr val="C00000"/>
                </a:solidFill>
              </a:rPr>
              <a:t>Tumor-informed MRD </a:t>
            </a:r>
            <a:r>
              <a:rPr lang="en-US" sz="2600" dirty="0">
                <a:solidFill>
                  <a:srgbClr val="00161E"/>
                </a:solidFill>
              </a:rPr>
              <a:t>assays will </a:t>
            </a:r>
            <a:r>
              <a:rPr lang="en-US" sz="2600" dirty="0">
                <a:solidFill>
                  <a:srgbClr val="C00000"/>
                </a:solidFill>
              </a:rPr>
              <a:t>not</a:t>
            </a:r>
            <a:r>
              <a:rPr lang="en-US" sz="2600" dirty="0">
                <a:solidFill>
                  <a:srgbClr val="00161E"/>
                </a:solidFill>
              </a:rPr>
              <a:t> be </a:t>
            </a:r>
            <a:r>
              <a:rPr lang="en-US" sz="2600" dirty="0">
                <a:solidFill>
                  <a:srgbClr val="C00000"/>
                </a:solidFill>
              </a:rPr>
              <a:t>feasible</a:t>
            </a:r>
            <a:r>
              <a:rPr lang="en-US" sz="2600" dirty="0">
                <a:solidFill>
                  <a:srgbClr val="00161E"/>
                </a:solidFill>
              </a:rPr>
              <a:t> for </a:t>
            </a:r>
            <a:r>
              <a:rPr lang="en-US" sz="2600" dirty="0">
                <a:solidFill>
                  <a:srgbClr val="C00000"/>
                </a:solidFill>
              </a:rPr>
              <a:t>patients </a:t>
            </a:r>
            <a:r>
              <a:rPr lang="en-US" sz="2600" dirty="0">
                <a:solidFill>
                  <a:srgbClr val="00161E"/>
                </a:solidFill>
              </a:rPr>
              <a:t>with </a:t>
            </a:r>
            <a:r>
              <a:rPr lang="en-US" sz="2600" dirty="0">
                <a:solidFill>
                  <a:srgbClr val="C00000"/>
                </a:solidFill>
              </a:rPr>
              <a:t>pCR</a:t>
            </a:r>
            <a:r>
              <a:rPr lang="en-US" sz="2600" dirty="0">
                <a:solidFill>
                  <a:srgbClr val="00161E"/>
                </a:solidFill>
              </a:rPr>
              <a:t> and </a:t>
            </a:r>
            <a:r>
              <a:rPr lang="en-US" sz="2600" dirty="0">
                <a:solidFill>
                  <a:srgbClr val="C00000"/>
                </a:solidFill>
              </a:rPr>
              <a:t>MPR</a:t>
            </a:r>
          </a:p>
          <a:p>
            <a:pPr marL="457200" indent="-457200">
              <a:buFont typeface="Arial" panose="020B0604020202020204" pitchFamily="34" charset="0"/>
              <a:buChar char="•"/>
            </a:pPr>
            <a:r>
              <a:rPr lang="en-US" sz="2600" dirty="0"/>
              <a:t>Ongoing </a:t>
            </a:r>
            <a:r>
              <a:rPr lang="en-US" sz="2600" dirty="0">
                <a:solidFill>
                  <a:srgbClr val="00161E"/>
                </a:solidFill>
              </a:rPr>
              <a:t>trials will inform </a:t>
            </a:r>
            <a:r>
              <a:rPr lang="en-US" sz="2600" dirty="0">
                <a:solidFill>
                  <a:srgbClr val="C00000"/>
                </a:solidFill>
              </a:rPr>
              <a:t>if</a:t>
            </a:r>
            <a:r>
              <a:rPr lang="en-US" sz="2600" dirty="0"/>
              <a:t> </a:t>
            </a:r>
            <a:r>
              <a:rPr lang="en-US" sz="2600" dirty="0">
                <a:solidFill>
                  <a:srgbClr val="C00000"/>
                </a:solidFill>
              </a:rPr>
              <a:t>clinical decision-making can be guided by ctDNA </a:t>
            </a:r>
            <a:r>
              <a:rPr lang="en-US" sz="2600" dirty="0"/>
              <a:t>and if that improves patients’ outcomes</a:t>
            </a:r>
          </a:p>
          <a:p>
            <a:pPr marL="342900" indent="-342900">
              <a:buFont typeface="Arial" panose="020B0604020202020204" pitchFamily="34" charset="0"/>
              <a:buChar char="•"/>
            </a:pPr>
            <a:endParaRPr lang="en-US" sz="1050"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solidFill>
                <a:schemeClr val="accent5">
                  <a:lumMod val="75000"/>
                </a:schemeClr>
              </a:solidFill>
            </a:endParaRPr>
          </a:p>
          <a:p>
            <a:pPr marL="457200" lvl="1" indent="0">
              <a:buNone/>
            </a:pPr>
            <a:endParaRPr lang="en-US" dirty="0"/>
          </a:p>
          <a:p>
            <a:endParaRPr lang="en-US" dirty="0"/>
          </a:p>
        </p:txBody>
      </p:sp>
    </p:spTree>
    <p:custDataLst>
      <p:tags r:id="rId1"/>
    </p:custDataLst>
    <p:extLst>
      <p:ext uri="{BB962C8B-B14F-4D97-AF65-F5344CB8AC3E}">
        <p14:creationId xmlns:p14="http://schemas.microsoft.com/office/powerpoint/2010/main" val="1165160825"/>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3D5521-CBA8-4BE7-BEE6-698ED39AD813}"/>
              </a:ext>
            </a:extLst>
          </p:cNvPr>
          <p:cNvPicPr>
            <a:picLocks noChangeAspect="1"/>
          </p:cNvPicPr>
          <p:nvPr/>
        </p:nvPicPr>
        <p:blipFill rotWithShape="1">
          <a:blip r:embed="rId3"/>
          <a:srcRect t="27743" b="11265"/>
          <a:stretch/>
        </p:blipFill>
        <p:spPr>
          <a:xfrm>
            <a:off x="0" y="-41230"/>
            <a:ext cx="12192001" cy="4201449"/>
          </a:xfrm>
          <a:prstGeom prst="rect">
            <a:avLst/>
          </a:prstGeom>
          <a:noFill/>
        </p:spPr>
      </p:pic>
      <p:sp>
        <p:nvSpPr>
          <p:cNvPr id="4" name="Slide Number Placeholder 3">
            <a:extLst>
              <a:ext uri="{FF2B5EF4-FFF2-40B4-BE49-F238E27FC236}">
                <a16:creationId xmlns:a16="http://schemas.microsoft.com/office/drawing/2014/main" id="{82005C14-BCE8-4C6F-9AAA-07A7BB5585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defRPr/>
            </a:pPr>
            <a:fld id="{6BA4E481-929C-6B40-8F72-F01C1848538C}" type="slidenum">
              <a:rPr lang="en-US" sz="1200">
                <a:solidFill>
                  <a:prstClr val="black">
                    <a:tint val="75000"/>
                  </a:prstClr>
                </a:solidFill>
                <a:latin typeface="Calibri" panose="020F0502020204030204"/>
              </a:rPr>
              <a:pPr algn="r">
                <a:spcAft>
                  <a:spcPts val="600"/>
                </a:spcAft>
                <a:defRPr/>
              </a:pPr>
              <a:t>41</a:t>
            </a:fld>
            <a:endParaRPr lang="en-US" sz="1200" dirty="0">
              <a:solidFill>
                <a:prstClr val="black">
                  <a:tint val="75000"/>
                </a:prstClr>
              </a:solidFill>
              <a:latin typeface="Calibri" panose="020F0502020204030204"/>
            </a:endParaRPr>
          </a:p>
        </p:txBody>
      </p:sp>
      <p:sp>
        <p:nvSpPr>
          <p:cNvPr id="19" name="Content Placeholder 2">
            <a:extLst>
              <a:ext uri="{FF2B5EF4-FFF2-40B4-BE49-F238E27FC236}">
                <a16:creationId xmlns:a16="http://schemas.microsoft.com/office/drawing/2014/main" id="{C41222A3-97CC-4AC8-9FDF-3150B99BDDA0}"/>
              </a:ext>
            </a:extLst>
          </p:cNvPr>
          <p:cNvSpPr txBox="1">
            <a:spLocks/>
          </p:cNvSpPr>
          <p:nvPr/>
        </p:nvSpPr>
        <p:spPr>
          <a:xfrm>
            <a:off x="3738353" y="4630966"/>
            <a:ext cx="5226021" cy="1630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398" dirty="0"/>
          </a:p>
        </p:txBody>
      </p:sp>
      <p:sp>
        <p:nvSpPr>
          <p:cNvPr id="20" name="TextBox 19">
            <a:extLst>
              <a:ext uri="{FF2B5EF4-FFF2-40B4-BE49-F238E27FC236}">
                <a16:creationId xmlns:a16="http://schemas.microsoft.com/office/drawing/2014/main" id="{3B1240F5-8F1C-49BD-AEEC-C2D0350E6BC4}"/>
              </a:ext>
            </a:extLst>
          </p:cNvPr>
          <p:cNvSpPr txBox="1"/>
          <p:nvPr/>
        </p:nvSpPr>
        <p:spPr>
          <a:xfrm>
            <a:off x="3326117" y="4052585"/>
            <a:ext cx="5539767" cy="523220"/>
          </a:xfrm>
          <a:prstGeom prst="rect">
            <a:avLst/>
          </a:prstGeom>
          <a:noFill/>
        </p:spPr>
        <p:txBody>
          <a:bodyPr wrap="square" rtlCol="0">
            <a:spAutoFit/>
          </a:bodyPr>
          <a:lstStyle/>
          <a:p>
            <a:pPr algn="ctr"/>
            <a:r>
              <a:rPr lang="en-US" sz="2800" dirty="0"/>
              <a:t>www.moffitt.org</a:t>
            </a:r>
          </a:p>
        </p:txBody>
      </p:sp>
      <p:sp>
        <p:nvSpPr>
          <p:cNvPr id="22" name="TextBox 21">
            <a:extLst>
              <a:ext uri="{FF2B5EF4-FFF2-40B4-BE49-F238E27FC236}">
                <a16:creationId xmlns:a16="http://schemas.microsoft.com/office/drawing/2014/main" id="{E307F94C-33D5-4628-8375-12DF660DA4E0}"/>
              </a:ext>
            </a:extLst>
          </p:cNvPr>
          <p:cNvSpPr txBox="1"/>
          <p:nvPr/>
        </p:nvSpPr>
        <p:spPr>
          <a:xfrm>
            <a:off x="480803" y="74257"/>
            <a:ext cx="6178216" cy="646331"/>
          </a:xfrm>
          <a:prstGeom prst="rect">
            <a:avLst/>
          </a:prstGeom>
          <a:noFill/>
        </p:spPr>
        <p:txBody>
          <a:bodyPr wrap="square">
            <a:spAutoFit/>
          </a:bodyPr>
          <a:lstStyle/>
          <a:p>
            <a:r>
              <a:rPr lang="en-US" sz="3600" dirty="0">
                <a:solidFill>
                  <a:schemeClr val="bg1"/>
                </a:solidFill>
                <a:latin typeface="Arial" panose="020B0604020202020204" pitchFamily="34" charset="0"/>
                <a:cs typeface="Arial" panose="020B0604020202020204" pitchFamily="34" charset="0"/>
              </a:rPr>
              <a:t>Thank you!</a:t>
            </a:r>
            <a:endParaRPr lang="en-US" sz="3600" dirty="0">
              <a:solidFill>
                <a:schemeClr val="bg1"/>
              </a:solidFill>
            </a:endParaRPr>
          </a:p>
        </p:txBody>
      </p:sp>
      <p:grpSp>
        <p:nvGrpSpPr>
          <p:cNvPr id="2" name="Group 1">
            <a:extLst>
              <a:ext uri="{FF2B5EF4-FFF2-40B4-BE49-F238E27FC236}">
                <a16:creationId xmlns:a16="http://schemas.microsoft.com/office/drawing/2014/main" id="{8D01356E-05F2-41C2-9B8C-CAB80F22965F}"/>
              </a:ext>
            </a:extLst>
          </p:cNvPr>
          <p:cNvGrpSpPr/>
          <p:nvPr/>
        </p:nvGrpSpPr>
        <p:grpSpPr>
          <a:xfrm>
            <a:off x="4655475" y="4950946"/>
            <a:ext cx="3535568" cy="424943"/>
            <a:chOff x="8033579" y="5383224"/>
            <a:chExt cx="3535568" cy="424943"/>
          </a:xfrm>
        </p:grpSpPr>
        <p:sp>
          <p:nvSpPr>
            <p:cNvPr id="9" name="TextBox 8">
              <a:extLst>
                <a:ext uri="{FF2B5EF4-FFF2-40B4-BE49-F238E27FC236}">
                  <a16:creationId xmlns:a16="http://schemas.microsoft.com/office/drawing/2014/main" id="{03439042-F630-4CFC-B9F2-68988CAF4474}"/>
                </a:ext>
              </a:extLst>
            </p:cNvPr>
            <p:cNvSpPr txBox="1"/>
            <p:nvPr/>
          </p:nvSpPr>
          <p:spPr>
            <a:xfrm>
              <a:off x="8471986" y="5383224"/>
              <a:ext cx="3097161" cy="369332"/>
            </a:xfrm>
            <a:prstGeom prst="rect">
              <a:avLst/>
            </a:prstGeom>
            <a:noFill/>
          </p:spPr>
          <p:txBody>
            <a:bodyPr wrap="square" rtlCol="0">
              <a:spAutoFit/>
            </a:bodyPr>
            <a:lstStyle/>
            <a:p>
              <a:r>
                <a:rPr lang="en-US" sz="1800" dirty="0">
                  <a:solidFill>
                    <a:srgbClr val="0070C0"/>
                  </a:solidFill>
                  <a:latin typeface="Arial" panose="020B0604020202020204" pitchFamily="34" charset="0"/>
                  <a:cs typeface="Arial" panose="020B0604020202020204" pitchFamily="34" charset="0"/>
                </a:rPr>
                <a:t>Bruna.Pellini@moffitt.org</a:t>
              </a:r>
            </a:p>
          </p:txBody>
        </p:sp>
        <p:pic>
          <p:nvPicPr>
            <p:cNvPr id="11" name="Picture 10">
              <a:extLst>
                <a:ext uri="{FF2B5EF4-FFF2-40B4-BE49-F238E27FC236}">
                  <a16:creationId xmlns:a16="http://schemas.microsoft.com/office/drawing/2014/main" id="{3E2F1E70-7229-4D6C-9168-3626F025677B}"/>
                </a:ext>
              </a:extLst>
            </p:cNvPr>
            <p:cNvPicPr>
              <a:picLocks noChangeAspect="1"/>
            </p:cNvPicPr>
            <p:nvPr/>
          </p:nvPicPr>
          <p:blipFill>
            <a:blip r:embed="rId4"/>
            <a:stretch>
              <a:fillRect/>
            </a:stretch>
          </p:blipFill>
          <p:spPr>
            <a:xfrm>
              <a:off x="8033579" y="5388113"/>
              <a:ext cx="492920" cy="420054"/>
            </a:xfrm>
            <a:prstGeom prst="rect">
              <a:avLst/>
            </a:prstGeom>
          </p:spPr>
        </p:pic>
      </p:grpSp>
      <p:grpSp>
        <p:nvGrpSpPr>
          <p:cNvPr id="3" name="Group 2">
            <a:extLst>
              <a:ext uri="{FF2B5EF4-FFF2-40B4-BE49-F238E27FC236}">
                <a16:creationId xmlns:a16="http://schemas.microsoft.com/office/drawing/2014/main" id="{59185473-8BC7-466C-A378-40A7C710ADA1}"/>
              </a:ext>
            </a:extLst>
          </p:cNvPr>
          <p:cNvGrpSpPr/>
          <p:nvPr/>
        </p:nvGrpSpPr>
        <p:grpSpPr>
          <a:xfrm>
            <a:off x="4655475" y="5409644"/>
            <a:ext cx="3590081" cy="582227"/>
            <a:chOff x="338611" y="6054449"/>
            <a:chExt cx="3590081" cy="582227"/>
          </a:xfrm>
        </p:grpSpPr>
        <p:sp>
          <p:nvSpPr>
            <p:cNvPr id="12" name="TextBox 11">
              <a:extLst>
                <a:ext uri="{FF2B5EF4-FFF2-40B4-BE49-F238E27FC236}">
                  <a16:creationId xmlns:a16="http://schemas.microsoft.com/office/drawing/2014/main" id="{57B58E18-C1AF-4488-8824-A816160E141B}"/>
                </a:ext>
              </a:extLst>
            </p:cNvPr>
            <p:cNvSpPr txBox="1"/>
            <p:nvPr/>
          </p:nvSpPr>
          <p:spPr>
            <a:xfrm>
              <a:off x="831531" y="6122109"/>
              <a:ext cx="3097161" cy="369332"/>
            </a:xfrm>
            <a:prstGeom prst="rect">
              <a:avLst/>
            </a:prstGeom>
            <a:noFill/>
          </p:spPr>
          <p:txBody>
            <a:bodyPr wrap="square" rtlCol="0">
              <a:spAutoFit/>
            </a:bodyPr>
            <a:lstStyle/>
            <a:p>
              <a:r>
                <a:rPr lang="en-US" sz="1800" b="1" dirty="0">
                  <a:solidFill>
                    <a:srgbClr val="00161E"/>
                  </a:solidFill>
                  <a:latin typeface="Arial" panose="020B0604020202020204" pitchFamily="34" charset="0"/>
                  <a:cs typeface="Arial" panose="020B0604020202020204" pitchFamily="34" charset="0"/>
                </a:rPr>
                <a:t>@BrunaPellini        </a:t>
              </a:r>
            </a:p>
          </p:txBody>
        </p:sp>
        <p:pic>
          <p:nvPicPr>
            <p:cNvPr id="13" name="Picture 12">
              <a:extLst>
                <a:ext uri="{FF2B5EF4-FFF2-40B4-BE49-F238E27FC236}">
                  <a16:creationId xmlns:a16="http://schemas.microsoft.com/office/drawing/2014/main" id="{B30F8227-64F7-438F-9DB7-F43AB7F018A3}"/>
                </a:ext>
              </a:extLst>
            </p:cNvPr>
            <p:cNvPicPr>
              <a:picLocks noChangeAspect="1"/>
            </p:cNvPicPr>
            <p:nvPr/>
          </p:nvPicPr>
          <p:blipFill>
            <a:blip r:embed="rId5"/>
            <a:stretch>
              <a:fillRect/>
            </a:stretch>
          </p:blipFill>
          <p:spPr>
            <a:xfrm>
              <a:off x="338611" y="6054449"/>
              <a:ext cx="524788" cy="582227"/>
            </a:xfrm>
            <a:prstGeom prst="rect">
              <a:avLst/>
            </a:prstGeom>
          </p:spPr>
        </p:pic>
      </p:grpSp>
    </p:spTree>
    <p:extLst>
      <p:ext uri="{BB962C8B-B14F-4D97-AF65-F5344CB8AC3E}">
        <p14:creationId xmlns:p14="http://schemas.microsoft.com/office/powerpoint/2010/main" val="27749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6BB2-4D8D-43E7-B312-40DD871E0355}"/>
              </a:ext>
            </a:extLst>
          </p:cNvPr>
          <p:cNvSpPr>
            <a:spLocks noGrp="1"/>
          </p:cNvSpPr>
          <p:nvPr>
            <p:ph type="title"/>
          </p:nvPr>
        </p:nvSpPr>
        <p:spPr>
          <a:xfrm>
            <a:off x="748748" y="428425"/>
            <a:ext cx="10694504" cy="656426"/>
          </a:xfrm>
        </p:spPr>
        <p:txBody>
          <a:bodyPr/>
          <a:lstStyle/>
          <a:p>
            <a:pPr algn="ctr"/>
            <a:r>
              <a:rPr lang="en-US" sz="3600" b="0" dirty="0">
                <a:solidFill>
                  <a:schemeClr val="tx1"/>
                </a:solidFill>
              </a:rPr>
              <a:t>Tumor-informed vs. tumor-naïve assays</a:t>
            </a:r>
            <a:endParaRPr lang="en-US" b="0" dirty="0"/>
          </a:p>
        </p:txBody>
      </p:sp>
      <p:sp>
        <p:nvSpPr>
          <p:cNvPr id="4" name="Slide Number Placeholder 3">
            <a:extLst>
              <a:ext uri="{FF2B5EF4-FFF2-40B4-BE49-F238E27FC236}">
                <a16:creationId xmlns:a16="http://schemas.microsoft.com/office/drawing/2014/main" id="{CC1BCF0B-7C0E-4844-973D-19BDDE32D0C8}"/>
              </a:ext>
            </a:extLst>
          </p:cNvPr>
          <p:cNvSpPr>
            <a:spLocks noGrp="1"/>
          </p:cNvSpPr>
          <p:nvPr>
            <p:ph type="sldNum" sz="quarter" idx="12"/>
          </p:nvPr>
        </p:nvSpPr>
        <p:spPr/>
        <p:txBody>
          <a:bodyPr/>
          <a:lstStyle/>
          <a:p>
            <a:fld id="{6BA4E481-929C-6B40-8F72-F01C1848538C}" type="slidenum">
              <a:rPr lang="en-US" smtClean="0"/>
              <a:pPr/>
              <a:t>5</a:t>
            </a:fld>
            <a:endParaRPr lang="en-US" dirty="0"/>
          </a:p>
        </p:txBody>
      </p:sp>
      <p:sp>
        <p:nvSpPr>
          <p:cNvPr id="6" name="TextBox 5">
            <a:extLst>
              <a:ext uri="{FF2B5EF4-FFF2-40B4-BE49-F238E27FC236}">
                <a16:creationId xmlns:a16="http://schemas.microsoft.com/office/drawing/2014/main" id="{C1BFEF23-67FC-480B-B5F7-31610BE8A9B6}"/>
              </a:ext>
            </a:extLst>
          </p:cNvPr>
          <p:cNvSpPr txBox="1"/>
          <p:nvPr/>
        </p:nvSpPr>
        <p:spPr>
          <a:xfrm>
            <a:off x="4450803" y="6321365"/>
            <a:ext cx="7160675" cy="400110"/>
          </a:xfrm>
          <a:prstGeom prst="rect">
            <a:avLst/>
          </a:prstGeom>
          <a:noFill/>
        </p:spPr>
        <p:txBody>
          <a:bodyPr wrap="square">
            <a:spAutoFit/>
          </a:bodyPr>
          <a:lstStyle/>
          <a:p>
            <a:pPr lvl="4"/>
            <a:r>
              <a:rPr lang="en-US" sz="2000" dirty="0">
                <a:solidFill>
                  <a:srgbClr val="000000"/>
                </a:solidFill>
                <a:latin typeface="Arial" panose="020B0604020202020204" pitchFamily="34" charset="0"/>
                <a:cs typeface="Arial" panose="020B0604020202020204" pitchFamily="34" charset="0"/>
              </a:rPr>
              <a:t>Pellini B and Chaudhuri A. </a:t>
            </a:r>
            <a:r>
              <a:rPr lang="en-US" sz="2000" i="1" dirty="0">
                <a:solidFill>
                  <a:srgbClr val="000000"/>
                </a:solidFill>
                <a:latin typeface="Arial" panose="020B0604020202020204" pitchFamily="34" charset="0"/>
                <a:cs typeface="Arial" panose="020B0604020202020204" pitchFamily="34" charset="0"/>
              </a:rPr>
              <a:t>J Clin Oncol</a:t>
            </a:r>
            <a:r>
              <a:rPr lang="en-US" sz="2000" dirty="0">
                <a:solidFill>
                  <a:srgbClr val="000000"/>
                </a:solidFill>
                <a:latin typeface="Arial" panose="020B0604020202020204" pitchFamily="34" charset="0"/>
                <a:cs typeface="Arial" panose="020B0604020202020204" pitchFamily="34" charset="0"/>
              </a:rPr>
              <a:t>. 2022</a:t>
            </a:r>
            <a:endParaRPr lang="en-US" sz="2000" dirty="0"/>
          </a:p>
        </p:txBody>
      </p:sp>
      <p:graphicFrame>
        <p:nvGraphicFramePr>
          <p:cNvPr id="8" name="Table 7">
            <a:extLst>
              <a:ext uri="{FF2B5EF4-FFF2-40B4-BE49-F238E27FC236}">
                <a16:creationId xmlns:a16="http://schemas.microsoft.com/office/drawing/2014/main" id="{B83AEB0A-B9FD-4DA0-A452-AE6FF353E749}"/>
              </a:ext>
            </a:extLst>
          </p:cNvPr>
          <p:cNvGraphicFramePr>
            <a:graphicFrameLocks/>
          </p:cNvGraphicFramePr>
          <p:nvPr/>
        </p:nvGraphicFramePr>
        <p:xfrm>
          <a:off x="539750" y="1447800"/>
          <a:ext cx="11112500" cy="3962400"/>
        </p:xfrm>
        <a:graphic>
          <a:graphicData uri="http://schemas.openxmlformats.org/drawingml/2006/table">
            <a:tbl>
              <a:tblPr firstRow="1" bandRow="1">
                <a:tableStyleId>{9D7B26C5-4107-4FEC-AEDC-1716B250A1EF}</a:tableStyleId>
              </a:tblPr>
              <a:tblGrid>
                <a:gridCol w="5556250">
                  <a:extLst>
                    <a:ext uri="{9D8B030D-6E8A-4147-A177-3AD203B41FA5}">
                      <a16:colId xmlns:a16="http://schemas.microsoft.com/office/drawing/2014/main" val="459271543"/>
                    </a:ext>
                  </a:extLst>
                </a:gridCol>
                <a:gridCol w="5556250">
                  <a:extLst>
                    <a:ext uri="{9D8B030D-6E8A-4147-A177-3AD203B41FA5}">
                      <a16:colId xmlns:a16="http://schemas.microsoft.com/office/drawing/2014/main" val="2394247441"/>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800" dirty="0">
                          <a:solidFill>
                            <a:schemeClr val="tx1"/>
                          </a:solidFill>
                        </a:rPr>
                        <a:t>Tumor-Informed</a:t>
                      </a:r>
                      <a:endParaRPr lang="en-US" sz="2800" dirty="0">
                        <a:solidFill>
                          <a:schemeClr val="tx1"/>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800" dirty="0">
                          <a:solidFill>
                            <a:schemeClr val="tx1"/>
                          </a:solidFill>
                        </a:rPr>
                        <a:t>Tumor-naïve</a:t>
                      </a:r>
                      <a:endParaRPr lang="en-US" sz="28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6684053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Requires tissue biopsy</a:t>
                      </a:r>
                      <a:endParaRPr lang="en-US" sz="2800" dirty="0">
                        <a:solidFill>
                          <a:srgbClr val="00000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No need for biopsy</a:t>
                      </a:r>
                      <a:endParaRPr lang="en-US" sz="2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5509836"/>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Personalized assay </a:t>
                      </a:r>
                      <a:endParaRPr lang="en-US" sz="2800" dirty="0">
                        <a:solidFill>
                          <a:srgbClr val="00000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Off the shelf assay</a:t>
                      </a:r>
                      <a:endParaRPr lang="en-US" sz="2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843457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Longer turnaround time</a:t>
                      </a:r>
                      <a:endParaRPr lang="en-US" sz="2800" dirty="0">
                        <a:solidFill>
                          <a:srgbClr val="00000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Shorter turnaround time</a:t>
                      </a:r>
                      <a:endParaRPr lang="en-US" sz="2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385868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Does not account for tumor heterogeneity</a:t>
                      </a:r>
                      <a:endParaRPr lang="en-US" sz="2800" dirty="0">
                        <a:solidFill>
                          <a:srgbClr val="00000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Can detect clonal variants that emerge during follow-up</a:t>
                      </a:r>
                      <a:endParaRPr lang="en-US" sz="2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606851"/>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Potential for better sensitivity and specificity</a:t>
                      </a:r>
                      <a:endParaRPr lang="en-US" sz="2800" dirty="0">
                        <a:solidFill>
                          <a:srgbClr val="000000"/>
                        </a:solidFill>
                        <a:latin typeface="Arial" panose="020B0604020202020204" pitchFamily="34" charset="0"/>
                        <a:cs typeface="Arial" panose="020B0604020202020204" pitchFamily="34" charset="0"/>
                      </a:endParaRPr>
                    </a:p>
                  </a:txBody>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800" dirty="0">
                          <a:solidFill>
                            <a:srgbClr val="000000"/>
                          </a:solidFill>
                        </a:rPr>
                        <a:t>Variable sensitivity and specificity</a:t>
                      </a:r>
                      <a:endParaRPr lang="en-US" sz="2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7816912"/>
                  </a:ext>
                </a:extLst>
              </a:tr>
            </a:tbl>
          </a:graphicData>
        </a:graphic>
      </p:graphicFrame>
    </p:spTree>
    <p:extLst>
      <p:ext uri="{BB962C8B-B14F-4D97-AF65-F5344CB8AC3E}">
        <p14:creationId xmlns:p14="http://schemas.microsoft.com/office/powerpoint/2010/main" val="3521869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6A0507-CB0B-6D1D-386D-2CD5C73D3E8E}"/>
              </a:ext>
            </a:extLst>
          </p:cNvPr>
          <p:cNvSpPr>
            <a:spLocks noGrp="1"/>
          </p:cNvSpPr>
          <p:nvPr>
            <p:ph type="sldNum" sz="quarter" idx="12"/>
          </p:nvPr>
        </p:nvSpPr>
        <p:spPr/>
        <p:txBody>
          <a:bodyPr/>
          <a:lstStyle/>
          <a:p>
            <a:fld id="{6BA4E481-929C-6B40-8F72-F01C1848538C}" type="slidenum">
              <a:rPr lang="en-US" smtClean="0"/>
              <a:t>6</a:t>
            </a:fld>
            <a:endParaRPr lang="en-US" dirty="0"/>
          </a:p>
        </p:txBody>
      </p:sp>
      <p:grpSp>
        <p:nvGrpSpPr>
          <p:cNvPr id="6" name="Group 5">
            <a:extLst>
              <a:ext uri="{FF2B5EF4-FFF2-40B4-BE49-F238E27FC236}">
                <a16:creationId xmlns:a16="http://schemas.microsoft.com/office/drawing/2014/main" id="{8D9AB1B2-EBD2-38EB-FE97-140B9B2DB7AA}"/>
              </a:ext>
            </a:extLst>
          </p:cNvPr>
          <p:cNvGrpSpPr/>
          <p:nvPr/>
        </p:nvGrpSpPr>
        <p:grpSpPr>
          <a:xfrm>
            <a:off x="963110" y="1134979"/>
            <a:ext cx="10265780" cy="5132890"/>
            <a:chOff x="1021498" y="1401199"/>
            <a:chExt cx="10265780" cy="5132890"/>
          </a:xfrm>
        </p:grpSpPr>
        <p:pic>
          <p:nvPicPr>
            <p:cNvPr id="4" name="Picture 3">
              <a:extLst>
                <a:ext uri="{FF2B5EF4-FFF2-40B4-BE49-F238E27FC236}">
                  <a16:creationId xmlns:a16="http://schemas.microsoft.com/office/drawing/2014/main" id="{F1CF8CDA-337D-DE1A-9EA5-E1CBC6F92ED7}"/>
                </a:ext>
              </a:extLst>
            </p:cNvPr>
            <p:cNvPicPr>
              <a:picLocks noChangeAspect="1"/>
            </p:cNvPicPr>
            <p:nvPr/>
          </p:nvPicPr>
          <p:blipFill>
            <a:blip r:embed="rId3"/>
            <a:stretch>
              <a:fillRect/>
            </a:stretch>
          </p:blipFill>
          <p:spPr>
            <a:xfrm>
              <a:off x="1021498" y="1401199"/>
              <a:ext cx="10265780" cy="5132890"/>
            </a:xfrm>
            <a:prstGeom prst="rect">
              <a:avLst/>
            </a:prstGeom>
          </p:spPr>
        </p:pic>
        <p:sp>
          <p:nvSpPr>
            <p:cNvPr id="5" name="Rectangle 4">
              <a:extLst>
                <a:ext uri="{FF2B5EF4-FFF2-40B4-BE49-F238E27FC236}">
                  <a16:creationId xmlns:a16="http://schemas.microsoft.com/office/drawing/2014/main" id="{1310E6B3-E83C-8A15-70ED-10A05D5A046A}"/>
                </a:ext>
              </a:extLst>
            </p:cNvPr>
            <p:cNvSpPr/>
            <p:nvPr/>
          </p:nvSpPr>
          <p:spPr>
            <a:xfrm>
              <a:off x="1021498" y="1551670"/>
              <a:ext cx="357851" cy="231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ame 6">
            <a:extLst>
              <a:ext uri="{FF2B5EF4-FFF2-40B4-BE49-F238E27FC236}">
                <a16:creationId xmlns:a16="http://schemas.microsoft.com/office/drawing/2014/main" id="{10C0B2A6-3A74-1AAC-1752-A8CC14670E9F}"/>
              </a:ext>
            </a:extLst>
          </p:cNvPr>
          <p:cNvSpPr/>
          <p:nvPr/>
        </p:nvSpPr>
        <p:spPr>
          <a:xfrm>
            <a:off x="4125004" y="2245487"/>
            <a:ext cx="1457649" cy="3102015"/>
          </a:xfrm>
          <a:prstGeom prst="frame">
            <a:avLst>
              <a:gd name="adj1" fmla="val 288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itle 1">
            <a:extLst>
              <a:ext uri="{FF2B5EF4-FFF2-40B4-BE49-F238E27FC236}">
                <a16:creationId xmlns:a16="http://schemas.microsoft.com/office/drawing/2014/main" id="{A282B07F-1331-FD0B-40E8-91FEE98F6B69}"/>
              </a:ext>
            </a:extLst>
          </p:cNvPr>
          <p:cNvSpPr txBox="1">
            <a:spLocks noChangeArrowheads="1"/>
          </p:cNvSpPr>
          <p:nvPr/>
        </p:nvSpPr>
        <p:spPr bwMode="auto">
          <a:xfrm>
            <a:off x="317500" y="457682"/>
            <a:ext cx="10972800" cy="6714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lvl1pPr algn="l" defTabSz="914400" rtl="0" eaLnBrk="1" latinLnBrk="0" hangingPunct="1">
              <a:lnSpc>
                <a:spcPct val="90000"/>
              </a:lnSpc>
              <a:spcBef>
                <a:spcPct val="0"/>
              </a:spcBef>
              <a:buNone/>
              <a:defRPr sz="3600" b="0" i="0" kern="1200" spc="0">
                <a:solidFill>
                  <a:schemeClr val="tx2"/>
                </a:solidFill>
                <a:latin typeface="Franklin Gothic Book" panose="020B0503020102020204" pitchFamily="34" charset="0"/>
                <a:ea typeface="+mj-ea"/>
                <a:cs typeface="+mj-cs"/>
              </a:defRPr>
            </a:lvl1pPr>
          </a:lstStyle>
          <a:p>
            <a:pPr algn="ctr"/>
            <a:r>
              <a:rPr lang="en-US" altLang="en-US" dirty="0">
                <a:solidFill>
                  <a:schemeClr val="tx1"/>
                </a:solidFill>
                <a:latin typeface="Arial" panose="020B0604020202020204" pitchFamily="34" charset="0"/>
                <a:cs typeface="Arial" panose="020B0604020202020204" pitchFamily="34" charset="0"/>
              </a:rPr>
              <a:t>ctDNA applications in thoracic oncology</a:t>
            </a:r>
          </a:p>
        </p:txBody>
      </p:sp>
      <p:sp>
        <p:nvSpPr>
          <p:cNvPr id="9" name="Text Placeholder 4">
            <a:extLst>
              <a:ext uri="{FF2B5EF4-FFF2-40B4-BE49-F238E27FC236}">
                <a16:creationId xmlns:a16="http://schemas.microsoft.com/office/drawing/2014/main" id="{F75E4A4E-9EE2-269B-64AB-DA9A723A996D}"/>
              </a:ext>
            </a:extLst>
          </p:cNvPr>
          <p:cNvSpPr txBox="1">
            <a:spLocks/>
          </p:cNvSpPr>
          <p:nvPr/>
        </p:nvSpPr>
        <p:spPr>
          <a:xfrm>
            <a:off x="6265616" y="6205852"/>
            <a:ext cx="5058443" cy="554037"/>
          </a:xfrm>
          <a:prstGeom prst="rect">
            <a:avLst/>
          </a:prstGeom>
        </p:spPr>
        <p:txBody>
          <a:bodyPr>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en-US" sz="2000" dirty="0">
                <a:solidFill>
                  <a:srgbClr val="000000"/>
                </a:solidFill>
              </a:rPr>
              <a:t>Wan J et al. </a:t>
            </a:r>
            <a:r>
              <a:rPr lang="en-US" sz="2000" i="1" dirty="0">
                <a:solidFill>
                  <a:srgbClr val="000000"/>
                </a:solidFill>
              </a:rPr>
              <a:t>Nat Rev Cancer</a:t>
            </a:r>
            <a:r>
              <a:rPr lang="en-US" sz="2000" dirty="0">
                <a:solidFill>
                  <a:srgbClr val="000000"/>
                </a:solidFill>
              </a:rPr>
              <a:t>. 2017</a:t>
            </a:r>
          </a:p>
        </p:txBody>
      </p:sp>
    </p:spTree>
    <p:extLst>
      <p:ext uri="{BB962C8B-B14F-4D97-AF65-F5344CB8AC3E}">
        <p14:creationId xmlns:p14="http://schemas.microsoft.com/office/powerpoint/2010/main" val="249626531"/>
      </p:ext>
    </p:extLst>
  </p:cSld>
  <p:clrMapOvr>
    <a:masterClrMapping/>
  </p:clrMapOvr>
  <mc:AlternateContent xmlns:mc="http://schemas.openxmlformats.org/markup-compatibility/2006" xmlns:p14="http://schemas.microsoft.com/office/powerpoint/2010/main">
    <mc:Choice Requires="p14">
      <p:transition spd="slow" p14:dur="10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B564C-8968-E777-43F8-9AA9BB6A8561}"/>
              </a:ext>
            </a:extLst>
          </p:cNvPr>
          <p:cNvSpPr>
            <a:spLocks noGrp="1"/>
          </p:cNvSpPr>
          <p:nvPr>
            <p:ph type="sldNum" sz="quarter" idx="12"/>
          </p:nvPr>
        </p:nvSpPr>
        <p:spPr/>
        <p:txBody>
          <a:bodyPr/>
          <a:lstStyle/>
          <a:p>
            <a:fld id="{6BA4E481-929C-6B40-8F72-F01C1848538C}" type="slidenum">
              <a:rPr lang="en-US" smtClean="0"/>
              <a:t>7</a:t>
            </a:fld>
            <a:endParaRPr lang="en-US"/>
          </a:p>
        </p:txBody>
      </p:sp>
      <p:pic>
        <p:nvPicPr>
          <p:cNvPr id="3" name="Picture 2">
            <a:extLst>
              <a:ext uri="{FF2B5EF4-FFF2-40B4-BE49-F238E27FC236}">
                <a16:creationId xmlns:a16="http://schemas.microsoft.com/office/drawing/2014/main" id="{F630031B-5F2F-68AA-A474-0EC0E9C102E4}"/>
              </a:ext>
            </a:extLst>
          </p:cNvPr>
          <p:cNvPicPr>
            <a:picLocks noChangeAspect="1"/>
          </p:cNvPicPr>
          <p:nvPr/>
        </p:nvPicPr>
        <p:blipFill>
          <a:blip r:embed="rId2"/>
          <a:stretch>
            <a:fillRect/>
          </a:stretch>
        </p:blipFill>
        <p:spPr>
          <a:xfrm>
            <a:off x="763930" y="1281131"/>
            <a:ext cx="7580100" cy="5480613"/>
          </a:xfrm>
          <a:prstGeom prst="rect">
            <a:avLst/>
          </a:prstGeom>
        </p:spPr>
      </p:pic>
      <p:sp>
        <p:nvSpPr>
          <p:cNvPr id="4" name="Frame 3">
            <a:extLst>
              <a:ext uri="{FF2B5EF4-FFF2-40B4-BE49-F238E27FC236}">
                <a16:creationId xmlns:a16="http://schemas.microsoft.com/office/drawing/2014/main" id="{5B98DB8E-30EE-DFD3-596B-DEEC77487F29}"/>
              </a:ext>
            </a:extLst>
          </p:cNvPr>
          <p:cNvSpPr/>
          <p:nvPr/>
        </p:nvSpPr>
        <p:spPr>
          <a:xfrm>
            <a:off x="763930" y="1843446"/>
            <a:ext cx="7500405" cy="184796"/>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Frame 4">
            <a:extLst>
              <a:ext uri="{FF2B5EF4-FFF2-40B4-BE49-F238E27FC236}">
                <a16:creationId xmlns:a16="http://schemas.microsoft.com/office/drawing/2014/main" id="{7128700E-063A-3821-955A-1A2E6D194931}"/>
              </a:ext>
            </a:extLst>
          </p:cNvPr>
          <p:cNvSpPr/>
          <p:nvPr/>
        </p:nvSpPr>
        <p:spPr>
          <a:xfrm>
            <a:off x="763930" y="2590558"/>
            <a:ext cx="7500405" cy="184796"/>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Frame 5">
            <a:extLst>
              <a:ext uri="{FF2B5EF4-FFF2-40B4-BE49-F238E27FC236}">
                <a16:creationId xmlns:a16="http://schemas.microsoft.com/office/drawing/2014/main" id="{DCC282B8-98DC-683D-3D67-9D4AA1267799}"/>
              </a:ext>
            </a:extLst>
          </p:cNvPr>
          <p:cNvSpPr/>
          <p:nvPr/>
        </p:nvSpPr>
        <p:spPr>
          <a:xfrm>
            <a:off x="763930" y="4076581"/>
            <a:ext cx="7500405" cy="184796"/>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ame 6">
            <a:extLst>
              <a:ext uri="{FF2B5EF4-FFF2-40B4-BE49-F238E27FC236}">
                <a16:creationId xmlns:a16="http://schemas.microsoft.com/office/drawing/2014/main" id="{310A2671-674F-2AAB-BFE2-A9B778DD1B28}"/>
              </a:ext>
            </a:extLst>
          </p:cNvPr>
          <p:cNvSpPr/>
          <p:nvPr/>
        </p:nvSpPr>
        <p:spPr>
          <a:xfrm>
            <a:off x="763930" y="5589404"/>
            <a:ext cx="7500405" cy="184796"/>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Frame 7">
            <a:extLst>
              <a:ext uri="{FF2B5EF4-FFF2-40B4-BE49-F238E27FC236}">
                <a16:creationId xmlns:a16="http://schemas.microsoft.com/office/drawing/2014/main" id="{32DDDBA9-3FFC-8BF4-C52F-141CBB6BAACB}"/>
              </a:ext>
            </a:extLst>
          </p:cNvPr>
          <p:cNvSpPr/>
          <p:nvPr/>
        </p:nvSpPr>
        <p:spPr>
          <a:xfrm>
            <a:off x="6927916" y="2157907"/>
            <a:ext cx="1391845" cy="184798"/>
          </a:xfrm>
          <a:prstGeom prst="frame">
            <a:avLst/>
          </a:prstGeom>
          <a:solidFill>
            <a:srgbClr val="00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Frame 8">
            <a:extLst>
              <a:ext uri="{FF2B5EF4-FFF2-40B4-BE49-F238E27FC236}">
                <a16:creationId xmlns:a16="http://schemas.microsoft.com/office/drawing/2014/main" id="{5158BF6D-38D4-E80A-96E8-FC99C9714606}"/>
              </a:ext>
            </a:extLst>
          </p:cNvPr>
          <p:cNvSpPr/>
          <p:nvPr/>
        </p:nvSpPr>
        <p:spPr>
          <a:xfrm>
            <a:off x="6927916" y="2898621"/>
            <a:ext cx="1391845" cy="184798"/>
          </a:xfrm>
          <a:prstGeom prst="frame">
            <a:avLst/>
          </a:prstGeom>
          <a:solidFill>
            <a:srgbClr val="00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Frame 9">
            <a:extLst>
              <a:ext uri="{FF2B5EF4-FFF2-40B4-BE49-F238E27FC236}">
                <a16:creationId xmlns:a16="http://schemas.microsoft.com/office/drawing/2014/main" id="{20DF4211-08E3-E14D-2E09-0CAF3F97F1E5}"/>
              </a:ext>
            </a:extLst>
          </p:cNvPr>
          <p:cNvSpPr/>
          <p:nvPr/>
        </p:nvSpPr>
        <p:spPr>
          <a:xfrm>
            <a:off x="6927916" y="4391195"/>
            <a:ext cx="1391845" cy="184798"/>
          </a:xfrm>
          <a:prstGeom prst="frame">
            <a:avLst/>
          </a:prstGeom>
          <a:solidFill>
            <a:srgbClr val="00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ame 10">
            <a:extLst>
              <a:ext uri="{FF2B5EF4-FFF2-40B4-BE49-F238E27FC236}">
                <a16:creationId xmlns:a16="http://schemas.microsoft.com/office/drawing/2014/main" id="{3CE4BB57-0F1B-9B8C-8641-E1847625DDCF}"/>
              </a:ext>
            </a:extLst>
          </p:cNvPr>
          <p:cNvSpPr/>
          <p:nvPr/>
        </p:nvSpPr>
        <p:spPr>
          <a:xfrm>
            <a:off x="6927916" y="5877218"/>
            <a:ext cx="1391845" cy="184798"/>
          </a:xfrm>
          <a:prstGeom prst="frame">
            <a:avLst/>
          </a:prstGeom>
          <a:solidFill>
            <a:srgbClr val="0066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ounded Rectangle 2">
            <a:extLst>
              <a:ext uri="{FF2B5EF4-FFF2-40B4-BE49-F238E27FC236}">
                <a16:creationId xmlns:a16="http://schemas.microsoft.com/office/drawing/2014/main" id="{A3E04A20-8C50-396C-A31E-8E4B8D158FFE}"/>
              </a:ext>
            </a:extLst>
          </p:cNvPr>
          <p:cNvSpPr/>
          <p:nvPr/>
        </p:nvSpPr>
        <p:spPr>
          <a:xfrm>
            <a:off x="8617605" y="2590558"/>
            <a:ext cx="3081854" cy="1774639"/>
          </a:xfrm>
          <a:prstGeom prst="roundRect">
            <a:avLst>
              <a:gd name="adj" fmla="val 27570"/>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a:latin typeface="Arial" panose="020B0604020202020204" pitchFamily="34" charset="0"/>
                <a:cs typeface="Arial" panose="020B0604020202020204" pitchFamily="34" charset="0"/>
              </a:rPr>
              <a:t>Stage IV NSCLC</a:t>
            </a:r>
          </a:p>
          <a:p>
            <a:pPr algn="ctr"/>
            <a:r>
              <a:rPr lang="en-US" sz="2400" dirty="0">
                <a:solidFill>
                  <a:srgbClr val="C00000"/>
                </a:solidFill>
                <a:latin typeface="Arial" panose="020B0604020202020204" pitchFamily="34" charset="0"/>
                <a:cs typeface="Arial" panose="020B0604020202020204" pitchFamily="34" charset="0"/>
              </a:rPr>
              <a:t>Tumor-naïve assay (Guardant 360)</a:t>
            </a:r>
          </a:p>
        </p:txBody>
      </p:sp>
      <p:sp>
        <p:nvSpPr>
          <p:cNvPr id="13" name="TextBox 12">
            <a:extLst>
              <a:ext uri="{FF2B5EF4-FFF2-40B4-BE49-F238E27FC236}">
                <a16:creationId xmlns:a16="http://schemas.microsoft.com/office/drawing/2014/main" id="{788FC204-507B-0F0C-4AD1-7245EA6EC74F}"/>
              </a:ext>
            </a:extLst>
          </p:cNvPr>
          <p:cNvSpPr txBox="1"/>
          <p:nvPr/>
        </p:nvSpPr>
        <p:spPr>
          <a:xfrm>
            <a:off x="7157110" y="6017072"/>
            <a:ext cx="4646140" cy="338554"/>
          </a:xfrm>
          <a:prstGeom prst="rect">
            <a:avLst/>
          </a:prstGeom>
          <a:noFill/>
        </p:spPr>
        <p:txBody>
          <a:bodyPr wrap="square" rtlCol="0">
            <a:spAutoFit/>
          </a:bodyPr>
          <a:lstStyle/>
          <a:p>
            <a:pPr algn="r"/>
            <a:r>
              <a:rPr lang="en-US" sz="1600" dirty="0">
                <a:solidFill>
                  <a:srgbClr val="000000"/>
                </a:solidFill>
                <a:latin typeface="Arial" panose="020B0604020202020204" pitchFamily="34" charset="0"/>
                <a:cs typeface="Arial" panose="020B0604020202020204" pitchFamily="34" charset="0"/>
              </a:rPr>
              <a:t>Leighl N et al. </a:t>
            </a:r>
            <a:r>
              <a:rPr lang="en-US" sz="1600" i="1" dirty="0">
                <a:solidFill>
                  <a:srgbClr val="000000"/>
                </a:solidFill>
                <a:latin typeface="Arial" panose="020B0604020202020204" pitchFamily="34" charset="0"/>
                <a:cs typeface="Arial" panose="020B0604020202020204" pitchFamily="34" charset="0"/>
              </a:rPr>
              <a:t>Clin Cancer Res</a:t>
            </a:r>
            <a:r>
              <a:rPr lang="en-US" sz="1600" dirty="0">
                <a:solidFill>
                  <a:srgbClr val="000000"/>
                </a:solidFill>
                <a:latin typeface="Arial" panose="020B0604020202020204" pitchFamily="34" charset="0"/>
                <a:cs typeface="Arial" panose="020B0604020202020204" pitchFamily="34" charset="0"/>
              </a:rPr>
              <a:t>. 2019</a:t>
            </a:r>
          </a:p>
        </p:txBody>
      </p:sp>
      <p:sp>
        <p:nvSpPr>
          <p:cNvPr id="14" name="Title 1">
            <a:extLst>
              <a:ext uri="{FF2B5EF4-FFF2-40B4-BE49-F238E27FC236}">
                <a16:creationId xmlns:a16="http://schemas.microsoft.com/office/drawing/2014/main" id="{BF37ED0C-4A22-1662-22C8-FAE7A3F5C34E}"/>
              </a:ext>
            </a:extLst>
          </p:cNvPr>
          <p:cNvSpPr txBox="1">
            <a:spLocks/>
          </p:cNvSpPr>
          <p:nvPr/>
        </p:nvSpPr>
        <p:spPr>
          <a:xfrm>
            <a:off x="377825" y="171635"/>
            <a:ext cx="10594975" cy="960037"/>
          </a:xfrm>
          <a:prstGeom prst="rect">
            <a:avLst/>
          </a:prstGeom>
        </p:spPr>
        <p:txBody>
          <a:bodyPr>
            <a:noAutofit/>
          </a:bodyPr>
          <a:lstStyle>
            <a:lvl1pPr algn="l" defTabSz="914400" rtl="0" eaLnBrk="1" latinLnBrk="0" hangingPunct="1">
              <a:lnSpc>
                <a:spcPct val="90000"/>
              </a:lnSpc>
              <a:spcBef>
                <a:spcPct val="0"/>
              </a:spcBef>
              <a:buNone/>
              <a:defRPr sz="3600" b="0" i="0" kern="1200" spc="0">
                <a:solidFill>
                  <a:schemeClr val="tx2"/>
                </a:solidFill>
                <a:latin typeface="Franklin Gothic Medium" panose="020B0603020102020204" pitchFamily="34" charset="0"/>
                <a:ea typeface="+mj-ea"/>
                <a:cs typeface="+mj-cs"/>
              </a:defRPr>
            </a:lvl1pPr>
          </a:lstStyle>
          <a:p>
            <a:pPr algn="ctr"/>
            <a:r>
              <a:rPr lang="en-US" sz="3200">
                <a:latin typeface="Franklin Gothic Book" panose="020B0503020102020204" pitchFamily="34" charset="0"/>
                <a:cs typeface="Arial" panose="020B0604020202020204" pitchFamily="34" charset="0"/>
              </a:rPr>
              <a:t>ctDNA sequencing has high sensitivity and specificity to identify actionable genomic alterations</a:t>
            </a:r>
            <a:endParaRPr lang="en-US" sz="3200" dirty="0">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22024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9BA9F-FCF9-F425-1D09-19ED04A92789}"/>
            </a:ext>
          </a:extLst>
        </p:cNvPr>
        <p:cNvGrpSpPr/>
        <p:nvPr/>
      </p:nvGrpSpPr>
      <p:grpSpPr>
        <a:xfrm>
          <a:off x="0" y="0"/>
          <a:ext cx="0" cy="0"/>
          <a:chOff x="0" y="0"/>
          <a:chExt cx="0" cy="0"/>
        </a:xfrm>
      </p:grpSpPr>
      <p:sp>
        <p:nvSpPr>
          <p:cNvPr id="17409" name="Rectangle 2">
            <a:extLst>
              <a:ext uri="{FF2B5EF4-FFF2-40B4-BE49-F238E27FC236}">
                <a16:creationId xmlns:a16="http://schemas.microsoft.com/office/drawing/2014/main" id="{93102838-3591-813F-EB70-7B929BFC76AD}"/>
              </a:ext>
            </a:extLst>
          </p:cNvPr>
          <p:cNvSpPr>
            <a:spLocks noGrp="1" noChangeArrowheads="1"/>
          </p:cNvSpPr>
          <p:nvPr>
            <p:ph type="title"/>
          </p:nvPr>
        </p:nvSpPr>
        <p:spPr bwMode="auto">
          <a:xfrm>
            <a:off x="190709" y="228600"/>
            <a:ext cx="10363200" cy="81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Autofit/>
          </a:bodyPr>
          <a:lstStyle/>
          <a:p>
            <a:pPr algn="l" eaLnBrk="1" hangingPunct="1"/>
            <a:r>
              <a:rPr lang="en-US" altLang="en-US" sz="4000" b="0" dirty="0">
                <a:latin typeface="Arial" panose="020B0604020202020204" pitchFamily="34" charset="0"/>
                <a:cs typeface="Arial" panose="020B0604020202020204" pitchFamily="34" charset="0"/>
              </a:rPr>
              <a:t>Outline</a:t>
            </a:r>
          </a:p>
        </p:txBody>
      </p:sp>
      <p:sp>
        <p:nvSpPr>
          <p:cNvPr id="2" name="Rectangle 3">
            <a:extLst>
              <a:ext uri="{FF2B5EF4-FFF2-40B4-BE49-F238E27FC236}">
                <a16:creationId xmlns:a16="http://schemas.microsoft.com/office/drawing/2014/main" id="{4018BA21-B0E4-31DF-705D-69666E00E72F}"/>
              </a:ext>
            </a:extLst>
          </p:cNvPr>
          <p:cNvSpPr>
            <a:spLocks noGrp="1" noChangeArrowheads="1"/>
          </p:cNvSpPr>
          <p:nvPr>
            <p:ph type="body" idx="1"/>
          </p:nvPr>
        </p:nvSpPr>
        <p:spPr bwMode="auto">
          <a:xfrm>
            <a:off x="190709" y="1041400"/>
            <a:ext cx="11063607" cy="4775200"/>
          </a:xfrm>
        </p:spPr>
        <p:txBody>
          <a:bodyPr vert="horz" wrap="square" lIns="121920" tIns="60960" rIns="121920" bIns="60960" numCol="1" rtlCol="0" anchor="t" anchorCtr="0" compatLnSpc="1">
            <a:prstTxWarp prst="textNoShape">
              <a:avLst/>
            </a:prstTxWarp>
            <a:noAutofit/>
          </a:bodyPr>
          <a:lstStyle/>
          <a:p>
            <a:pPr marL="285750" indent="-285750">
              <a:buFont typeface="Arial" panose="020B0604020202020204" pitchFamily="34" charset="0"/>
              <a:buChar char="•"/>
            </a:pPr>
            <a:r>
              <a:rPr lang="en-US" dirty="0"/>
              <a:t>ctDNA definition</a:t>
            </a:r>
            <a:endParaRPr lang="en-US" sz="2800" dirty="0"/>
          </a:p>
          <a:p>
            <a:pPr marL="285750" indent="-285750">
              <a:buFont typeface="Arial" panose="020B0604020202020204" pitchFamily="34" charset="0"/>
              <a:buChar char="•"/>
            </a:pPr>
            <a:r>
              <a:rPr lang="en-US" dirty="0"/>
              <a:t>Tumor-informed vs. tumor-naïve assays</a:t>
            </a:r>
            <a:endParaRPr lang="en-US" sz="2800" dirty="0"/>
          </a:p>
          <a:p>
            <a:pPr marL="285750" indent="-285750">
              <a:buFont typeface="Arial" panose="020B0604020202020204" pitchFamily="34" charset="0"/>
              <a:buChar char="•"/>
            </a:pPr>
            <a:r>
              <a:rPr lang="en-US" sz="2800" dirty="0"/>
              <a:t>ctDNA applications in oncology:</a:t>
            </a:r>
            <a:endParaRPr lang="en-US" dirty="0"/>
          </a:p>
          <a:p>
            <a:pPr marL="914400" lvl="1" indent="-457200">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Molecular Profiling </a:t>
            </a:r>
          </a:p>
          <a:p>
            <a:pPr marL="914400" lvl="1" indent="-457200">
              <a:buFont typeface="Courier New" panose="02070309020205020404" pitchFamily="49" charset="0"/>
              <a:buChar char="o"/>
            </a:pPr>
            <a:r>
              <a:rPr lang="en-US" dirty="0">
                <a:solidFill>
                  <a:schemeClr val="tx1">
                    <a:lumMod val="60000"/>
                    <a:lumOff val="40000"/>
                  </a:schemeClr>
                </a:solidFill>
                <a:latin typeface="Arial" panose="020B0604020202020204" pitchFamily="34" charset="0"/>
                <a:cs typeface="Arial" panose="020B0604020202020204" pitchFamily="34" charset="0"/>
              </a:rPr>
              <a:t>Treatment Monitoring </a:t>
            </a:r>
          </a:p>
          <a:p>
            <a:pPr marL="914400" lvl="1" indent="-457200">
              <a:buFont typeface="Courier New" panose="02070309020205020404" pitchFamily="49" charset="0"/>
              <a:buChar char="o"/>
            </a:pPr>
            <a:r>
              <a:rPr lang="en-US" dirty="0">
                <a:solidFill>
                  <a:srgbClr val="000000"/>
                </a:solidFill>
                <a:latin typeface="Arial" panose="020B0604020202020204" pitchFamily="34" charset="0"/>
                <a:cs typeface="Arial" panose="020B0604020202020204" pitchFamily="34" charset="0"/>
              </a:rPr>
              <a:t>Minimal residual disease (MRD) detection</a:t>
            </a:r>
          </a:p>
          <a:p>
            <a:pPr eaLnBrk="1" hangingPunct="1">
              <a:defRPr/>
            </a:pPr>
            <a:endParaRPr lang="en-US" altLang="en-US" dirty="0">
              <a:solidFill>
                <a:srgbClr val="000000"/>
              </a:solidFill>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3200" dirty="0">
              <a:latin typeface="Arial" panose="020B0604020202020204" pitchFamily="34" charset="0"/>
              <a:cs typeface="Times" panose="02020603050405020304" pitchFamily="18" charset="0"/>
            </a:endParaRPr>
          </a:p>
          <a:p>
            <a:pPr eaLnBrk="1" hangingPunct="1">
              <a:defRPr/>
            </a:pPr>
            <a:endParaRPr lang="en-US" altLang="en-US" sz="2667" dirty="0">
              <a:latin typeface="Arial" panose="020B0604020202020204" pitchFamily="34" charset="0"/>
              <a:cs typeface="Times" panose="02020603050405020304" pitchFamily="18" charset="0"/>
            </a:endParaRPr>
          </a:p>
          <a:p>
            <a:pPr marL="0" indent="0">
              <a:buNone/>
              <a:defRPr/>
            </a:pPr>
            <a:endParaRPr lang="en-US" altLang="en-US" sz="3200" dirty="0">
              <a:latin typeface="Times" panose="02020603050405020304" pitchFamily="18" charset="0"/>
              <a:cs typeface="Times" panose="02020603050405020304" pitchFamily="18" charset="0"/>
            </a:endParaRPr>
          </a:p>
          <a:p>
            <a:pPr eaLnBrk="1" hangingPunct="1">
              <a:defRPr/>
            </a:pPr>
            <a:endParaRPr lang="en-US" altLang="en-US" sz="32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545B444C-399E-98C4-A817-0910FDCB5961}"/>
              </a:ext>
            </a:extLst>
          </p:cNvPr>
          <p:cNvSpPr>
            <a:spLocks noGrp="1"/>
          </p:cNvSpPr>
          <p:nvPr>
            <p:ph type="sldNum" sz="quarter" idx="12"/>
          </p:nvPr>
        </p:nvSpPr>
        <p:spPr>
          <a:xfrm>
            <a:off x="8149573" y="6356350"/>
            <a:ext cx="3906159" cy="365125"/>
          </a:xfrm>
        </p:spPr>
        <p:txBody>
          <a:bodyPr/>
          <a:lstStyle/>
          <a:p>
            <a:pPr algn="r"/>
            <a:fld id="{6BA4E481-929C-6B40-8F72-F01C1848538C}" type="slidenum">
              <a:rPr lang="en-US" smtClean="0"/>
              <a:pPr algn="r"/>
              <a:t>8</a:t>
            </a:fld>
            <a:endParaRPr lang="en-US"/>
          </a:p>
        </p:txBody>
      </p:sp>
    </p:spTree>
    <p:extLst>
      <p:ext uri="{BB962C8B-B14F-4D97-AF65-F5344CB8AC3E}">
        <p14:creationId xmlns:p14="http://schemas.microsoft.com/office/powerpoint/2010/main" val="14329488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A4E481-929C-6B40-8F72-F01C1848538C}" type="slidenum">
              <a:rPr lang="en-US" smtClean="0"/>
              <a:t>9</a:t>
            </a:fld>
            <a:endParaRPr lang="en-US"/>
          </a:p>
        </p:txBody>
      </p:sp>
      <p:sp>
        <p:nvSpPr>
          <p:cNvPr id="12" name="Title 1">
            <a:extLst>
              <a:ext uri="{FF2B5EF4-FFF2-40B4-BE49-F238E27FC236}">
                <a16:creationId xmlns:a16="http://schemas.microsoft.com/office/drawing/2014/main" id="{07F94C75-A486-4753-9A83-75A526BC059E}"/>
              </a:ext>
            </a:extLst>
          </p:cNvPr>
          <p:cNvSpPr>
            <a:spLocks noGrp="1"/>
          </p:cNvSpPr>
          <p:nvPr>
            <p:ph type="title"/>
          </p:nvPr>
        </p:nvSpPr>
        <p:spPr>
          <a:xfrm>
            <a:off x="359229" y="404473"/>
            <a:ext cx="10067472" cy="609097"/>
          </a:xfrm>
        </p:spPr>
        <p:txBody>
          <a:bodyPr/>
          <a:lstStyle/>
          <a:p>
            <a:pPr algn="ctr"/>
            <a:r>
              <a:rPr lang="en-US" sz="2800" b="0" i="0" u="none" strike="noStrike" baseline="0" dirty="0"/>
              <a:t>ctDNA monitoring can predict outcomes in patients with NSCLC receiving </a:t>
            </a:r>
            <a:r>
              <a:rPr lang="en-US" sz="2800" b="0" i="0" u="none" strike="noStrike" baseline="0"/>
              <a:t>immune checkpoint </a:t>
            </a:r>
            <a:r>
              <a:rPr lang="en-US" sz="2800" b="0" i="0" u="none" strike="noStrike" baseline="0" dirty="0"/>
              <a:t>inhibitors</a:t>
            </a:r>
            <a:endParaRPr lang="en-US" sz="2800" dirty="0"/>
          </a:p>
        </p:txBody>
      </p:sp>
      <p:pic>
        <p:nvPicPr>
          <p:cNvPr id="5" name="Picture 4">
            <a:extLst>
              <a:ext uri="{FF2B5EF4-FFF2-40B4-BE49-F238E27FC236}">
                <a16:creationId xmlns:a16="http://schemas.microsoft.com/office/drawing/2014/main" id="{19663297-0481-46F8-9F47-04FF5050C835}"/>
              </a:ext>
            </a:extLst>
          </p:cNvPr>
          <p:cNvPicPr>
            <a:picLocks noChangeAspect="1"/>
          </p:cNvPicPr>
          <p:nvPr/>
        </p:nvPicPr>
        <p:blipFill>
          <a:blip r:embed="rId3"/>
          <a:stretch>
            <a:fillRect/>
          </a:stretch>
        </p:blipFill>
        <p:spPr>
          <a:xfrm>
            <a:off x="687111" y="2361125"/>
            <a:ext cx="4765102" cy="3713864"/>
          </a:xfrm>
          <a:prstGeom prst="rect">
            <a:avLst/>
          </a:prstGeom>
        </p:spPr>
      </p:pic>
      <p:pic>
        <p:nvPicPr>
          <p:cNvPr id="10" name="Picture 9">
            <a:extLst>
              <a:ext uri="{FF2B5EF4-FFF2-40B4-BE49-F238E27FC236}">
                <a16:creationId xmlns:a16="http://schemas.microsoft.com/office/drawing/2014/main" id="{F406CF01-75E4-4337-9F02-E8E6A7A6DFEB}"/>
              </a:ext>
            </a:extLst>
          </p:cNvPr>
          <p:cNvPicPr>
            <a:picLocks noChangeAspect="1"/>
          </p:cNvPicPr>
          <p:nvPr/>
        </p:nvPicPr>
        <p:blipFill>
          <a:blip r:embed="rId4"/>
          <a:stretch>
            <a:fillRect/>
          </a:stretch>
        </p:blipFill>
        <p:spPr>
          <a:xfrm>
            <a:off x="6601559" y="2346738"/>
            <a:ext cx="4765101" cy="3728251"/>
          </a:xfrm>
          <a:prstGeom prst="rect">
            <a:avLst/>
          </a:prstGeom>
        </p:spPr>
      </p:pic>
      <p:sp>
        <p:nvSpPr>
          <p:cNvPr id="11" name="Rounded Rectangle 2">
            <a:extLst>
              <a:ext uri="{FF2B5EF4-FFF2-40B4-BE49-F238E27FC236}">
                <a16:creationId xmlns:a16="http://schemas.microsoft.com/office/drawing/2014/main" id="{71EBA6DD-7C52-4879-806B-939D3BD72009}"/>
              </a:ext>
            </a:extLst>
          </p:cNvPr>
          <p:cNvSpPr/>
          <p:nvPr/>
        </p:nvSpPr>
        <p:spPr>
          <a:xfrm>
            <a:off x="4649449" y="1173826"/>
            <a:ext cx="2893102" cy="1187299"/>
          </a:xfrm>
          <a:prstGeom prst="roundRect">
            <a:avLst>
              <a:gd name="adj" fmla="val 27570"/>
            </a:avLst>
          </a:prstGeom>
          <a:ln>
            <a:solidFill>
              <a:srgbClr val="00B0F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a:solidFill>
                  <a:srgbClr val="209117"/>
                </a:solidFill>
                <a:latin typeface="Arial" panose="020B0604020202020204" pitchFamily="34" charset="0"/>
                <a:cs typeface="Arial" panose="020B0604020202020204" pitchFamily="34" charset="0"/>
              </a:rPr>
              <a:t>Stage IV NSCLC</a:t>
            </a:r>
          </a:p>
          <a:p>
            <a:pPr algn="ctr"/>
            <a:r>
              <a:rPr lang="en-US" sz="2000" dirty="0">
                <a:solidFill>
                  <a:srgbClr val="00A1DA"/>
                </a:solidFill>
                <a:latin typeface="Arial" panose="020B0604020202020204" pitchFamily="34" charset="0"/>
                <a:cs typeface="Arial" panose="020B0604020202020204" pitchFamily="34" charset="0"/>
              </a:rPr>
              <a:t>Tumor-naïve assay (TEC-Seq)</a:t>
            </a:r>
          </a:p>
        </p:txBody>
      </p:sp>
      <p:sp>
        <p:nvSpPr>
          <p:cNvPr id="14" name="TextBox 13">
            <a:extLst>
              <a:ext uri="{FF2B5EF4-FFF2-40B4-BE49-F238E27FC236}">
                <a16:creationId xmlns:a16="http://schemas.microsoft.com/office/drawing/2014/main" id="{9C09D3D4-0978-4576-911F-7DB4E834B89E}"/>
              </a:ext>
            </a:extLst>
          </p:cNvPr>
          <p:cNvSpPr txBox="1"/>
          <p:nvPr/>
        </p:nvSpPr>
        <p:spPr>
          <a:xfrm>
            <a:off x="7472030" y="6352143"/>
            <a:ext cx="6097772" cy="369332"/>
          </a:xfrm>
          <a:prstGeom prst="rect">
            <a:avLst/>
          </a:prstGeom>
          <a:noFill/>
        </p:spPr>
        <p:txBody>
          <a:bodyPr wrap="square">
            <a:spAutoFit/>
          </a:bodyPr>
          <a:lstStyle/>
          <a:p>
            <a:r>
              <a:rPr lang="en-US" sz="1800" dirty="0">
                <a:solidFill>
                  <a:srgbClr val="000000"/>
                </a:solidFill>
                <a:latin typeface="Arial" panose="020B0604020202020204" pitchFamily="34" charset="0"/>
                <a:cs typeface="Arial" panose="020B0604020202020204" pitchFamily="34" charset="0"/>
              </a:rPr>
              <a:t>Anagnostou V et al. </a:t>
            </a:r>
            <a:r>
              <a:rPr lang="en-US" sz="1800" i="1" dirty="0">
                <a:solidFill>
                  <a:srgbClr val="000000"/>
                </a:solidFill>
                <a:latin typeface="Arial" panose="020B0604020202020204" pitchFamily="34" charset="0"/>
                <a:cs typeface="Arial" panose="020B0604020202020204" pitchFamily="34" charset="0"/>
              </a:rPr>
              <a:t>Cancer Res</a:t>
            </a:r>
            <a:r>
              <a:rPr lang="en-US" sz="1800" dirty="0">
                <a:solidFill>
                  <a:srgbClr val="000000"/>
                </a:solidFill>
                <a:latin typeface="Arial" panose="020B0604020202020204" pitchFamily="34" charset="0"/>
                <a:cs typeface="Arial" panose="020B0604020202020204" pitchFamily="34" charset="0"/>
              </a:rPr>
              <a:t>. 2019</a:t>
            </a:r>
          </a:p>
        </p:txBody>
      </p:sp>
    </p:spTree>
    <p:extLst>
      <p:ext uri="{BB962C8B-B14F-4D97-AF65-F5344CB8AC3E}">
        <p14:creationId xmlns:p14="http://schemas.microsoft.com/office/powerpoint/2010/main" val="3070100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6|5"/>
</p:tagLst>
</file>

<file path=ppt/theme/theme1.xml><?xml version="1.0" encoding="utf-8"?>
<a:theme xmlns:a="http://schemas.openxmlformats.org/drawingml/2006/main" name="Office Theme">
  <a:themeElements>
    <a:clrScheme name="Custom 124">
      <a:dk1>
        <a:srgbClr val="052F6D"/>
      </a:dk1>
      <a:lt1>
        <a:srgbClr val="FFFFFF"/>
      </a:lt1>
      <a:dk2>
        <a:srgbClr val="052F6D"/>
      </a:dk2>
      <a:lt2>
        <a:srgbClr val="E7E6E6"/>
      </a:lt2>
      <a:accent1>
        <a:srgbClr val="8F99B4"/>
      </a:accent1>
      <a:accent2>
        <a:srgbClr val="39BFDF"/>
      </a:accent2>
      <a:accent3>
        <a:srgbClr val="A0D8E5"/>
      </a:accent3>
      <a:accent4>
        <a:srgbClr val="EBF7F9"/>
      </a:accent4>
      <a:accent5>
        <a:srgbClr val="73BB1F"/>
      </a:accent5>
      <a:accent6>
        <a:srgbClr val="A4A4A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ASCO AM">
      <a:dk1>
        <a:srgbClr val="002457"/>
      </a:dk1>
      <a:lt1>
        <a:srgbClr val="FFFFFF"/>
      </a:lt1>
      <a:dk2>
        <a:srgbClr val="0076A9"/>
      </a:dk2>
      <a:lt2>
        <a:srgbClr val="E7E6E6"/>
      </a:lt2>
      <a:accent1>
        <a:srgbClr val="59CBE8"/>
      </a:accent1>
      <a:accent2>
        <a:srgbClr val="008764"/>
      </a:accent2>
      <a:accent3>
        <a:srgbClr val="F6CF3F"/>
      </a:accent3>
      <a:accent4>
        <a:srgbClr val="59AADE"/>
      </a:accent4>
      <a:accent5>
        <a:srgbClr val="096F76"/>
      </a:accent5>
      <a:accent6>
        <a:srgbClr val="002457"/>
      </a:accent6>
      <a:hlink>
        <a:srgbClr val="59AADE"/>
      </a:hlink>
      <a:folHlink>
        <a:srgbClr val="39B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3226</TotalTime>
  <Words>2846</Words>
  <Application>Microsoft Office PowerPoint</Application>
  <PresentationFormat>Widescreen</PresentationFormat>
  <Paragraphs>483</Paragraphs>
  <Slides>41</Slides>
  <Notes>33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41</vt:i4>
      </vt:variant>
    </vt:vector>
  </HeadingPairs>
  <TitlesOfParts>
    <vt:vector size="55" baseType="lpstr">
      <vt:lpstr>SimSun</vt:lpstr>
      <vt:lpstr>Arial</vt:lpstr>
      <vt:lpstr>Calibri</vt:lpstr>
      <vt:lpstr>Courier New</vt:lpstr>
      <vt:lpstr>Franklin Gothic Book</vt:lpstr>
      <vt:lpstr>Franklin Gothic Medium</vt:lpstr>
      <vt:lpstr>Georgia</vt:lpstr>
      <vt:lpstr>Helvetica Neue LT Pro</vt:lpstr>
      <vt:lpstr>HelveticaNeueLT</vt:lpstr>
      <vt:lpstr>interfaceregular</vt:lpstr>
      <vt:lpstr>Times</vt:lpstr>
      <vt:lpstr>Times New Roman</vt:lpstr>
      <vt:lpstr>Office Theme</vt:lpstr>
      <vt:lpstr>1_Custom Design</vt:lpstr>
      <vt:lpstr>Clinical Utility of Liquid Biopsy in the Management and Treatment of Lung Cancer</vt:lpstr>
      <vt:lpstr>Disclosures</vt:lpstr>
      <vt:lpstr>Outline</vt:lpstr>
      <vt:lpstr>Tumor-derived fragments of nucleic acids identified in the blood are called circulating tumor DNA (ctDNA) ) </vt:lpstr>
      <vt:lpstr>Tumor-informed vs. tumor-naïve assays</vt:lpstr>
      <vt:lpstr>PowerPoint Presentation</vt:lpstr>
      <vt:lpstr>PowerPoint Presentation</vt:lpstr>
      <vt:lpstr>Outline</vt:lpstr>
      <vt:lpstr>ctDNA monitoring can predict outcomes in patients with NSCLC receiving immune checkpoint inhibitors</vt:lpstr>
      <vt:lpstr>Can ctDNA monitoring risk stratify advanced SCC prior to the start of maintenance atezolizumab in patients receiving carboplatin + nab-paclitaxel + atezolizumab (IMpower 131)?</vt:lpstr>
      <vt:lpstr>Can ctDNA monitoring inform outcomes in advanced NSCLC prior to the start of maintenance therapy in patients receiving chemotherapy + immunotherapy?</vt:lpstr>
      <vt:lpstr>ctDNA Monitoring on Atezolizumab + Carboplatin +  Nab-Paclitaxel (A +CnP) identifies patients with SCC with higher risk for poorer outcomes   </vt:lpstr>
      <vt:lpstr>ctDNA detection at C4D1 on Atezolizumab + Carboplatin +  Nab-Paclitaxel (A +CnP) can risk stratify patients with SCC before maintenance therapy start</vt:lpstr>
      <vt:lpstr>Additional cycles of induction Atezolizumab + Carboplatin +  Nab-Paclitaxel (A +CnP) are not associated with improved outcomes in patients with ctDNA + at C4D1</vt:lpstr>
      <vt:lpstr>PowerPoint Presentation</vt:lpstr>
      <vt:lpstr>ctDNA decrease ≥90% at week 3 or 9 during cemiplimab treatment is associated with improved OS</vt:lpstr>
      <vt:lpstr>PowerPoint Presentation</vt:lpstr>
      <vt:lpstr>PowerPoint Presentation</vt:lpstr>
      <vt:lpstr>PowerPoint Presentation</vt:lpstr>
      <vt:lpstr>PowerPoint Presentation</vt:lpstr>
      <vt:lpstr>PowerPoint Presentation</vt:lpstr>
      <vt:lpstr>Patients with undetectable EGFR 8 weeks after treatment start had better PFS and OS</vt:lpstr>
      <vt:lpstr>PowerPoint Presentation</vt:lpstr>
      <vt:lpstr>Outline</vt:lpstr>
      <vt:lpstr>PowerPoint Presentation</vt:lpstr>
      <vt:lpstr>PowerPoint Presentation</vt:lpstr>
      <vt:lpstr>PowerPoint Presentation</vt:lpstr>
      <vt:lpstr>PowerPoint Presentation</vt:lpstr>
      <vt:lpstr>PowerPoint Presentation</vt:lpstr>
      <vt:lpstr>The sensitivity to detect disease recurrence is heterogenous across different platforms and may be too low </vt:lpstr>
      <vt:lpstr>PowerPoint Presentation</vt:lpstr>
      <vt:lpstr>Will WGS solve the issue of clinical sensitivity?</vt:lpstr>
      <vt:lpstr>PowerPoint Presentation</vt:lpstr>
      <vt:lpstr>PowerPoint Presentation</vt:lpstr>
      <vt:lpstr>PowerPoint Presentation</vt:lpstr>
      <vt:lpstr>Neotorch: EFS based on pCR and MPR</vt:lpstr>
      <vt:lpstr>Unanswered questions</vt:lpstr>
      <vt:lpstr>PowerPoint Presentation</vt:lpstr>
      <vt:lpstr>PowerPoint Presentation</vt:lpstr>
      <vt:lpstr>Take home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Oligometastatic NSCLC and Immunotherapy for metastatic NSCLC</dc:title>
  <dc:creator>Pellini Ferreira, Bruna</dc:creator>
  <cp:lastModifiedBy>Anne Marie Cahill</cp:lastModifiedBy>
  <cp:revision>130</cp:revision>
  <dcterms:created xsi:type="dcterms:W3CDTF">2020-10-18T20:27:00Z</dcterms:created>
  <dcterms:modified xsi:type="dcterms:W3CDTF">2025-05-14T17:32:14Z</dcterms:modified>
</cp:coreProperties>
</file>